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147468734" r:id="rId5"/>
    <p:sldId id="2147468722" r:id="rId6"/>
    <p:sldId id="2147468723" r:id="rId7"/>
    <p:sldId id="2147468738" r:id="rId8"/>
    <p:sldId id="2147468784" r:id="rId9"/>
    <p:sldId id="2147468782" r:id="rId10"/>
    <p:sldId id="2147468750" r:id="rId11"/>
    <p:sldId id="2147468781" r:id="rId12"/>
    <p:sldId id="2147468779" r:id="rId13"/>
    <p:sldId id="2147468751" r:id="rId14"/>
    <p:sldId id="2147468787" r:id="rId15"/>
    <p:sldId id="2147468788" r:id="rId16"/>
    <p:sldId id="2147468789" r:id="rId17"/>
    <p:sldId id="2147468790" r:id="rId18"/>
    <p:sldId id="2147468791" r:id="rId19"/>
    <p:sldId id="2147468792" r:id="rId20"/>
    <p:sldId id="2147468752" r:id="rId21"/>
    <p:sldId id="2147468755" r:id="rId22"/>
    <p:sldId id="2147468756" r:id="rId23"/>
    <p:sldId id="21474687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3212C6F-2320-B34C-80FE-AF6399E285D4}">
          <p14:sldIdLst>
            <p14:sldId id="2147468734"/>
            <p14:sldId id="2147468722"/>
          </p14:sldIdLst>
        </p14:section>
        <p14:section name="What is FIET?" id="{86B9F372-244C-48D8-A8E4-2684CE595AC2}">
          <p14:sldIdLst>
            <p14:sldId id="2147468723"/>
            <p14:sldId id="2147468738"/>
            <p14:sldId id="2147468784"/>
            <p14:sldId id="2147468782"/>
          </p14:sldIdLst>
        </p14:section>
        <p14:section name="Why modernize FMMI?" id="{68162908-01C0-48D3-B088-F98BB6B88E12}">
          <p14:sldIdLst>
            <p14:sldId id="2147468750"/>
            <p14:sldId id="2147468781"/>
            <p14:sldId id="2147468779"/>
          </p14:sldIdLst>
        </p14:section>
        <p14:section name="What will be the key changes for end users?" id="{0DB4672E-CD61-45D4-9A1D-5868C4B717B0}">
          <p14:sldIdLst>
            <p14:sldId id="2147468751"/>
            <p14:sldId id="2147468787"/>
            <p14:sldId id="2147468788"/>
            <p14:sldId id="2147468789"/>
            <p14:sldId id="2147468790"/>
            <p14:sldId id="2147468791"/>
            <p14:sldId id="2147468792"/>
          </p14:sldIdLst>
        </p14:section>
        <p14:section name="How will end users be involved?" id="{33FA951D-925D-4D1C-975F-82C26804B97C}">
          <p14:sldIdLst>
            <p14:sldId id="2147468752"/>
            <p14:sldId id="2147468755"/>
            <p14:sldId id="2147468756"/>
            <p14:sldId id="2147468780"/>
          </p14:sldIdLst>
        </p14:section>
      </p14:sectionLst>
    </p:ext>
    <p:ext uri="{EFAFB233-063F-42B5-8137-9DF3F51BA10A}">
      <p15:sldGuideLst xmlns:p15="http://schemas.microsoft.com/office/powerpoint/2012/main">
        <p15:guide id="1" pos="72" userDrawn="1">
          <p15:clr>
            <a:srgbClr val="A4A3A4"/>
          </p15:clr>
        </p15:guide>
        <p15:guide id="2" pos="7584" userDrawn="1">
          <p15:clr>
            <a:srgbClr val="A4A3A4"/>
          </p15:clr>
        </p15:guide>
        <p15:guide id="3" orient="horz" pos="2160" userDrawn="1">
          <p15:clr>
            <a:srgbClr val="A4A3A4"/>
          </p15:clr>
        </p15:guide>
        <p15:guide id="4" orient="horz" pos="816" userDrawn="1">
          <p15:clr>
            <a:srgbClr val="A4A3A4"/>
          </p15:clr>
        </p15:guide>
        <p15:guide id="5" pos="432" userDrawn="1">
          <p15:clr>
            <a:srgbClr val="A4A3A4"/>
          </p15:clr>
        </p15:guide>
        <p15:guide id="6" orient="horz"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363711-7B7D-DA09-5F29-730D32091451}" name="Bradford, Julie B - OCFO-FMS, New Orleans, LA" initials="BL" userId="S::julie.bradford@usda.gov::bb8207ed-b669-4542-bf76-d8648e9d1615" providerId="AD"/>
  <p188:author id="{3736F155-0B8A-4F49-4B24-8547E50C9341}" name="Rees, Heidi (CTR) - OCFO-FMS, Park City, UT" initials="HR" userId="S::Heidi.Rees@usda.gov::55130a9a-ffe9-4300-aa08-1bac1a4654e5" providerId="AD"/>
  <p188:author id="{8E17EA5E-A6B7-886E-9168-80EFA70424EC}" name="Eckersley, Sara" initials="ES" userId="S::sara.eckersley@accenturefederal.com::58a7039e-b4ab-48b8-878d-a39ad9ca8d86" providerId="AD"/>
  <p188:author id="{ACE3B889-5A7C-75C7-85CC-A1F88211D535}" name="Anthony, Nina (CTR) - OCFO-FMS, Ashburn, VA" initials="NA" userId="S::Nina.Anthony@usda.gov::f97f954e-ae74-4120-86f3-56696957993d" providerId="AD"/>
  <p188:author id="{F9903B9F-0C04-7C82-A314-27A5FF7DFADD}" name="Peters, Kourtney - OCFO-FMS, New Orleans, LA" initials="PL" userId="S::kourtney.peters@usda.gov::5991cb82-c45c-4515-b937-8db88a1a2e4e" providerId="AD"/>
  <p188:author id="{4D746DAF-F814-9DC5-7876-5BD5A4630842}" name="Cranston, David" initials="CD" userId="S::david.cranston@accenturefederal.com::5e72a003-7a87-492e-825a-aaf69319a4af" providerId="AD"/>
  <p188:author id="{BB34E6C7-B89E-A67B-C13D-E1F2033E1F91}" name="Kane, Annie" initials="KA" userId="S::anne.kane@accenturefederal.com::018c9d17-6e35-4d17-a10e-47564e2b75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DF4E9"/>
    <a:srgbClr val="F1FDFA"/>
    <a:srgbClr val="EBF3FB"/>
    <a:srgbClr val="000000"/>
    <a:srgbClr val="D9D9D9"/>
    <a:srgbClr val="7BD5BF"/>
    <a:srgbClr val="16B58E"/>
    <a:srgbClr val="00308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6" y="331"/>
      </p:cViewPr>
      <p:guideLst>
        <p:guide pos="72"/>
        <p:guide pos="7584"/>
        <p:guide orient="horz" pos="2160"/>
        <p:guide orient="horz" pos="816"/>
        <p:guide pos="432"/>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ford, Julie B - OCFO-FMS, New Orleans, LA" userId="bb8207ed-b669-4542-bf76-d8648e9d1615" providerId="ADAL" clId="{90530A5E-3B02-4DAA-9974-D2D8536AA48A}"/>
    <pc:docChg chg="undo custSel modSld">
      <pc:chgData name="Bradford, Julie B - OCFO-FMS, New Orleans, LA" userId="bb8207ed-b669-4542-bf76-d8648e9d1615" providerId="ADAL" clId="{90530A5E-3B02-4DAA-9974-D2D8536AA48A}" dt="2024-04-17T20:00:40.535" v="25" actId="13244"/>
      <pc:docMkLst>
        <pc:docMk/>
      </pc:docMkLst>
      <pc:sldChg chg="modSp mod">
        <pc:chgData name="Bradford, Julie B - OCFO-FMS, New Orleans, LA" userId="bb8207ed-b669-4542-bf76-d8648e9d1615" providerId="ADAL" clId="{90530A5E-3B02-4DAA-9974-D2D8536AA48A}" dt="2024-04-17T20:00:40.535" v="25" actId="13244"/>
        <pc:sldMkLst>
          <pc:docMk/>
          <pc:sldMk cId="643339066" sldId="2147468782"/>
        </pc:sldMkLst>
        <pc:spChg chg="mod">
          <ac:chgData name="Bradford, Julie B - OCFO-FMS, New Orleans, LA" userId="bb8207ed-b669-4542-bf76-d8648e9d1615" providerId="ADAL" clId="{90530A5E-3B02-4DAA-9974-D2D8536AA48A}" dt="2024-04-17T19:46:22.692" v="12" actId="208"/>
          <ac:spMkLst>
            <pc:docMk/>
            <pc:sldMk cId="643339066" sldId="2147468782"/>
            <ac:spMk id="52" creationId="{DA22DC7A-C841-3717-D9FA-1CE477E2A7D7}"/>
          </ac:spMkLst>
        </pc:spChg>
        <pc:spChg chg="mod">
          <ac:chgData name="Bradford, Julie B - OCFO-FMS, New Orleans, LA" userId="bb8207ed-b669-4542-bf76-d8648e9d1615" providerId="ADAL" clId="{90530A5E-3B02-4DAA-9974-D2D8536AA48A}" dt="2024-04-17T19:45:39.088" v="11" actId="208"/>
          <ac:spMkLst>
            <pc:docMk/>
            <pc:sldMk cId="643339066" sldId="2147468782"/>
            <ac:spMk id="53" creationId="{D3FA8FE1-D41A-218C-FE18-0597627FE11B}"/>
          </ac:spMkLst>
        </pc:spChg>
        <pc:spChg chg="ord">
          <ac:chgData name="Bradford, Julie B - OCFO-FMS, New Orleans, LA" userId="bb8207ed-b669-4542-bf76-d8648e9d1615" providerId="ADAL" clId="{90530A5E-3B02-4DAA-9974-D2D8536AA48A}" dt="2024-04-17T19:58:09.499" v="21" actId="13244"/>
          <ac:spMkLst>
            <pc:docMk/>
            <pc:sldMk cId="643339066" sldId="2147468782"/>
            <ac:spMk id="54" creationId="{E9F772A0-8C48-E82A-3545-46EF7165FA95}"/>
          </ac:spMkLst>
        </pc:spChg>
        <pc:spChg chg="mod ord">
          <ac:chgData name="Bradford, Julie B - OCFO-FMS, New Orleans, LA" userId="bb8207ed-b669-4542-bf76-d8648e9d1615" providerId="ADAL" clId="{90530A5E-3B02-4DAA-9974-D2D8536AA48A}" dt="2024-04-17T19:58:49.013" v="22" actId="13244"/>
          <ac:spMkLst>
            <pc:docMk/>
            <pc:sldMk cId="643339066" sldId="2147468782"/>
            <ac:spMk id="55" creationId="{81F2D563-BADB-A73C-A99C-6AFC54FEBA2E}"/>
          </ac:spMkLst>
        </pc:spChg>
        <pc:spChg chg="ord">
          <ac:chgData name="Bradford, Julie B - OCFO-FMS, New Orleans, LA" userId="bb8207ed-b669-4542-bf76-d8648e9d1615" providerId="ADAL" clId="{90530A5E-3B02-4DAA-9974-D2D8536AA48A}" dt="2024-04-17T19:51:46.289" v="13" actId="13244"/>
          <ac:spMkLst>
            <pc:docMk/>
            <pc:sldMk cId="643339066" sldId="2147468782"/>
            <ac:spMk id="57" creationId="{A80339A2-6989-2FD4-A5F6-FA6AED2DF61B}"/>
          </ac:spMkLst>
        </pc:spChg>
        <pc:spChg chg="ord">
          <ac:chgData name="Bradford, Julie B - OCFO-FMS, New Orleans, LA" userId="bb8207ed-b669-4542-bf76-d8648e9d1615" providerId="ADAL" clId="{90530A5E-3B02-4DAA-9974-D2D8536AA48A}" dt="2024-04-17T20:00:40.535" v="25" actId="13244"/>
          <ac:spMkLst>
            <pc:docMk/>
            <pc:sldMk cId="643339066" sldId="2147468782"/>
            <ac:spMk id="58" creationId="{CB34687F-ADD8-DB1E-731A-B72392984477}"/>
          </ac:spMkLst>
        </pc:spChg>
        <pc:spChg chg="ord">
          <ac:chgData name="Bradford, Julie B - OCFO-FMS, New Orleans, LA" userId="bb8207ed-b669-4542-bf76-d8648e9d1615" providerId="ADAL" clId="{90530A5E-3B02-4DAA-9974-D2D8536AA48A}" dt="2024-04-17T19:56:26.264" v="17" actId="13244"/>
          <ac:spMkLst>
            <pc:docMk/>
            <pc:sldMk cId="643339066" sldId="2147468782"/>
            <ac:spMk id="59" creationId="{20F9FA8D-3B84-5542-8E0D-134E1D5AA368}"/>
          </ac:spMkLst>
        </pc:spChg>
        <pc:spChg chg="ord">
          <ac:chgData name="Bradford, Julie B - OCFO-FMS, New Orleans, LA" userId="bb8207ed-b669-4542-bf76-d8648e9d1615" providerId="ADAL" clId="{90530A5E-3B02-4DAA-9974-D2D8536AA48A}" dt="2024-04-17T19:56:43.133" v="18" actId="13244"/>
          <ac:spMkLst>
            <pc:docMk/>
            <pc:sldMk cId="643339066" sldId="2147468782"/>
            <ac:spMk id="60" creationId="{08989003-0BCC-620F-80F5-DA5831E51A6F}"/>
          </ac:spMkLst>
        </pc:spChg>
        <pc:spChg chg="ord">
          <ac:chgData name="Bradford, Julie B - OCFO-FMS, New Orleans, LA" userId="bb8207ed-b669-4542-bf76-d8648e9d1615" providerId="ADAL" clId="{90530A5E-3B02-4DAA-9974-D2D8536AA48A}" dt="2024-04-17T19:57:11.117" v="20" actId="13244"/>
          <ac:spMkLst>
            <pc:docMk/>
            <pc:sldMk cId="643339066" sldId="2147468782"/>
            <ac:spMk id="61" creationId="{6678FFCE-1C0A-28A8-14F7-6214F76420A5}"/>
          </ac:spMkLst>
        </pc:spChg>
        <pc:spChg chg="mod ord">
          <ac:chgData name="Bradford, Julie B - OCFO-FMS, New Orleans, LA" userId="bb8207ed-b669-4542-bf76-d8648e9d1615" providerId="ADAL" clId="{90530A5E-3B02-4DAA-9974-D2D8536AA48A}" dt="2024-04-17T19:59:19.533" v="23" actId="13244"/>
          <ac:spMkLst>
            <pc:docMk/>
            <pc:sldMk cId="643339066" sldId="2147468782"/>
            <ac:spMk id="63" creationId="{48833E76-EA70-D074-C8DF-B935A5EF5304}"/>
          </ac:spMkLst>
        </pc:spChg>
        <pc:spChg chg="ord">
          <ac:chgData name="Bradford, Julie B - OCFO-FMS, New Orleans, LA" userId="bb8207ed-b669-4542-bf76-d8648e9d1615" providerId="ADAL" clId="{90530A5E-3B02-4DAA-9974-D2D8536AA48A}" dt="2024-04-17T19:59:55.720" v="24" actId="13244"/>
          <ac:spMkLst>
            <pc:docMk/>
            <pc:sldMk cId="643339066" sldId="2147468782"/>
            <ac:spMk id="64" creationId="{A9C32738-D41A-51E8-20BD-BC15A64DC671}"/>
          </ac:spMkLst>
        </pc:spChg>
        <pc:spChg chg="ord">
          <ac:chgData name="Bradford, Julie B - OCFO-FMS, New Orleans, LA" userId="bb8207ed-b669-4542-bf76-d8648e9d1615" providerId="ADAL" clId="{90530A5E-3B02-4DAA-9974-D2D8536AA48A}" dt="2024-04-17T19:56:23.415" v="16" actId="13244"/>
          <ac:spMkLst>
            <pc:docMk/>
            <pc:sldMk cId="643339066" sldId="2147468782"/>
            <ac:spMk id="91" creationId="{501B9FC9-ABA8-6063-D293-72DE3D99E1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59CDB-9186-4E90-981E-24671874A61A}"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3EB8F-891A-4874-8B8C-B6F861E9751F}" type="slidenum">
              <a:rPr lang="en-US" smtClean="0"/>
              <a:t>‹#›</a:t>
            </a:fld>
            <a:endParaRPr lang="en-US"/>
          </a:p>
        </p:txBody>
      </p:sp>
    </p:spTree>
    <p:extLst>
      <p:ext uri="{BB962C8B-B14F-4D97-AF65-F5344CB8AC3E}">
        <p14:creationId xmlns:p14="http://schemas.microsoft.com/office/powerpoint/2010/main" val="371569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5</a:t>
            </a:fld>
            <a:endParaRPr lang="en-US"/>
          </a:p>
        </p:txBody>
      </p:sp>
    </p:spTree>
    <p:extLst>
      <p:ext uri="{BB962C8B-B14F-4D97-AF65-F5344CB8AC3E}">
        <p14:creationId xmlns:p14="http://schemas.microsoft.com/office/powerpoint/2010/main" val="321998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8</a:t>
            </a:fld>
            <a:endParaRPr lang="en-US"/>
          </a:p>
        </p:txBody>
      </p:sp>
    </p:spTree>
    <p:extLst>
      <p:ext uri="{BB962C8B-B14F-4D97-AF65-F5344CB8AC3E}">
        <p14:creationId xmlns:p14="http://schemas.microsoft.com/office/powerpoint/2010/main" val="189095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3EB8F-891A-4874-8B8C-B6F861E9751F}" type="slidenum">
              <a:rPr lang="en-US" smtClean="0"/>
              <a:t>12</a:t>
            </a:fld>
            <a:endParaRPr lang="en-US"/>
          </a:p>
        </p:txBody>
      </p:sp>
    </p:spTree>
    <p:extLst>
      <p:ext uri="{BB962C8B-B14F-4D97-AF65-F5344CB8AC3E}">
        <p14:creationId xmlns:p14="http://schemas.microsoft.com/office/powerpoint/2010/main" val="332996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651162" y="2733675"/>
            <a:ext cx="10810585" cy="776288"/>
          </a:xfrm>
          <a:noFill/>
        </p:spPr>
        <p:txBody>
          <a:bodyPr anchor="ctr">
            <a:no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4" name="Frame 3">
            <a:extLst>
              <a:ext uri="{FF2B5EF4-FFF2-40B4-BE49-F238E27FC236}">
                <a16:creationId xmlns:a16="http://schemas.microsoft.com/office/drawing/2014/main" id="{B34AB449-9CCF-0FAF-6624-195B2D4F3363}"/>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DDF200-93EB-B90B-CF1E-A8D067F3FB2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3911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163" y="2733675"/>
            <a:ext cx="10502612" cy="776288"/>
          </a:xfrm>
          <a:noFill/>
        </p:spPr>
        <p:txBody>
          <a:bodyPr anchor="ctr">
            <a:norm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3" name="Subtitle 2"/>
          <p:cNvSpPr>
            <a:spLocks noGrp="1"/>
          </p:cNvSpPr>
          <p:nvPr>
            <p:ph type="subTitle" idx="1"/>
          </p:nvPr>
        </p:nvSpPr>
        <p:spPr>
          <a:xfrm>
            <a:off x="660978" y="3602039"/>
            <a:ext cx="10398235" cy="526616"/>
          </a:xfrm>
        </p:spPr>
        <p:txBody>
          <a:bodyPr>
            <a:normAutofit/>
          </a:bodyPr>
          <a:lstStyle>
            <a:lvl1pPr marL="0" indent="0" algn="l">
              <a:buNone/>
              <a:defRPr sz="2400" b="1" i="0" cap="all" spc="167" baseline="0">
                <a:solidFill>
                  <a:schemeClr val="tx1"/>
                </a:solidFill>
                <a:latin typeface="Helvetica Neue" panose="02000503000000020004"/>
                <a:ea typeface="Helvetica Neue" panose="02000503000000020004"/>
                <a:cs typeface="Helvetica Neue" panose="02000503000000020004"/>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23" name="Text Placeholder 22">
            <a:extLst>
              <a:ext uri="{FF2B5EF4-FFF2-40B4-BE49-F238E27FC236}">
                <a16:creationId xmlns:a16="http://schemas.microsoft.com/office/drawing/2014/main" id="{AA7B0E89-3895-AF75-0A56-D290AA3A5C5C}"/>
              </a:ext>
            </a:extLst>
          </p:cNvPr>
          <p:cNvSpPr>
            <a:spLocks noGrp="1"/>
          </p:cNvSpPr>
          <p:nvPr>
            <p:ph type="body" sz="quarter" idx="10" hasCustomPrompt="1"/>
          </p:nvPr>
        </p:nvSpPr>
        <p:spPr>
          <a:xfrm>
            <a:off x="668413" y="4594848"/>
            <a:ext cx="6721206" cy="914400"/>
          </a:xfrm>
        </p:spPr>
        <p:txBody>
          <a:bodyPr>
            <a:normAutofit/>
          </a:bodyPr>
          <a:lstStyle>
            <a:lvl1pPr marL="0" indent="0">
              <a:buNone/>
              <a:defRPr sz="1800">
                <a:solidFill>
                  <a:schemeClr val="tx1"/>
                </a:solidFill>
                <a:latin typeface="Helvetica Neue" panose="02000503000000020004"/>
              </a:defRPr>
            </a:lvl1pPr>
          </a:lstStyle>
          <a:p>
            <a:pPr lvl="0"/>
            <a:r>
              <a:rPr lang="en-US"/>
              <a:t>Click to edit Master date style</a:t>
            </a:r>
          </a:p>
        </p:txBody>
      </p:sp>
      <p:sp>
        <p:nvSpPr>
          <p:cNvPr id="4" name="Frame 3">
            <a:extLst>
              <a:ext uri="{FF2B5EF4-FFF2-40B4-BE49-F238E27FC236}">
                <a16:creationId xmlns:a16="http://schemas.microsoft.com/office/drawing/2014/main" id="{9F972D9C-9055-57D1-86D4-F11D2F103D58}"/>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C1839F-DA08-6C22-0CEB-B1F4944CA3B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200068"/>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15374" y="1373525"/>
            <a:ext cx="10846375" cy="4803438"/>
          </a:xfrm>
        </p:spPr>
        <p:txBody>
          <a:bodyPr>
            <a:normAutofit/>
          </a:bodyPr>
          <a:lstStyle>
            <a:lvl1pPr>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DF7C1699-0C87-030E-875B-FB80BD3C976E}"/>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27352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374" y="1373525"/>
            <a:ext cx="10846375" cy="4803438"/>
          </a:xfrm>
        </p:spPr>
        <p:txBody>
          <a:bodyPr>
            <a:normAutofit/>
          </a:bodyPr>
          <a:lstStyle>
            <a:lvl1pPr marL="457200" indent="-457200">
              <a:buFont typeface="+mj-lt"/>
              <a:buAutoNum type="arabicPeriod"/>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ame 4">
            <a:extLst>
              <a:ext uri="{FF2B5EF4-FFF2-40B4-BE49-F238E27FC236}">
                <a16:creationId xmlns:a16="http://schemas.microsoft.com/office/drawing/2014/main" id="{5FCAD386-D13C-08F4-A642-514B7DAD1E81}"/>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2A1D3D-3A11-FE6E-797D-E0489E805B7D}"/>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421BA16-9CF5-2FC9-01A8-36C3F6D48279}"/>
              </a:ext>
              <a:ext uri="{C183D7F6-B498-43B3-948B-1728B52AA6E4}">
                <adec:decorative xmlns:adec="http://schemas.microsoft.com/office/drawing/2017/decorative" val="1"/>
              </a:ext>
            </a:extLst>
          </p:cNvPr>
          <p:cNvCxnSpPr>
            <a:cxnSpLocks/>
          </p:cNvCxnSpPr>
          <p:nvPr userDrawn="1"/>
        </p:nvCxnSpPr>
        <p:spPr>
          <a:xfrm>
            <a:off x="95697" y="1046611"/>
            <a:ext cx="119786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A128AE8-3C9A-6FB3-91F6-B6D989526619}"/>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71912065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4273" y="1362075"/>
            <a:ext cx="5157787"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98500" y="2200668"/>
            <a:ext cx="5157787"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0666" y="1362075"/>
            <a:ext cx="5183188"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0666" y="2200668"/>
            <a:ext cx="5183188"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00D4134A-F6B7-2C39-C879-EDC579EF4ADE}"/>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D2C26066-4298-ABC4-913A-E09A0BD267BC}"/>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59686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862D1A-9070-E029-997E-1AF4CFED424A}"/>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A89B31C-7A58-307F-82D4-F74B5C9B81FA}"/>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8019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9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76" y="1301967"/>
            <a:ext cx="4483441" cy="1574583"/>
          </a:xfrm>
        </p:spPr>
        <p:txBody>
          <a:bodyPr bIns="45720" anchor="b">
            <a:noAutofit/>
          </a:bodyPr>
          <a:lstStyle>
            <a:lvl1pPr>
              <a:defRPr sz="3200" u="none"/>
            </a:lvl1pPr>
          </a:lstStyle>
          <a:p>
            <a:r>
              <a:rPr lang="en-US"/>
              <a:t>Click to edit Master title style</a:t>
            </a:r>
          </a:p>
        </p:txBody>
      </p:sp>
      <p:sp>
        <p:nvSpPr>
          <p:cNvPr id="3" name="Content Placeholder 2"/>
          <p:cNvSpPr>
            <a:spLocks noGrp="1"/>
          </p:cNvSpPr>
          <p:nvPr>
            <p:ph idx="1"/>
          </p:nvPr>
        </p:nvSpPr>
        <p:spPr>
          <a:xfrm>
            <a:off x="5299362" y="1301967"/>
            <a:ext cx="6278562" cy="4873625"/>
          </a:xfrm>
        </p:spPr>
        <p:txBody>
          <a:bodyPr/>
          <a:lstStyle>
            <a:lvl1pPr marL="228591" indent="-228591">
              <a:buFont typeface="Wingdings" panose="05000000000000000000" pitchFamily="2" charset="2"/>
              <a:buChar char="§"/>
              <a:defRPr sz="2800"/>
            </a:lvl1pPr>
            <a:lvl2pPr marL="685773" indent="-228591">
              <a:buFont typeface="Wingdings" panose="05000000000000000000" pitchFamily="2" charset="2"/>
              <a:buChar char="§"/>
              <a:defRPr sz="2400"/>
            </a:lvl2pPr>
            <a:lvl3pPr marL="1142954" indent="-228591">
              <a:buFont typeface="Wingdings" panose="05000000000000000000" pitchFamily="2" charset="2"/>
              <a:buChar char="§"/>
              <a:defRPr sz="2000"/>
            </a:lvl3pPr>
            <a:lvl4pPr marL="1600136" indent="-228591">
              <a:buFont typeface="Wingdings" panose="05000000000000000000" pitchFamily="2" charset="2"/>
              <a:buChar char="§"/>
              <a:defRPr sz="1800"/>
            </a:lvl4pPr>
            <a:lvl5pPr marL="2057318" indent="-228591">
              <a:buFont typeface="Wingdings" panose="05000000000000000000" pitchFamily="2" charset="2"/>
              <a:buChar cha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076" y="2876550"/>
            <a:ext cx="4483441" cy="3299042"/>
          </a:xfrm>
        </p:spPr>
        <p:txBody>
          <a:bodyPr>
            <a:normAutofit/>
          </a:bodyPr>
          <a:lstStyle>
            <a:lvl1pPr marL="0" indent="0">
              <a:buNone/>
              <a:defRPr sz="20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cxnSp>
        <p:nvCxnSpPr>
          <p:cNvPr id="6" name="Straight Connector 5">
            <a:extLst>
              <a:ext uri="{FF2B5EF4-FFF2-40B4-BE49-F238E27FC236}">
                <a16:creationId xmlns:a16="http://schemas.microsoft.com/office/drawing/2014/main" id="{48FA7282-7514-ADF8-36FF-1E6A46745129}"/>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664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28">
          <p15:clr>
            <a:srgbClr val="FBAE40"/>
          </p15:clr>
        </p15:guide>
        <p15:guide id="4" pos="86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4849" y="351503"/>
            <a:ext cx="9122303" cy="121453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639614"/>
            <a:ext cx="10515600" cy="4537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DF4E79D-D9DA-40B0-5816-638E7EC459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1557" y="240749"/>
            <a:ext cx="1018803" cy="697880"/>
          </a:xfrm>
          <a:prstGeom prst="rect">
            <a:avLst/>
          </a:prstGeom>
        </p:spPr>
      </p:pic>
      <p:sp>
        <p:nvSpPr>
          <p:cNvPr id="8" name="Slide Number Placeholder 6">
            <a:extLst>
              <a:ext uri="{FF2B5EF4-FFF2-40B4-BE49-F238E27FC236}">
                <a16:creationId xmlns:a16="http://schemas.microsoft.com/office/drawing/2014/main" id="{B86B90C2-4EC2-DDF1-5E3E-1FD1970380D1}"/>
              </a:ext>
            </a:extLst>
          </p:cNvPr>
          <p:cNvSpPr txBox="1">
            <a:spLocks/>
          </p:cNvSpPr>
          <p:nvPr userDrawn="1"/>
        </p:nvSpPr>
        <p:spPr>
          <a:xfrm>
            <a:off x="11461748" y="6362787"/>
            <a:ext cx="581313" cy="358689"/>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F3F5BF-4E78-4648-AD00-5AB874996B23}" type="slidenum">
              <a:rPr lang="en-US" sz="1400" smtClean="0">
                <a:solidFill>
                  <a:schemeClr val="tx1"/>
                </a:solidFill>
                <a:latin typeface="Helvetica Neue" panose="02000503000000020004"/>
              </a:rPr>
              <a:pPr algn="r"/>
              <a:t>‹#›</a:t>
            </a:fld>
            <a:endParaRPr lang="en-US" sz="1400">
              <a:solidFill>
                <a:schemeClr val="tx1"/>
              </a:solidFill>
              <a:latin typeface="Helvetica Neue" panose="02000503000000020004"/>
            </a:endParaRPr>
          </a:p>
        </p:txBody>
      </p:sp>
      <p:pic>
        <p:nvPicPr>
          <p:cNvPr id="18" name="Picture 17">
            <a:extLst>
              <a:ext uri="{FF2B5EF4-FFF2-40B4-BE49-F238E27FC236}">
                <a16:creationId xmlns:a16="http://schemas.microsoft.com/office/drawing/2014/main" id="{7BEE5847-F635-E29C-DB06-17015218F3B2}"/>
              </a:ext>
            </a:extLst>
          </p:cNvPr>
          <p:cNvPicPr>
            <a:picLocks noChangeAspect="1"/>
          </p:cNvPicPr>
          <p:nvPr userDrawn="1"/>
        </p:nvPicPr>
        <p:blipFill rotWithShape="1">
          <a:blip r:embed="rId11"/>
          <a:srcRect l="38910" t="53008" r="34358" b="22316"/>
          <a:stretch/>
        </p:blipFill>
        <p:spPr>
          <a:xfrm>
            <a:off x="10731582" y="288082"/>
            <a:ext cx="1252906" cy="650547"/>
          </a:xfrm>
          <a:prstGeom prst="rect">
            <a:avLst/>
          </a:prstGeom>
        </p:spPr>
      </p:pic>
    </p:spTree>
    <p:extLst>
      <p:ext uri="{BB962C8B-B14F-4D97-AF65-F5344CB8AC3E}">
        <p14:creationId xmlns:p14="http://schemas.microsoft.com/office/powerpoint/2010/main" val="3479545373"/>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3" r:id="rId3"/>
    <p:sldLayoutId id="2147483698" r:id="rId4"/>
    <p:sldLayoutId id="2147483677" r:id="rId5"/>
    <p:sldLayoutId id="2147483695" r:id="rId6"/>
    <p:sldLayoutId id="2147483679" r:id="rId7"/>
    <p:sldLayoutId id="2147483680" r:id="rId8"/>
  </p:sldLayoutIdLst>
  <p:hf hdr="0" ftr="0" dt="0"/>
  <p:txStyles>
    <p:title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p:titleStyle>
    <p:body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hyperlink" Target="https://www.youtube.com/watch?v=PLVSM6_92Fo&amp;list=PLmKWUSbYI1eoIsdbRr0fPryL-5nNsYADV&amp;index=1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70.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5" Type="http://schemas.openxmlformats.org/officeDocument/2006/relationships/image" Target="../media/image8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 Id="rId14"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png"/><Relationship Id="rId21" Type="http://schemas.openxmlformats.org/officeDocument/2006/relationships/image" Target="../media/image41.svg"/><Relationship Id="rId34" Type="http://schemas.openxmlformats.org/officeDocument/2006/relationships/image" Target="../media/image54.pn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svg"/><Relationship Id="rId33" Type="http://schemas.openxmlformats.org/officeDocument/2006/relationships/image" Target="../media/image53.sv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sv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sv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svg"/><Relationship Id="rId31" Type="http://schemas.openxmlformats.org/officeDocument/2006/relationships/image" Target="../media/image51.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svg"/><Relationship Id="rId30" Type="http://schemas.openxmlformats.org/officeDocument/2006/relationships/image" Target="../media/image50.png"/><Relationship Id="rId35" Type="http://schemas.openxmlformats.org/officeDocument/2006/relationships/image" Target="../media/image55.svg"/><Relationship Id="rId8" Type="http://schemas.openxmlformats.org/officeDocument/2006/relationships/image" Target="../media/image28.png"/><Relationship Id="rId3"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294C-247E-A794-326F-859BD97EEE46}"/>
              </a:ext>
            </a:extLst>
          </p:cNvPr>
          <p:cNvSpPr>
            <a:spLocks noGrp="1"/>
          </p:cNvSpPr>
          <p:nvPr>
            <p:ph type="ctrTitle"/>
          </p:nvPr>
        </p:nvSpPr>
        <p:spPr>
          <a:xfrm>
            <a:off x="1478107" y="2743821"/>
            <a:ext cx="9235787" cy="776288"/>
          </a:xfrm>
        </p:spPr>
        <p:txBody>
          <a:bodyPr/>
          <a:lstStyle/>
          <a:p>
            <a:pPr algn="ctr"/>
            <a:r>
              <a:rPr lang="en-US"/>
              <a:t>FIET Introduction</a:t>
            </a:r>
          </a:p>
        </p:txBody>
      </p:sp>
      <p:cxnSp>
        <p:nvCxnSpPr>
          <p:cNvPr id="6" name="Straight Connector 5">
            <a:extLst>
              <a:ext uri="{FF2B5EF4-FFF2-40B4-BE49-F238E27FC236}">
                <a16:creationId xmlns:a16="http://schemas.microsoft.com/office/drawing/2014/main" id="{15D4AE21-4E74-CAE1-1461-52C931279569}"/>
              </a:ext>
              <a:ext uri="{C183D7F6-B498-43B3-948B-1728B52AA6E4}">
                <adec:decorative xmlns:adec="http://schemas.microsoft.com/office/drawing/2017/decorative" val="1"/>
              </a:ext>
            </a:extLst>
          </p:cNvPr>
          <p:cNvCxnSpPr>
            <a:cxnSpLocks/>
          </p:cNvCxnSpPr>
          <p:nvPr/>
        </p:nvCxnSpPr>
        <p:spPr>
          <a:xfrm>
            <a:off x="3307080" y="3414924"/>
            <a:ext cx="55778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82048BDB-CC17-EC9C-E3B4-FC75FD25987A}"/>
              </a:ext>
            </a:extLst>
          </p:cNvPr>
          <p:cNvSpPr txBox="1">
            <a:spLocks/>
          </p:cNvSpPr>
          <p:nvPr/>
        </p:nvSpPr>
        <p:spPr>
          <a:xfrm>
            <a:off x="1047703" y="3602039"/>
            <a:ext cx="10096594" cy="483989"/>
          </a:xfrm>
          <a:prstGeom prst="rect">
            <a:avLst/>
          </a:prstGeom>
        </p:spPr>
        <p:txBody>
          <a:bodyPr vert="horz" lIns="91440" tIns="45720" rIns="91440" bIns="45720" rtlCol="0">
            <a:noAutofit/>
          </a:bodyPr>
          <a:lstStyle>
            <a:lvl1pPr marL="0" indent="0" algn="l" defTabSz="914363" rtl="0" eaLnBrk="1" latinLnBrk="0" hangingPunct="1">
              <a:lnSpc>
                <a:spcPct val="90000"/>
              </a:lnSpc>
              <a:spcBef>
                <a:spcPts val="1000"/>
              </a:spcBef>
              <a:buFont typeface="Wingdings" panose="05000000000000000000" pitchFamily="2" charset="2"/>
              <a:buNone/>
              <a:defRPr sz="2400" b="1" i="0" kern="1200" cap="all" spc="167" baseline="0">
                <a:solidFill>
                  <a:schemeClr val="tx1"/>
                </a:solidFill>
                <a:latin typeface="Helvetica Neue" panose="02000503000000020004"/>
                <a:ea typeface="Helvetica Neue" panose="02000503000000020004"/>
                <a:cs typeface="Helvetica Neue" panose="02000503000000020004"/>
              </a:defRPr>
            </a:lvl1pPr>
            <a:lvl2pPr marL="457182" indent="0" algn="ctr" defTabSz="914363" rtl="0" eaLnBrk="1" latinLnBrk="0" hangingPunct="1">
              <a:lnSpc>
                <a:spcPct val="90000"/>
              </a:lnSpc>
              <a:spcBef>
                <a:spcPts val="500"/>
              </a:spcBef>
              <a:buFont typeface="Wingdings" panose="05000000000000000000" pitchFamily="2" charset="2"/>
              <a:buNone/>
              <a:defRPr sz="2000" kern="1200">
                <a:solidFill>
                  <a:schemeClr val="tx1"/>
                </a:solidFill>
                <a:latin typeface="Helvetica Neue" charset="0"/>
                <a:ea typeface="Helvetica Neue" charset="0"/>
                <a:cs typeface="Helvetica Neue" charset="0"/>
              </a:defRPr>
            </a:lvl2pPr>
            <a:lvl3pPr marL="914363" indent="0" algn="ctr" defTabSz="914363" rtl="0" eaLnBrk="1" latinLnBrk="0" hangingPunct="1">
              <a:lnSpc>
                <a:spcPct val="90000"/>
              </a:lnSpc>
              <a:spcBef>
                <a:spcPts val="500"/>
              </a:spcBef>
              <a:buFont typeface="Wingdings" panose="05000000000000000000" pitchFamily="2" charset="2"/>
              <a:buNone/>
              <a:defRPr sz="1800" kern="1200">
                <a:solidFill>
                  <a:schemeClr val="tx1"/>
                </a:solidFill>
                <a:latin typeface="Helvetica Neue" charset="0"/>
                <a:ea typeface="Helvetica Neue" charset="0"/>
                <a:cs typeface="Helvetica Neue" charset="0"/>
              </a:defRPr>
            </a:lvl3pPr>
            <a:lvl4pPr marL="1371545" indent="0" algn="ctr" defTabSz="914363" rtl="0" eaLnBrk="1" latinLnBrk="0" hangingPunct="1">
              <a:lnSpc>
                <a:spcPct val="90000"/>
              </a:lnSpc>
              <a:spcBef>
                <a:spcPts val="500"/>
              </a:spcBef>
              <a:buFont typeface="Wingdings" panose="05000000000000000000" pitchFamily="2" charset="2"/>
              <a:buNone/>
              <a:defRPr sz="1600" kern="1200">
                <a:solidFill>
                  <a:schemeClr val="tx1"/>
                </a:solidFill>
                <a:latin typeface="Helvetica Neue" charset="0"/>
                <a:ea typeface="Helvetica Neue" charset="0"/>
                <a:cs typeface="Helvetica Neue" charset="0"/>
              </a:defRPr>
            </a:lvl4pPr>
            <a:lvl5pPr marL="1828727" indent="0" algn="ctr" defTabSz="914363" rtl="0" eaLnBrk="1" latinLnBrk="0" hangingPunct="1">
              <a:lnSpc>
                <a:spcPct val="90000"/>
              </a:lnSpc>
              <a:spcBef>
                <a:spcPts val="500"/>
              </a:spcBef>
              <a:buFont typeface="Wingdings" panose="05000000000000000000" pitchFamily="2" charset="2"/>
              <a:buNone/>
              <a:defRPr sz="1600" kern="1200">
                <a:solidFill>
                  <a:schemeClr val="tx1"/>
                </a:solidFill>
                <a:latin typeface="Helvetica Neue" charset="0"/>
                <a:ea typeface="Helvetica Neue" charset="0"/>
                <a:cs typeface="Helvetica Neue" charset="0"/>
              </a:defRPr>
            </a:lvl5pPr>
            <a:lvl6pPr marL="2285909"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90"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72"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54"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cap="none"/>
              <a:t>FMMI Intelligent Enterprise Transformation (FIET) Project</a:t>
            </a:r>
          </a:p>
        </p:txBody>
      </p:sp>
    </p:spTree>
    <p:extLst>
      <p:ext uri="{BB962C8B-B14F-4D97-AF65-F5344CB8AC3E}">
        <p14:creationId xmlns:p14="http://schemas.microsoft.com/office/powerpoint/2010/main" val="151778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lstStyle/>
          <a:p>
            <a:pPr algn="ctr"/>
            <a:r>
              <a:rPr lang="en-US" sz="4000"/>
              <a:t>What will be key </a:t>
            </a:r>
            <a:br>
              <a:rPr lang="en-US" sz="4000"/>
            </a:br>
            <a:r>
              <a:rPr lang="en-US" sz="4000"/>
              <a:t>changes for end users?</a:t>
            </a:r>
          </a:p>
        </p:txBody>
      </p:sp>
      <p:cxnSp>
        <p:nvCxnSpPr>
          <p:cNvPr id="4" name="Straight Connector 3">
            <a:extLst>
              <a:ext uri="{FF2B5EF4-FFF2-40B4-BE49-F238E27FC236}">
                <a16:creationId xmlns:a16="http://schemas.microsoft.com/office/drawing/2014/main" id="{1B39DDE5-1FFA-E257-18B3-184A0552483C}"/>
              </a:ext>
              <a:ext uri="{C183D7F6-B498-43B3-948B-1728B52AA6E4}">
                <adec:decorative xmlns:adec="http://schemas.microsoft.com/office/drawing/2017/decorative" val="1"/>
              </a:ext>
            </a:extLst>
          </p:cNvPr>
          <p:cNvCxnSpPr>
            <a:cxnSpLocks/>
          </p:cNvCxnSpPr>
          <p:nvPr/>
        </p:nvCxnSpPr>
        <p:spPr>
          <a:xfrm>
            <a:off x="2255520" y="3712876"/>
            <a:ext cx="768096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Autofit/>
          </a:bodyPr>
          <a:lstStyle/>
          <a:p>
            <a:r>
              <a:rPr lang="en-US" sz="3200"/>
              <a:t>What are the key changes you </a:t>
            </a:r>
            <a:br>
              <a:rPr lang="en-US" sz="3200"/>
            </a:br>
            <a:r>
              <a:rPr lang="en-US" sz="3200"/>
              <a:t>will experience?</a:t>
            </a:r>
          </a:p>
        </p:txBody>
      </p:sp>
      <p:sp>
        <p:nvSpPr>
          <p:cNvPr id="4" name="Text Placeholder 2">
            <a:extLst>
              <a:ext uri="{FF2B5EF4-FFF2-40B4-BE49-F238E27FC236}">
                <a16:creationId xmlns:a16="http://schemas.microsoft.com/office/drawing/2014/main" id="{03A3ACB2-D94D-CA5F-3344-DA903A479B8D}"/>
              </a:ext>
            </a:extLst>
          </p:cNvPr>
          <p:cNvSpPr txBox="1">
            <a:spLocks/>
          </p:cNvSpPr>
          <p:nvPr/>
        </p:nvSpPr>
        <p:spPr>
          <a:xfrm>
            <a:off x="363092" y="1413130"/>
            <a:ext cx="9554796"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The most notable changes to FMMI can be grouped into three categories:</a:t>
            </a:r>
            <a:endParaRPr lang="en-US" sz="2000"/>
          </a:p>
        </p:txBody>
      </p:sp>
      <p:sp>
        <p:nvSpPr>
          <p:cNvPr id="33" name="Oval 32">
            <a:hlinkClick r:id="rId2" action="ppaction://hlinksldjump"/>
            <a:extLst>
              <a:ext uri="{FF2B5EF4-FFF2-40B4-BE49-F238E27FC236}">
                <a16:creationId xmlns:a16="http://schemas.microsoft.com/office/drawing/2014/main" id="{74DA616D-C1A9-5DE0-8BA9-A4529DBFC31F}"/>
              </a:ext>
            </a:extLst>
          </p:cNvPr>
          <p:cNvSpPr/>
          <p:nvPr/>
        </p:nvSpPr>
        <p:spPr>
          <a:xfrm>
            <a:off x="1025908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34" name="Oval 33">
            <a:hlinkClick r:id="rId3" action="ppaction://hlinksldjump"/>
            <a:extLst>
              <a:ext uri="{FF2B5EF4-FFF2-40B4-BE49-F238E27FC236}">
                <a16:creationId xmlns:a16="http://schemas.microsoft.com/office/drawing/2014/main" id="{6205392C-2DA9-C0B4-1FB8-9AA9C80E81ED}"/>
              </a:ext>
            </a:extLst>
          </p:cNvPr>
          <p:cNvSpPr/>
          <p:nvPr/>
        </p:nvSpPr>
        <p:spPr>
          <a:xfrm>
            <a:off x="1079701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35" name="Oval 34">
            <a:hlinkClick r:id="rId4" action="ppaction://hlinksldjump"/>
            <a:extLst>
              <a:ext uri="{FF2B5EF4-FFF2-40B4-BE49-F238E27FC236}">
                <a16:creationId xmlns:a16="http://schemas.microsoft.com/office/drawing/2014/main" id="{D54271F6-61B5-0801-4DE1-B2E539EEDEAF}"/>
              </a:ext>
            </a:extLst>
          </p:cNvPr>
          <p:cNvSpPr/>
          <p:nvPr/>
        </p:nvSpPr>
        <p:spPr>
          <a:xfrm>
            <a:off x="1133494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sp>
        <p:nvSpPr>
          <p:cNvPr id="38" name="Rectangle 37">
            <a:extLst>
              <a:ext uri="{FF2B5EF4-FFF2-40B4-BE49-F238E27FC236}">
                <a16:creationId xmlns:a16="http://schemas.microsoft.com/office/drawing/2014/main" id="{0C6AD604-E86F-7650-54C1-B7A98307EF16}"/>
              </a:ext>
            </a:extLst>
          </p:cNvPr>
          <p:cNvSpPr/>
          <p:nvPr/>
        </p:nvSpPr>
        <p:spPr>
          <a:xfrm rot="21264805">
            <a:off x="10097586" y="1723204"/>
            <a:ext cx="1995757" cy="919074"/>
          </a:xfrm>
          <a:prstGeom prst="rect">
            <a:avLst/>
          </a:prstGeom>
          <a:no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solidFill>
                <a:latin typeface="Helvetica Neue" panose="02000503000000020004"/>
              </a:rPr>
              <a:t>Interactive menu!</a:t>
            </a:r>
          </a:p>
          <a:p>
            <a:pPr algn="ctr"/>
            <a:r>
              <a:rPr lang="en-US" sz="1600" i="1">
                <a:solidFill>
                  <a:schemeClr val="tx1"/>
                </a:solidFill>
                <a:latin typeface="Helvetica Neue" panose="02000503000000020004"/>
              </a:rPr>
              <a:t>Click numbers </a:t>
            </a:r>
          </a:p>
          <a:p>
            <a:pPr algn="ctr"/>
            <a:r>
              <a:rPr lang="en-US" sz="1600" i="1">
                <a:solidFill>
                  <a:schemeClr val="tx1"/>
                </a:solidFill>
                <a:latin typeface="Helvetica Neue" panose="02000503000000020004"/>
              </a:rPr>
              <a:t>to navigate</a:t>
            </a:r>
          </a:p>
        </p:txBody>
      </p:sp>
      <p:sp>
        <p:nvSpPr>
          <p:cNvPr id="3" name="Rectangle 2">
            <a:extLst>
              <a:ext uri="{FF2B5EF4-FFF2-40B4-BE49-F238E27FC236}">
                <a16:creationId xmlns:a16="http://schemas.microsoft.com/office/drawing/2014/main" id="{30FA7D1A-2F47-39DD-D761-A0B2D82331E7}"/>
              </a:ext>
            </a:extLst>
          </p:cNvPr>
          <p:cNvSpPr/>
          <p:nvPr/>
        </p:nvSpPr>
        <p:spPr>
          <a:xfrm>
            <a:off x="485616" y="2898347"/>
            <a:ext cx="3474720" cy="73152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1. Fiori</a:t>
            </a:r>
          </a:p>
        </p:txBody>
      </p:sp>
      <p:sp>
        <p:nvSpPr>
          <p:cNvPr id="9" name="Rectangle 8">
            <a:extLst>
              <a:ext uri="{FF2B5EF4-FFF2-40B4-BE49-F238E27FC236}">
                <a16:creationId xmlns:a16="http://schemas.microsoft.com/office/drawing/2014/main" id="{774013BF-5B68-0D19-5EA5-D5C3314E911D}"/>
              </a:ext>
            </a:extLst>
          </p:cNvPr>
          <p:cNvSpPr/>
          <p:nvPr/>
        </p:nvSpPr>
        <p:spPr>
          <a:xfrm>
            <a:off x="485616" y="3599951"/>
            <a:ext cx="3474720" cy="164592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The fresh, new user interface with a modern look and feel.</a:t>
            </a:r>
          </a:p>
        </p:txBody>
      </p:sp>
      <p:sp>
        <p:nvSpPr>
          <p:cNvPr id="11" name="Rectangle 10">
            <a:extLst>
              <a:ext uri="{FF2B5EF4-FFF2-40B4-BE49-F238E27FC236}">
                <a16:creationId xmlns:a16="http://schemas.microsoft.com/office/drawing/2014/main" id="{A1A02AF4-84DA-911E-6902-A2466756B956}"/>
              </a:ext>
            </a:extLst>
          </p:cNvPr>
          <p:cNvSpPr/>
          <p:nvPr/>
        </p:nvSpPr>
        <p:spPr>
          <a:xfrm>
            <a:off x="4311897" y="2898347"/>
            <a:ext cx="3474720" cy="73152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2. Simplified Data Model</a:t>
            </a:r>
          </a:p>
        </p:txBody>
      </p:sp>
      <p:sp>
        <p:nvSpPr>
          <p:cNvPr id="13" name="Rectangle 12">
            <a:extLst>
              <a:ext uri="{FF2B5EF4-FFF2-40B4-BE49-F238E27FC236}">
                <a16:creationId xmlns:a16="http://schemas.microsoft.com/office/drawing/2014/main" id="{975C7C0C-C9B2-3CCC-2F75-C65E4DE29BC7}"/>
              </a:ext>
            </a:extLst>
          </p:cNvPr>
          <p:cNvSpPr/>
          <p:nvPr/>
        </p:nvSpPr>
        <p:spPr>
          <a:xfrm>
            <a:off x="4311897" y="3599952"/>
            <a:ext cx="3474720" cy="164592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Data tables will be combined  into a single Universal Journal to improve performance and data accuracy.</a:t>
            </a:r>
          </a:p>
        </p:txBody>
      </p:sp>
      <p:sp>
        <p:nvSpPr>
          <p:cNvPr id="14" name="Rectangle 13">
            <a:extLst>
              <a:ext uri="{FF2B5EF4-FFF2-40B4-BE49-F238E27FC236}">
                <a16:creationId xmlns:a16="http://schemas.microsoft.com/office/drawing/2014/main" id="{D5F8D8A3-6391-1095-BAAD-6E71F47FD750}"/>
              </a:ext>
            </a:extLst>
          </p:cNvPr>
          <p:cNvSpPr/>
          <p:nvPr/>
        </p:nvSpPr>
        <p:spPr>
          <a:xfrm>
            <a:off x="8149064" y="2898347"/>
            <a:ext cx="3474720" cy="73152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3. Customer-Vendor Integration</a:t>
            </a:r>
          </a:p>
        </p:txBody>
      </p:sp>
      <p:sp>
        <p:nvSpPr>
          <p:cNvPr id="16" name="Rectangle 15">
            <a:extLst>
              <a:ext uri="{FF2B5EF4-FFF2-40B4-BE49-F238E27FC236}">
                <a16:creationId xmlns:a16="http://schemas.microsoft.com/office/drawing/2014/main" id="{5E062273-BB5B-9DE7-DD1D-183E79A13337}"/>
              </a:ext>
            </a:extLst>
          </p:cNvPr>
          <p:cNvSpPr/>
          <p:nvPr/>
        </p:nvSpPr>
        <p:spPr>
          <a:xfrm>
            <a:off x="8149064" y="3599952"/>
            <a:ext cx="3474720" cy="164592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Business Partner records will serve as an umbrella that captures data for related Customer and Vendor records.</a:t>
            </a:r>
          </a:p>
        </p:txBody>
      </p:sp>
    </p:spTree>
    <p:extLst>
      <p:ext uri="{BB962C8B-B14F-4D97-AF65-F5344CB8AC3E}">
        <p14:creationId xmlns:p14="http://schemas.microsoft.com/office/powerpoint/2010/main" val="84956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new look and feel</a:t>
            </a:r>
          </a:p>
        </p:txBody>
      </p:sp>
      <p:sp>
        <p:nvSpPr>
          <p:cNvPr id="10" name="Text Placeholder 2">
            <a:extLst>
              <a:ext uri="{FF2B5EF4-FFF2-40B4-BE49-F238E27FC236}">
                <a16:creationId xmlns:a16="http://schemas.microsoft.com/office/drawing/2014/main" id="{A35F66D6-F19A-E85B-CD1B-5894BFA5E211}"/>
              </a:ext>
            </a:extLst>
          </p:cNvPr>
          <p:cNvSpPr txBox="1">
            <a:spLocks/>
          </p:cNvSpPr>
          <p:nvPr/>
        </p:nvSpPr>
        <p:spPr>
          <a:xfrm>
            <a:off x="336821" y="1273996"/>
            <a:ext cx="9554796"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a:cs typeface="Arial"/>
              </a:rPr>
              <a:t>Fiori will be the biggest, most noticeable change that FMMI end users will experience, and it will also bring the biggest benefits.</a:t>
            </a:r>
            <a:endParaRPr lang="en-US" sz="2000" i="1"/>
          </a:p>
        </p:txBody>
      </p:sp>
      <p:grpSp>
        <p:nvGrpSpPr>
          <p:cNvPr id="16" name="Group 15" descr="Greyed-out numbers 2 and 3, and highlighted number 1 indicate this is change #1.">
            <a:extLst>
              <a:ext uri="{FF2B5EF4-FFF2-40B4-BE49-F238E27FC236}">
                <a16:creationId xmlns:a16="http://schemas.microsoft.com/office/drawing/2014/main" id="{96894EEA-B035-D01D-F785-B4F4762A34BE}"/>
              </a:ext>
              <a:ext uri="{C183D7F6-B498-43B3-948B-1728B52AA6E4}">
                <adec:decorative xmlns:adec="http://schemas.microsoft.com/office/drawing/2017/decorative" val="0"/>
              </a:ext>
            </a:extLst>
          </p:cNvPr>
          <p:cNvGrpSpPr/>
          <p:nvPr/>
        </p:nvGrpSpPr>
        <p:grpSpPr>
          <a:xfrm>
            <a:off x="10259084" y="1222385"/>
            <a:ext cx="1533060" cy="457200"/>
            <a:chOff x="9956934" y="1222385"/>
            <a:chExt cx="1533060" cy="457200"/>
          </a:xfrm>
        </p:grpSpPr>
        <p:sp>
          <p:nvSpPr>
            <p:cNvPr id="17" name="Oval 16">
              <a:extLst>
                <a:ext uri="{FF2B5EF4-FFF2-40B4-BE49-F238E27FC236}">
                  <a16:creationId xmlns:a16="http://schemas.microsoft.com/office/drawing/2014/main" id="{596DDF70-0F86-C919-E363-E1D316D84280}"/>
                </a:ext>
              </a:extLst>
            </p:cNvPr>
            <p:cNvSpPr/>
            <p:nvPr/>
          </p:nvSpPr>
          <p:spPr>
            <a:xfrm>
              <a:off x="995693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18" name="Oval 17">
              <a:extLst>
                <a:ext uri="{FF2B5EF4-FFF2-40B4-BE49-F238E27FC236}">
                  <a16:creationId xmlns:a16="http://schemas.microsoft.com/office/drawing/2014/main" id="{DBFD4219-61CA-5D4A-B551-CE1C5F963BC0}"/>
                </a:ext>
              </a:extLst>
            </p:cNvPr>
            <p:cNvSpPr/>
            <p:nvPr/>
          </p:nvSpPr>
          <p:spPr>
            <a:xfrm>
              <a:off x="10494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19" name="Oval 18">
              <a:extLst>
                <a:ext uri="{FF2B5EF4-FFF2-40B4-BE49-F238E27FC236}">
                  <a16:creationId xmlns:a16="http://schemas.microsoft.com/office/drawing/2014/main" id="{B50787D2-A981-ACAF-1B85-A1F4F34686D0}"/>
                </a:ext>
              </a:extLst>
            </p:cNvPr>
            <p:cNvSpPr/>
            <p:nvPr/>
          </p:nvSpPr>
          <p:spPr>
            <a:xfrm>
              <a:off x="1103279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grpSp>
      <p:sp>
        <p:nvSpPr>
          <p:cNvPr id="3" name="Text Placeholder 2">
            <a:extLst>
              <a:ext uri="{FF2B5EF4-FFF2-40B4-BE49-F238E27FC236}">
                <a16:creationId xmlns:a16="http://schemas.microsoft.com/office/drawing/2014/main" id="{61DCB2E9-4FDB-B999-C113-E61200F4FDFA}"/>
              </a:ext>
            </a:extLst>
          </p:cNvPr>
          <p:cNvSpPr txBox="1">
            <a:spLocks/>
          </p:cNvSpPr>
          <p:nvPr/>
        </p:nvSpPr>
        <p:spPr>
          <a:xfrm>
            <a:off x="336821" y="2031475"/>
            <a:ext cx="11281343" cy="4503711"/>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2000">
                <a:cs typeface="Arial"/>
              </a:rPr>
              <a:t>Fiori will serve as the new primary User Interface (UI) for most business transactions and will be accessed via the Portal. </a:t>
            </a:r>
          </a:p>
          <a:p>
            <a:pPr>
              <a:lnSpc>
                <a:spcPct val="100000"/>
              </a:lnSpc>
              <a:spcBef>
                <a:spcPts val="0"/>
              </a:spcBef>
              <a:spcAft>
                <a:spcPts val="600"/>
              </a:spcAft>
              <a:buFont typeface="Wingdings" panose="05000000000000000000" pitchFamily="2" charset="2"/>
              <a:buChar char="§"/>
            </a:pPr>
            <a:r>
              <a:rPr lang="en-US" sz="2000">
                <a:cs typeface="Arial"/>
              </a:rPr>
              <a:t>Key benefits of Fiori include:</a:t>
            </a:r>
          </a:p>
          <a:p>
            <a:pPr lvl="1">
              <a:lnSpc>
                <a:spcPct val="100000"/>
              </a:lnSpc>
              <a:spcBef>
                <a:spcPts val="0"/>
              </a:spcBef>
              <a:spcAft>
                <a:spcPts val="600"/>
              </a:spcAft>
              <a:buFont typeface="Wingdings" panose="05000000000000000000" pitchFamily="2" charset="2"/>
              <a:buChar char="§"/>
            </a:pPr>
            <a:r>
              <a:rPr lang="en-US">
                <a:cs typeface="Arial"/>
              </a:rPr>
              <a:t>Modern, intuitive interface  </a:t>
            </a:r>
          </a:p>
          <a:p>
            <a:pPr lvl="1">
              <a:lnSpc>
                <a:spcPct val="100000"/>
              </a:lnSpc>
              <a:spcBef>
                <a:spcPts val="0"/>
              </a:spcBef>
              <a:spcAft>
                <a:spcPts val="600"/>
              </a:spcAft>
              <a:buFont typeface="Wingdings" panose="05000000000000000000" pitchFamily="2" charset="2"/>
              <a:buChar char="§"/>
            </a:pPr>
            <a:r>
              <a:rPr lang="en-US">
                <a:cs typeface="Arial"/>
              </a:rPr>
              <a:t>Personalization options  </a:t>
            </a:r>
          </a:p>
          <a:p>
            <a:pPr lvl="1">
              <a:lnSpc>
                <a:spcPct val="100000"/>
              </a:lnSpc>
              <a:spcBef>
                <a:spcPts val="0"/>
              </a:spcBef>
              <a:spcAft>
                <a:spcPts val="600"/>
              </a:spcAft>
              <a:buFont typeface="Wingdings" panose="05000000000000000000" pitchFamily="2" charset="2"/>
              <a:buChar char="§"/>
            </a:pPr>
            <a:r>
              <a:rPr lang="en-US">
                <a:cs typeface="Arial"/>
              </a:rPr>
              <a:t>Improved productivity</a:t>
            </a:r>
          </a:p>
          <a:p>
            <a:pPr lvl="1">
              <a:lnSpc>
                <a:spcPct val="100000"/>
              </a:lnSpc>
              <a:spcBef>
                <a:spcPts val="0"/>
              </a:spcBef>
              <a:spcAft>
                <a:spcPts val="600"/>
              </a:spcAft>
              <a:buFont typeface="Wingdings" panose="05000000000000000000" pitchFamily="2" charset="2"/>
              <a:buChar char="§"/>
            </a:pPr>
            <a:r>
              <a:rPr lang="en-US">
                <a:cs typeface="Arial"/>
              </a:rPr>
              <a:t>Operational metrics, enabling data-driven </a:t>
            </a:r>
            <a:br>
              <a:rPr lang="en-US">
                <a:cs typeface="Arial"/>
              </a:rPr>
            </a:br>
            <a:r>
              <a:rPr lang="en-US">
                <a:cs typeface="Arial"/>
              </a:rPr>
              <a:t>decision-making</a:t>
            </a:r>
          </a:p>
          <a:p>
            <a:pPr lvl="1">
              <a:lnSpc>
                <a:spcPct val="100000"/>
              </a:lnSpc>
              <a:spcBef>
                <a:spcPts val="0"/>
              </a:spcBef>
              <a:spcAft>
                <a:spcPts val="600"/>
              </a:spcAft>
              <a:buFont typeface="Wingdings" panose="05000000000000000000" pitchFamily="2" charset="2"/>
              <a:buChar char="§"/>
            </a:pPr>
            <a:r>
              <a:rPr lang="en-US">
                <a:cs typeface="Arial"/>
              </a:rPr>
              <a:t>Embedded analytics </a:t>
            </a:r>
          </a:p>
          <a:p>
            <a:pPr>
              <a:lnSpc>
                <a:spcPct val="100000"/>
              </a:lnSpc>
              <a:spcBef>
                <a:spcPts val="0"/>
              </a:spcBef>
              <a:spcAft>
                <a:spcPts val="600"/>
              </a:spcAft>
              <a:buFont typeface="Wingdings" panose="05000000000000000000" pitchFamily="2" charset="2"/>
              <a:buChar char="§"/>
            </a:pPr>
            <a:r>
              <a:rPr lang="en-US" sz="2000">
                <a:cs typeface="Arial"/>
              </a:rPr>
              <a:t>Fiori will launch in February 2025.</a:t>
            </a:r>
          </a:p>
        </p:txBody>
      </p:sp>
      <p:pic>
        <p:nvPicPr>
          <p:cNvPr id="6" name="Picture 5" descr="Example of Fiori interface on a desktop monitor and mobile device.">
            <a:extLst>
              <a:ext uri="{FF2B5EF4-FFF2-40B4-BE49-F238E27FC236}">
                <a16:creationId xmlns:a16="http://schemas.microsoft.com/office/drawing/2014/main" id="{071D7B6F-56DC-E37F-7820-6BD377C79641}"/>
              </a:ext>
            </a:extLst>
          </p:cNvPr>
          <p:cNvPicPr>
            <a:picLocks noChangeAspect="1"/>
          </p:cNvPicPr>
          <p:nvPr/>
        </p:nvPicPr>
        <p:blipFill rotWithShape="1">
          <a:blip r:embed="rId3"/>
          <a:srcRect l="10091" t="11528" r="1171"/>
          <a:stretch/>
        </p:blipFill>
        <p:spPr>
          <a:xfrm>
            <a:off x="6009142" y="2769798"/>
            <a:ext cx="5783002" cy="3462490"/>
          </a:xfrm>
          <a:prstGeom prst="rect">
            <a:avLst/>
          </a:prstGeom>
        </p:spPr>
      </p:pic>
    </p:spTree>
    <p:extLst>
      <p:ext uri="{BB962C8B-B14F-4D97-AF65-F5344CB8AC3E}">
        <p14:creationId xmlns:p14="http://schemas.microsoft.com/office/powerpoint/2010/main" val="95657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Fiori – Embedded Analytics</a:t>
            </a:r>
          </a:p>
        </p:txBody>
      </p:sp>
      <p:sp>
        <p:nvSpPr>
          <p:cNvPr id="14" name="Text Placeholder 2">
            <a:extLst>
              <a:ext uri="{FF2B5EF4-FFF2-40B4-BE49-F238E27FC236}">
                <a16:creationId xmlns:a16="http://schemas.microsoft.com/office/drawing/2014/main" id="{66C70CAE-8AD3-1023-3A81-FEB1BDE76C25}"/>
              </a:ext>
            </a:extLst>
          </p:cNvPr>
          <p:cNvSpPr txBox="1">
            <a:spLocks/>
          </p:cNvSpPr>
          <p:nvPr/>
        </p:nvSpPr>
        <p:spPr>
          <a:xfrm>
            <a:off x="336820" y="1273996"/>
            <a:ext cx="9721579"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Key operational metrics appear directly on Fiori tiles, and users can click into operational reports to drill down and make decisions using real-time data.</a:t>
            </a:r>
            <a:endParaRPr lang="en-US" sz="2000"/>
          </a:p>
        </p:txBody>
      </p:sp>
      <p:grpSp>
        <p:nvGrpSpPr>
          <p:cNvPr id="15" name="Group 14" descr="Greyed-out numbers 2 and 3, and highlighted number 1 indicate this is change #1.">
            <a:extLst>
              <a:ext uri="{FF2B5EF4-FFF2-40B4-BE49-F238E27FC236}">
                <a16:creationId xmlns:a16="http://schemas.microsoft.com/office/drawing/2014/main" id="{973A7289-5593-E145-5195-A4E6C0EE7C2C}"/>
              </a:ext>
              <a:ext uri="{C183D7F6-B498-43B3-948B-1728B52AA6E4}">
                <adec:decorative xmlns:adec="http://schemas.microsoft.com/office/drawing/2017/decorative" val="0"/>
              </a:ext>
            </a:extLst>
          </p:cNvPr>
          <p:cNvGrpSpPr/>
          <p:nvPr/>
        </p:nvGrpSpPr>
        <p:grpSpPr>
          <a:xfrm>
            <a:off x="10259084" y="1222385"/>
            <a:ext cx="1533060" cy="457200"/>
            <a:chOff x="9956934" y="1222385"/>
            <a:chExt cx="1533060" cy="457200"/>
          </a:xfrm>
        </p:grpSpPr>
        <p:sp>
          <p:nvSpPr>
            <p:cNvPr id="16" name="Oval 15">
              <a:extLst>
                <a:ext uri="{FF2B5EF4-FFF2-40B4-BE49-F238E27FC236}">
                  <a16:creationId xmlns:a16="http://schemas.microsoft.com/office/drawing/2014/main" id="{A32501F4-986C-7914-8015-E3B88C41E4FF}"/>
                </a:ext>
              </a:extLst>
            </p:cNvPr>
            <p:cNvSpPr/>
            <p:nvPr/>
          </p:nvSpPr>
          <p:spPr>
            <a:xfrm>
              <a:off x="995693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17" name="Oval 16">
              <a:extLst>
                <a:ext uri="{FF2B5EF4-FFF2-40B4-BE49-F238E27FC236}">
                  <a16:creationId xmlns:a16="http://schemas.microsoft.com/office/drawing/2014/main" id="{4E52E705-6B59-DAC9-6C5C-14F7C02CD023}"/>
                </a:ext>
              </a:extLst>
            </p:cNvPr>
            <p:cNvSpPr/>
            <p:nvPr/>
          </p:nvSpPr>
          <p:spPr>
            <a:xfrm>
              <a:off x="10494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18" name="Oval 17">
              <a:extLst>
                <a:ext uri="{FF2B5EF4-FFF2-40B4-BE49-F238E27FC236}">
                  <a16:creationId xmlns:a16="http://schemas.microsoft.com/office/drawing/2014/main" id="{D53105A2-CE1F-DEE3-804E-6A13B735F25B}"/>
                </a:ext>
              </a:extLst>
            </p:cNvPr>
            <p:cNvSpPr/>
            <p:nvPr/>
          </p:nvSpPr>
          <p:spPr>
            <a:xfrm>
              <a:off x="1103279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grpSp>
      <p:pic>
        <p:nvPicPr>
          <p:cNvPr id="1026" name="Picture 2" descr="SAP Fiori launchpad - home page">
            <a:extLst>
              <a:ext uri="{FF2B5EF4-FFF2-40B4-BE49-F238E27FC236}">
                <a16:creationId xmlns:a16="http://schemas.microsoft.com/office/drawing/2014/main" id="{19FF30B2-9432-2E46-0504-84E2CD079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17"/>
          <a:stretch/>
        </p:blipFill>
        <p:spPr bwMode="auto">
          <a:xfrm>
            <a:off x="344548" y="1958658"/>
            <a:ext cx="5790440" cy="3815855"/>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SAP S/4HANA Embedded Analytics: Overview in Kartenansicht">
            <a:extLst>
              <a:ext uri="{FF2B5EF4-FFF2-40B4-BE49-F238E27FC236}">
                <a16:creationId xmlns:a16="http://schemas.microsoft.com/office/drawing/2014/main" id="{433F4486-9714-A03A-F81C-66113B0A5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188" y="2601849"/>
            <a:ext cx="6519553" cy="2705869"/>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9D2891-D55B-1136-34DA-6A828ECB7636}"/>
              </a:ext>
            </a:extLst>
          </p:cNvPr>
          <p:cNvSpPr/>
          <p:nvPr/>
        </p:nvSpPr>
        <p:spPr>
          <a:xfrm>
            <a:off x="344548" y="5942037"/>
            <a:ext cx="11553953" cy="4156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Helvetica Neue" panose="02000503000000020004"/>
              </a:rPr>
              <a:t>To learn more about Fiori, watch this </a:t>
            </a:r>
            <a:r>
              <a:rPr lang="en-US" b="1">
                <a:solidFill>
                  <a:schemeClr val="tx1"/>
                </a:solidFill>
                <a:latin typeface="Helvetica Neue" panose="02000503000000020004"/>
                <a:hlinkClick r:id="rId4">
                  <a:extLst>
                    <a:ext uri="{A12FA001-AC4F-418D-AE19-62706E023703}">
                      <ahyp:hlinkClr xmlns:ahyp="http://schemas.microsoft.com/office/drawing/2018/hyperlinkcolor" val="tx"/>
                    </a:ext>
                  </a:extLst>
                </a:hlinkClick>
              </a:rPr>
              <a:t>video</a:t>
            </a:r>
            <a:r>
              <a:rPr lang="en-US">
                <a:solidFill>
                  <a:schemeClr val="tx1"/>
                </a:solidFill>
                <a:latin typeface="Helvetica Neue" panose="02000503000000020004"/>
              </a:rPr>
              <a:t>.</a:t>
            </a:r>
          </a:p>
        </p:txBody>
      </p:sp>
    </p:spTree>
    <p:extLst>
      <p:ext uri="{BB962C8B-B14F-4D97-AF65-F5344CB8AC3E}">
        <p14:creationId xmlns:p14="http://schemas.microsoft.com/office/powerpoint/2010/main" val="106035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Simplified Data Model</a:t>
            </a:r>
          </a:p>
        </p:txBody>
      </p:sp>
      <p:sp>
        <p:nvSpPr>
          <p:cNvPr id="10" name="Text Placeholder 2">
            <a:extLst>
              <a:ext uri="{FF2B5EF4-FFF2-40B4-BE49-F238E27FC236}">
                <a16:creationId xmlns:a16="http://schemas.microsoft.com/office/drawing/2014/main" id="{B62D4ACF-B4CF-5C24-5C41-48DC42ABAFCA}"/>
              </a:ext>
            </a:extLst>
          </p:cNvPr>
          <p:cNvSpPr txBox="1">
            <a:spLocks/>
          </p:cNvSpPr>
          <p:nvPr/>
        </p:nvSpPr>
        <p:spPr>
          <a:xfrm>
            <a:off x="336821" y="1273996"/>
            <a:ext cx="9688922"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a:cs typeface="Arial"/>
              </a:rPr>
              <a:t>The upgrade to S/4HANA will combine data tables into a single Universal Journal to improve performance and data accuracy.</a:t>
            </a:r>
            <a:endParaRPr lang="en-US" sz="2000" i="1"/>
          </a:p>
        </p:txBody>
      </p:sp>
      <p:grpSp>
        <p:nvGrpSpPr>
          <p:cNvPr id="18" name="Group 17" descr="Greyed-out numbers 1 and 3, and highlighted number 2 indicate this is change #2.">
            <a:extLst>
              <a:ext uri="{FF2B5EF4-FFF2-40B4-BE49-F238E27FC236}">
                <a16:creationId xmlns:a16="http://schemas.microsoft.com/office/drawing/2014/main" id="{060848CF-4C73-2377-2F88-91EA3CC853A4}"/>
              </a:ext>
              <a:ext uri="{C183D7F6-B498-43B3-948B-1728B52AA6E4}">
                <adec:decorative xmlns:adec="http://schemas.microsoft.com/office/drawing/2017/decorative" val="0"/>
              </a:ext>
            </a:extLst>
          </p:cNvPr>
          <p:cNvGrpSpPr/>
          <p:nvPr/>
        </p:nvGrpSpPr>
        <p:grpSpPr>
          <a:xfrm>
            <a:off x="10259084" y="1222385"/>
            <a:ext cx="1533060" cy="457200"/>
            <a:chOff x="9956934" y="1222385"/>
            <a:chExt cx="1533060" cy="457200"/>
          </a:xfrm>
        </p:grpSpPr>
        <p:sp>
          <p:nvSpPr>
            <p:cNvPr id="19" name="Oval 18">
              <a:extLst>
                <a:ext uri="{FF2B5EF4-FFF2-40B4-BE49-F238E27FC236}">
                  <a16:creationId xmlns:a16="http://schemas.microsoft.com/office/drawing/2014/main" id="{E6F33BCB-1A81-6AF5-952D-2B25FFA52E04}"/>
                </a:ext>
              </a:extLst>
            </p:cNvPr>
            <p:cNvSpPr/>
            <p:nvPr/>
          </p:nvSpPr>
          <p:spPr>
            <a:xfrm>
              <a:off x="995693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20" name="Oval 19">
              <a:extLst>
                <a:ext uri="{FF2B5EF4-FFF2-40B4-BE49-F238E27FC236}">
                  <a16:creationId xmlns:a16="http://schemas.microsoft.com/office/drawing/2014/main" id="{3D4ADFC4-84F0-10B9-BE36-C6C7E6DB13BE}"/>
                </a:ext>
              </a:extLst>
            </p:cNvPr>
            <p:cNvSpPr/>
            <p:nvPr/>
          </p:nvSpPr>
          <p:spPr>
            <a:xfrm>
              <a:off x="1049486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21" name="Oval 20">
              <a:extLst>
                <a:ext uri="{FF2B5EF4-FFF2-40B4-BE49-F238E27FC236}">
                  <a16:creationId xmlns:a16="http://schemas.microsoft.com/office/drawing/2014/main" id="{46B22B07-620C-603E-3977-D75F69D6CBFE}"/>
                </a:ext>
              </a:extLst>
            </p:cNvPr>
            <p:cNvSpPr/>
            <p:nvPr/>
          </p:nvSpPr>
          <p:spPr>
            <a:xfrm>
              <a:off x="1103279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grpSp>
      <p:sp>
        <p:nvSpPr>
          <p:cNvPr id="5" name="TextBox 4">
            <a:extLst>
              <a:ext uri="{FF2B5EF4-FFF2-40B4-BE49-F238E27FC236}">
                <a16:creationId xmlns:a16="http://schemas.microsoft.com/office/drawing/2014/main" id="{7FC2DDFF-2F43-A008-6A01-BDDCFF65DE3E}"/>
              </a:ext>
            </a:extLst>
          </p:cNvPr>
          <p:cNvSpPr txBox="1"/>
          <p:nvPr/>
        </p:nvSpPr>
        <p:spPr>
          <a:xfrm>
            <a:off x="336821" y="1967530"/>
            <a:ext cx="11528322" cy="707886"/>
          </a:xfrm>
          <a:prstGeom prst="rect">
            <a:avLst/>
          </a:prstGeom>
          <a:noFill/>
        </p:spPr>
        <p:txBody>
          <a:bodyPr wrap="square">
            <a:spAutoFit/>
          </a:bodyPr>
          <a:lstStyle/>
          <a:p>
            <a:pPr marR="0" lvl="0" algn="l">
              <a:lnSpc>
                <a:spcPct val="100000"/>
              </a:lnSpc>
              <a:spcBef>
                <a:spcPts val="600"/>
              </a:spcBef>
              <a:spcAft>
                <a:spcPts val="600"/>
              </a:spcAft>
            </a:pPr>
            <a:r>
              <a:rPr lang="en-US" sz="2000">
                <a:latin typeface="Helvetica Neue" panose="02000503000000020004"/>
              </a:rPr>
              <a:t>This will also combine ledgers, thus simplifying the data model and improving system performance and data accuracy.</a:t>
            </a:r>
          </a:p>
        </p:txBody>
      </p:sp>
      <p:sp>
        <p:nvSpPr>
          <p:cNvPr id="4" name="TextBox 3">
            <a:extLst>
              <a:ext uri="{FF2B5EF4-FFF2-40B4-BE49-F238E27FC236}">
                <a16:creationId xmlns:a16="http://schemas.microsoft.com/office/drawing/2014/main" id="{55027C8B-40AF-D891-24CA-FA4308ABA809}"/>
              </a:ext>
            </a:extLst>
          </p:cNvPr>
          <p:cNvSpPr txBox="1"/>
          <p:nvPr/>
        </p:nvSpPr>
        <p:spPr>
          <a:xfrm>
            <a:off x="336821" y="2798552"/>
            <a:ext cx="5477359" cy="2400657"/>
          </a:xfrm>
          <a:prstGeom prst="rect">
            <a:avLst/>
          </a:prstGeom>
          <a:noFill/>
        </p:spPr>
        <p:txBody>
          <a:bodyPr wrap="square">
            <a:spAutoFit/>
          </a:bodyPr>
          <a:lstStyle/>
          <a:p>
            <a:pPr marR="0" lvl="0" algn="l">
              <a:lnSpc>
                <a:spcPct val="100000"/>
              </a:lnSpc>
              <a:spcBef>
                <a:spcPts val="600"/>
              </a:spcBef>
              <a:spcAft>
                <a:spcPts val="600"/>
              </a:spcAft>
            </a:pPr>
            <a:r>
              <a:rPr lang="en-US" sz="2000">
                <a:latin typeface="Helvetica Neue" panose="02000503000000020004"/>
              </a:rPr>
              <a:t>Benefits of this change include:</a:t>
            </a:r>
          </a:p>
          <a:p>
            <a:pPr marL="342900" marR="0" lvl="0" indent="-342900" algn="l">
              <a:lnSpc>
                <a:spcPct val="100000"/>
              </a:lnSpc>
              <a:spcBef>
                <a:spcPts val="600"/>
              </a:spcBef>
              <a:spcAft>
                <a:spcPts val="600"/>
              </a:spcAft>
              <a:buFont typeface="Wingdings" panose="05000000000000000000" pitchFamily="2" charset="2"/>
              <a:buChar char="§"/>
            </a:pPr>
            <a:r>
              <a:rPr lang="en-US" sz="2000">
                <a:latin typeface="Helvetica Neue" panose="02000503000000020004"/>
              </a:rPr>
              <a:t>Eliminating redundant data</a:t>
            </a:r>
          </a:p>
          <a:p>
            <a:pPr marL="342900" marR="0" lvl="0" indent="-342900" algn="l">
              <a:lnSpc>
                <a:spcPct val="100000"/>
              </a:lnSpc>
              <a:spcBef>
                <a:spcPts val="600"/>
              </a:spcBef>
              <a:spcAft>
                <a:spcPts val="600"/>
              </a:spcAft>
              <a:buFont typeface="Wingdings" panose="05000000000000000000" pitchFamily="2" charset="2"/>
              <a:buChar char="§"/>
            </a:pPr>
            <a:r>
              <a:rPr lang="en-US" sz="2000">
                <a:latin typeface="Helvetica Neue" panose="02000503000000020004"/>
              </a:rPr>
              <a:t>Reducing database size, improving performance</a:t>
            </a:r>
          </a:p>
          <a:p>
            <a:pPr marL="342900" marR="0" lvl="0" indent="-342900" algn="l">
              <a:lnSpc>
                <a:spcPct val="100000"/>
              </a:lnSpc>
              <a:spcBef>
                <a:spcPts val="600"/>
              </a:spcBef>
              <a:spcAft>
                <a:spcPts val="600"/>
              </a:spcAft>
              <a:buFont typeface="Wingdings" panose="05000000000000000000" pitchFamily="2" charset="2"/>
              <a:buChar char="§"/>
            </a:pPr>
            <a:r>
              <a:rPr lang="en-US" sz="2000">
                <a:latin typeface="Helvetica Neue" panose="02000503000000020004"/>
              </a:rPr>
              <a:t>Introducing a single source of information in the Universal Journal</a:t>
            </a:r>
          </a:p>
        </p:txBody>
      </p:sp>
      <p:sp>
        <p:nvSpPr>
          <p:cNvPr id="30" name="Rectangle 29">
            <a:extLst>
              <a:ext uri="{FF2B5EF4-FFF2-40B4-BE49-F238E27FC236}">
                <a16:creationId xmlns:a16="http://schemas.microsoft.com/office/drawing/2014/main" id="{E7BB9F51-EB10-4C3C-2E9C-F373F9DBBE45}"/>
              </a:ext>
            </a:extLst>
          </p:cNvPr>
          <p:cNvSpPr/>
          <p:nvPr/>
        </p:nvSpPr>
        <p:spPr>
          <a:xfrm>
            <a:off x="6096000" y="2747110"/>
            <a:ext cx="1426030" cy="48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Helvetica Neue" panose="02000503000000020004"/>
              </a:rPr>
              <a:t>SAP ECC</a:t>
            </a:r>
          </a:p>
        </p:txBody>
      </p:sp>
      <p:sp>
        <p:nvSpPr>
          <p:cNvPr id="17" name="Rectangle: Rounded Corners 16">
            <a:extLst>
              <a:ext uri="{FF2B5EF4-FFF2-40B4-BE49-F238E27FC236}">
                <a16:creationId xmlns:a16="http://schemas.microsoft.com/office/drawing/2014/main" id="{D9BAED83-DA9D-54BA-A1C0-59174DB90A2F}"/>
              </a:ext>
            </a:extLst>
          </p:cNvPr>
          <p:cNvSpPr/>
          <p:nvPr/>
        </p:nvSpPr>
        <p:spPr>
          <a:xfrm>
            <a:off x="6206171" y="3591474"/>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General Ledger</a:t>
            </a:r>
          </a:p>
        </p:txBody>
      </p:sp>
      <p:sp>
        <p:nvSpPr>
          <p:cNvPr id="23" name="Rectangle: Rounded Corners 22">
            <a:extLst>
              <a:ext uri="{FF2B5EF4-FFF2-40B4-BE49-F238E27FC236}">
                <a16:creationId xmlns:a16="http://schemas.microsoft.com/office/drawing/2014/main" id="{D7E259DB-7D65-67A7-4193-62C945F1D89E}"/>
              </a:ext>
            </a:extLst>
          </p:cNvPr>
          <p:cNvSpPr/>
          <p:nvPr/>
        </p:nvSpPr>
        <p:spPr>
          <a:xfrm>
            <a:off x="6206170" y="4506814"/>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Controlling</a:t>
            </a:r>
          </a:p>
        </p:txBody>
      </p:sp>
      <p:sp>
        <p:nvSpPr>
          <p:cNvPr id="35" name="Arrow: Chevron 34" descr="Arrow pointing from SAP ERP System to SAP S/4HANA">
            <a:extLst>
              <a:ext uri="{FF2B5EF4-FFF2-40B4-BE49-F238E27FC236}">
                <a16:creationId xmlns:a16="http://schemas.microsoft.com/office/drawing/2014/main" id="{7E2EB31D-232D-A962-1FC7-05A87BCD73E8}"/>
              </a:ext>
              <a:ext uri="{C183D7F6-B498-43B3-948B-1728B52AA6E4}">
                <adec:decorative xmlns:adec="http://schemas.microsoft.com/office/drawing/2017/decorative" val="0"/>
              </a:ext>
            </a:extLst>
          </p:cNvPr>
          <p:cNvSpPr/>
          <p:nvPr/>
        </p:nvSpPr>
        <p:spPr>
          <a:xfrm>
            <a:off x="8183775" y="3591474"/>
            <a:ext cx="490066" cy="1674237"/>
          </a:xfrm>
          <a:prstGeom prst="chevron">
            <a:avLst>
              <a:gd name="adj" fmla="val 8085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3B2ACFE9-20FB-992A-3D33-AB67A1634361}"/>
              </a:ext>
            </a:extLst>
          </p:cNvPr>
          <p:cNvSpPr/>
          <p:nvPr/>
        </p:nvSpPr>
        <p:spPr>
          <a:xfrm>
            <a:off x="8964425" y="2747110"/>
            <a:ext cx="1911571" cy="48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Helvetica Neue" panose="02000503000000020004"/>
              </a:rPr>
              <a:t>SAP S/4HANA</a:t>
            </a:r>
          </a:p>
        </p:txBody>
      </p:sp>
      <p:sp>
        <p:nvSpPr>
          <p:cNvPr id="33" name="Rectangle 32">
            <a:extLst>
              <a:ext uri="{FF2B5EF4-FFF2-40B4-BE49-F238E27FC236}">
                <a16:creationId xmlns:a16="http://schemas.microsoft.com/office/drawing/2014/main" id="{E82CA0F8-6E2F-8BAC-9C1F-C4D4DE521013}"/>
              </a:ext>
            </a:extLst>
          </p:cNvPr>
          <p:cNvSpPr/>
          <p:nvPr/>
        </p:nvSpPr>
        <p:spPr>
          <a:xfrm>
            <a:off x="8964425" y="3221569"/>
            <a:ext cx="2407651" cy="2414046"/>
          </a:xfrm>
          <a:prstGeom prst="rect">
            <a:avLst/>
          </a:prstGeom>
          <a:noFill/>
          <a:ln w="38100">
            <a:solidFill>
              <a:schemeClr val="bg1">
                <a:lumMod val="85000"/>
              </a:schemeClr>
            </a:solidFill>
            <a:prstDash val="sysDash"/>
            <a:extLst>
              <a:ext uri="{C807C97D-BFC1-408E-A445-0C87EB9F89A2}">
                <ask:lineSketchStyleProps xmlns:ask="http://schemas.microsoft.com/office/drawing/2018/sketchyshapes" sd="274806276">
                  <a:custGeom>
                    <a:avLst/>
                    <a:gdLst>
                      <a:gd name="connsiteX0" fmla="*/ 0 w 4308178"/>
                      <a:gd name="connsiteY0" fmla="*/ 0 h 2890148"/>
                      <a:gd name="connsiteX1" fmla="*/ 658536 w 4308178"/>
                      <a:gd name="connsiteY1" fmla="*/ 0 h 2890148"/>
                      <a:gd name="connsiteX2" fmla="*/ 1230908 w 4308178"/>
                      <a:gd name="connsiteY2" fmla="*/ 0 h 2890148"/>
                      <a:gd name="connsiteX3" fmla="*/ 1760198 w 4308178"/>
                      <a:gd name="connsiteY3" fmla="*/ 0 h 2890148"/>
                      <a:gd name="connsiteX4" fmla="*/ 2418734 w 4308178"/>
                      <a:gd name="connsiteY4" fmla="*/ 0 h 2890148"/>
                      <a:gd name="connsiteX5" fmla="*/ 3077270 w 4308178"/>
                      <a:gd name="connsiteY5" fmla="*/ 0 h 2890148"/>
                      <a:gd name="connsiteX6" fmla="*/ 3778888 w 4308178"/>
                      <a:gd name="connsiteY6" fmla="*/ 0 h 2890148"/>
                      <a:gd name="connsiteX7" fmla="*/ 4308178 w 4308178"/>
                      <a:gd name="connsiteY7" fmla="*/ 0 h 2890148"/>
                      <a:gd name="connsiteX8" fmla="*/ 4308178 w 4308178"/>
                      <a:gd name="connsiteY8" fmla="*/ 578030 h 2890148"/>
                      <a:gd name="connsiteX9" fmla="*/ 4308178 w 4308178"/>
                      <a:gd name="connsiteY9" fmla="*/ 1098256 h 2890148"/>
                      <a:gd name="connsiteX10" fmla="*/ 4308178 w 4308178"/>
                      <a:gd name="connsiteY10" fmla="*/ 1705187 h 2890148"/>
                      <a:gd name="connsiteX11" fmla="*/ 4308178 w 4308178"/>
                      <a:gd name="connsiteY11" fmla="*/ 2225414 h 2890148"/>
                      <a:gd name="connsiteX12" fmla="*/ 4308178 w 4308178"/>
                      <a:gd name="connsiteY12" fmla="*/ 2890148 h 2890148"/>
                      <a:gd name="connsiteX13" fmla="*/ 3778888 w 4308178"/>
                      <a:gd name="connsiteY13" fmla="*/ 2890148 h 2890148"/>
                      <a:gd name="connsiteX14" fmla="*/ 3206515 w 4308178"/>
                      <a:gd name="connsiteY14" fmla="*/ 2890148 h 2890148"/>
                      <a:gd name="connsiteX15" fmla="*/ 2591061 w 4308178"/>
                      <a:gd name="connsiteY15" fmla="*/ 2890148 h 2890148"/>
                      <a:gd name="connsiteX16" fmla="*/ 2018689 w 4308178"/>
                      <a:gd name="connsiteY16" fmla="*/ 2890148 h 2890148"/>
                      <a:gd name="connsiteX17" fmla="*/ 1489399 w 4308178"/>
                      <a:gd name="connsiteY17" fmla="*/ 2890148 h 2890148"/>
                      <a:gd name="connsiteX18" fmla="*/ 787781 w 4308178"/>
                      <a:gd name="connsiteY18" fmla="*/ 2890148 h 2890148"/>
                      <a:gd name="connsiteX19" fmla="*/ 0 w 4308178"/>
                      <a:gd name="connsiteY19" fmla="*/ 2890148 h 2890148"/>
                      <a:gd name="connsiteX20" fmla="*/ 0 w 4308178"/>
                      <a:gd name="connsiteY20" fmla="*/ 2312118 h 2890148"/>
                      <a:gd name="connsiteX21" fmla="*/ 0 w 4308178"/>
                      <a:gd name="connsiteY21" fmla="*/ 1705187 h 2890148"/>
                      <a:gd name="connsiteX22" fmla="*/ 0 w 4308178"/>
                      <a:gd name="connsiteY22" fmla="*/ 1098256 h 2890148"/>
                      <a:gd name="connsiteX23" fmla="*/ 0 w 4308178"/>
                      <a:gd name="connsiteY23" fmla="*/ 549128 h 2890148"/>
                      <a:gd name="connsiteX24" fmla="*/ 0 w 4308178"/>
                      <a:gd name="connsiteY24" fmla="*/ 0 h 28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08178" h="2890148" extrusionOk="0">
                        <a:moveTo>
                          <a:pt x="0" y="0"/>
                        </a:moveTo>
                        <a:cubicBezTo>
                          <a:pt x="178806" y="2017"/>
                          <a:pt x="469428" y="20483"/>
                          <a:pt x="658536" y="0"/>
                        </a:cubicBezTo>
                        <a:cubicBezTo>
                          <a:pt x="847644" y="-20483"/>
                          <a:pt x="1085083" y="-5692"/>
                          <a:pt x="1230908" y="0"/>
                        </a:cubicBezTo>
                        <a:cubicBezTo>
                          <a:pt x="1376733" y="5692"/>
                          <a:pt x="1615645" y="-9037"/>
                          <a:pt x="1760198" y="0"/>
                        </a:cubicBezTo>
                        <a:cubicBezTo>
                          <a:pt x="1904751" y="9037"/>
                          <a:pt x="2147449" y="-12117"/>
                          <a:pt x="2418734" y="0"/>
                        </a:cubicBezTo>
                        <a:cubicBezTo>
                          <a:pt x="2690019" y="12117"/>
                          <a:pt x="2942303" y="-23428"/>
                          <a:pt x="3077270" y="0"/>
                        </a:cubicBezTo>
                        <a:cubicBezTo>
                          <a:pt x="3212237" y="23428"/>
                          <a:pt x="3570365" y="21605"/>
                          <a:pt x="3778888" y="0"/>
                        </a:cubicBezTo>
                        <a:cubicBezTo>
                          <a:pt x="3987411" y="-21605"/>
                          <a:pt x="4162758" y="25303"/>
                          <a:pt x="4308178" y="0"/>
                        </a:cubicBezTo>
                        <a:cubicBezTo>
                          <a:pt x="4292154" y="240913"/>
                          <a:pt x="4325122" y="432995"/>
                          <a:pt x="4308178" y="578030"/>
                        </a:cubicBezTo>
                        <a:cubicBezTo>
                          <a:pt x="4291235" y="723065"/>
                          <a:pt x="4333492" y="862453"/>
                          <a:pt x="4308178" y="1098256"/>
                        </a:cubicBezTo>
                        <a:cubicBezTo>
                          <a:pt x="4282864" y="1334059"/>
                          <a:pt x="4325798" y="1496349"/>
                          <a:pt x="4308178" y="1705187"/>
                        </a:cubicBezTo>
                        <a:cubicBezTo>
                          <a:pt x="4290558" y="1914025"/>
                          <a:pt x="4313259" y="2087159"/>
                          <a:pt x="4308178" y="2225414"/>
                        </a:cubicBezTo>
                        <a:cubicBezTo>
                          <a:pt x="4303097" y="2363669"/>
                          <a:pt x="4305557" y="2667710"/>
                          <a:pt x="4308178" y="2890148"/>
                        </a:cubicBezTo>
                        <a:cubicBezTo>
                          <a:pt x="4054872" y="2873431"/>
                          <a:pt x="3957061" y="2877315"/>
                          <a:pt x="3778888" y="2890148"/>
                        </a:cubicBezTo>
                        <a:cubicBezTo>
                          <a:pt x="3600715" y="2902982"/>
                          <a:pt x="3439625" y="2871736"/>
                          <a:pt x="3206515" y="2890148"/>
                        </a:cubicBezTo>
                        <a:cubicBezTo>
                          <a:pt x="2973405" y="2908560"/>
                          <a:pt x="2857226" y="2884093"/>
                          <a:pt x="2591061" y="2890148"/>
                        </a:cubicBezTo>
                        <a:cubicBezTo>
                          <a:pt x="2324896" y="2896203"/>
                          <a:pt x="2283965" y="2912699"/>
                          <a:pt x="2018689" y="2890148"/>
                        </a:cubicBezTo>
                        <a:cubicBezTo>
                          <a:pt x="1753413" y="2867597"/>
                          <a:pt x="1655507" y="2908252"/>
                          <a:pt x="1489399" y="2890148"/>
                        </a:cubicBezTo>
                        <a:cubicBezTo>
                          <a:pt x="1323291" y="2872045"/>
                          <a:pt x="1021850" y="2910271"/>
                          <a:pt x="787781" y="2890148"/>
                        </a:cubicBezTo>
                        <a:cubicBezTo>
                          <a:pt x="553712" y="2870025"/>
                          <a:pt x="164007" y="2854629"/>
                          <a:pt x="0" y="2890148"/>
                        </a:cubicBezTo>
                        <a:cubicBezTo>
                          <a:pt x="27386" y="2637179"/>
                          <a:pt x="1140" y="2584238"/>
                          <a:pt x="0" y="2312118"/>
                        </a:cubicBezTo>
                        <a:cubicBezTo>
                          <a:pt x="-1140" y="2039998"/>
                          <a:pt x="-3759" y="1901910"/>
                          <a:pt x="0" y="1705187"/>
                        </a:cubicBezTo>
                        <a:cubicBezTo>
                          <a:pt x="3759" y="1508464"/>
                          <a:pt x="-1190" y="1356448"/>
                          <a:pt x="0" y="1098256"/>
                        </a:cubicBezTo>
                        <a:cubicBezTo>
                          <a:pt x="1190" y="840064"/>
                          <a:pt x="-21214" y="792815"/>
                          <a:pt x="0" y="549128"/>
                        </a:cubicBezTo>
                        <a:cubicBezTo>
                          <a:pt x="21214" y="305441"/>
                          <a:pt x="11916" y="21050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b="1">
                <a:solidFill>
                  <a:schemeClr val="tx1"/>
                </a:solidFill>
                <a:latin typeface="Helvetica Neue" panose="02000503000000020004"/>
              </a:rPr>
              <a:t>Universal Journal</a:t>
            </a:r>
          </a:p>
        </p:txBody>
      </p:sp>
      <p:sp>
        <p:nvSpPr>
          <p:cNvPr id="26" name="Rectangle: Rounded Corners 25">
            <a:extLst>
              <a:ext uri="{FF2B5EF4-FFF2-40B4-BE49-F238E27FC236}">
                <a16:creationId xmlns:a16="http://schemas.microsoft.com/office/drawing/2014/main" id="{02C62049-F26C-CAD1-02B0-301CF5A192F9}"/>
              </a:ext>
            </a:extLst>
          </p:cNvPr>
          <p:cNvSpPr/>
          <p:nvPr/>
        </p:nvSpPr>
        <p:spPr>
          <a:xfrm>
            <a:off x="9313722" y="3754709"/>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General Ledger</a:t>
            </a:r>
          </a:p>
        </p:txBody>
      </p:sp>
      <p:sp>
        <p:nvSpPr>
          <p:cNvPr id="28" name="Rectangle: Rounded Corners 27">
            <a:extLst>
              <a:ext uri="{FF2B5EF4-FFF2-40B4-BE49-F238E27FC236}">
                <a16:creationId xmlns:a16="http://schemas.microsoft.com/office/drawing/2014/main" id="{BD815CD2-FEA9-DEE8-4ACE-911F73DD38F5}"/>
              </a:ext>
            </a:extLst>
          </p:cNvPr>
          <p:cNvSpPr/>
          <p:nvPr/>
        </p:nvSpPr>
        <p:spPr>
          <a:xfrm>
            <a:off x="9313722" y="4670049"/>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Helvetica Neue" panose="02000503000000020004"/>
              </a:rPr>
              <a:t>Controlling</a:t>
            </a:r>
          </a:p>
        </p:txBody>
      </p:sp>
    </p:spTree>
    <p:extLst>
      <p:ext uri="{BB962C8B-B14F-4D97-AF65-F5344CB8AC3E}">
        <p14:creationId xmlns:p14="http://schemas.microsoft.com/office/powerpoint/2010/main" val="292524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CUSTOMER-VENDOR INTEGRETION</a:t>
            </a:r>
          </a:p>
        </p:txBody>
      </p:sp>
      <p:sp>
        <p:nvSpPr>
          <p:cNvPr id="3" name="Text Placeholder 2">
            <a:extLst>
              <a:ext uri="{FF2B5EF4-FFF2-40B4-BE49-F238E27FC236}">
                <a16:creationId xmlns:a16="http://schemas.microsoft.com/office/drawing/2014/main" id="{A02E87E9-6178-5E01-FA09-094C01636771}"/>
              </a:ext>
            </a:extLst>
          </p:cNvPr>
          <p:cNvSpPr txBox="1">
            <a:spLocks/>
          </p:cNvSpPr>
          <p:nvPr/>
        </p:nvSpPr>
        <p:spPr>
          <a:xfrm>
            <a:off x="336820" y="1273996"/>
            <a:ext cx="9841534" cy="1060708"/>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a:cs typeface="Arial"/>
              </a:rPr>
              <a:t>With the launch of FIET, we will introduce Business Partner records to FMMI. Business Partner records will serve as an umbrella that captures data for related Customer and Vendor records.</a:t>
            </a:r>
            <a:endParaRPr lang="en-US" sz="2000" i="1"/>
          </a:p>
        </p:txBody>
      </p:sp>
      <p:grpSp>
        <p:nvGrpSpPr>
          <p:cNvPr id="8" name="Group 7" descr="Greyed-out numbers 1 and 2, and highlighted number 3 indicate this is change #3.">
            <a:extLst>
              <a:ext uri="{FF2B5EF4-FFF2-40B4-BE49-F238E27FC236}">
                <a16:creationId xmlns:a16="http://schemas.microsoft.com/office/drawing/2014/main" id="{77BB4292-77C7-72D5-5942-062DB20312C5}"/>
              </a:ext>
              <a:ext uri="{C183D7F6-B498-43B3-948B-1728B52AA6E4}">
                <adec:decorative xmlns:adec="http://schemas.microsoft.com/office/drawing/2017/decorative" val="0"/>
              </a:ext>
            </a:extLst>
          </p:cNvPr>
          <p:cNvGrpSpPr/>
          <p:nvPr/>
        </p:nvGrpSpPr>
        <p:grpSpPr>
          <a:xfrm>
            <a:off x="10259084" y="1222385"/>
            <a:ext cx="1533060" cy="457200"/>
            <a:chOff x="9956934" y="1222385"/>
            <a:chExt cx="1533060" cy="457200"/>
          </a:xfrm>
        </p:grpSpPr>
        <p:sp>
          <p:nvSpPr>
            <p:cNvPr id="9" name="Oval 8">
              <a:extLst>
                <a:ext uri="{FF2B5EF4-FFF2-40B4-BE49-F238E27FC236}">
                  <a16:creationId xmlns:a16="http://schemas.microsoft.com/office/drawing/2014/main" id="{A7D63997-22C5-CA04-E13D-757EA948BABA}"/>
                </a:ext>
              </a:extLst>
            </p:cNvPr>
            <p:cNvSpPr/>
            <p:nvPr/>
          </p:nvSpPr>
          <p:spPr>
            <a:xfrm>
              <a:off x="995693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14" name="Oval 13">
              <a:extLst>
                <a:ext uri="{FF2B5EF4-FFF2-40B4-BE49-F238E27FC236}">
                  <a16:creationId xmlns:a16="http://schemas.microsoft.com/office/drawing/2014/main" id="{A701D58C-C3E1-AB1F-7308-86B715BCA390}"/>
                </a:ext>
              </a:extLst>
            </p:cNvPr>
            <p:cNvSpPr/>
            <p:nvPr/>
          </p:nvSpPr>
          <p:spPr>
            <a:xfrm>
              <a:off x="10494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27" name="Oval 26">
              <a:extLst>
                <a:ext uri="{FF2B5EF4-FFF2-40B4-BE49-F238E27FC236}">
                  <a16:creationId xmlns:a16="http://schemas.microsoft.com/office/drawing/2014/main" id="{CFE28A8F-3E1F-221A-B4B2-C9E7BEA823B7}"/>
                </a:ext>
              </a:extLst>
            </p:cNvPr>
            <p:cNvSpPr/>
            <p:nvPr/>
          </p:nvSpPr>
          <p:spPr>
            <a:xfrm>
              <a:off x="1103279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grpSp>
      <p:sp>
        <p:nvSpPr>
          <p:cNvPr id="4" name="Text Placeholder 2">
            <a:extLst>
              <a:ext uri="{FF2B5EF4-FFF2-40B4-BE49-F238E27FC236}">
                <a16:creationId xmlns:a16="http://schemas.microsoft.com/office/drawing/2014/main" id="{B10E0B83-C8F8-AF1F-A8BB-2160E601B3C0}"/>
              </a:ext>
            </a:extLst>
          </p:cNvPr>
          <p:cNvSpPr txBox="1">
            <a:spLocks/>
          </p:cNvSpPr>
          <p:nvPr/>
        </p:nvSpPr>
        <p:spPr>
          <a:xfrm>
            <a:off x="336820" y="2415627"/>
            <a:ext cx="6083014" cy="3974288"/>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a:cs typeface="Arial"/>
              </a:rPr>
              <a:t>This change means that end users will view Business Partner records for information on customers and vendors and may experience minor changes that look and feel different from what they are familiar with today.</a:t>
            </a:r>
          </a:p>
        </p:txBody>
      </p:sp>
      <p:grpSp>
        <p:nvGrpSpPr>
          <p:cNvPr id="38" name="Group 37" descr="Business Partner records umbrella graphic with customer records and vendor records under the umbrella">
            <a:extLst>
              <a:ext uri="{FF2B5EF4-FFF2-40B4-BE49-F238E27FC236}">
                <a16:creationId xmlns:a16="http://schemas.microsoft.com/office/drawing/2014/main" id="{09D48FBD-75F3-920F-7633-7D41AF231562}"/>
              </a:ext>
            </a:extLst>
          </p:cNvPr>
          <p:cNvGrpSpPr/>
          <p:nvPr/>
        </p:nvGrpSpPr>
        <p:grpSpPr>
          <a:xfrm>
            <a:off x="6637215" y="2448347"/>
            <a:ext cx="5075815" cy="4425699"/>
            <a:chOff x="6637215" y="2448347"/>
            <a:chExt cx="5075815" cy="4425699"/>
          </a:xfrm>
        </p:grpSpPr>
        <p:sp>
          <p:nvSpPr>
            <p:cNvPr id="12" name="Oval 11">
              <a:extLst>
                <a:ext uri="{FF2B5EF4-FFF2-40B4-BE49-F238E27FC236}">
                  <a16:creationId xmlns:a16="http://schemas.microsoft.com/office/drawing/2014/main" id="{9702618E-4449-009A-B9A8-F17F48D9C4B7}"/>
                </a:ext>
              </a:extLst>
            </p:cNvPr>
            <p:cNvSpPr/>
            <p:nvPr/>
          </p:nvSpPr>
          <p:spPr>
            <a:xfrm>
              <a:off x="9016279" y="2448347"/>
              <a:ext cx="248549" cy="33139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2A62F400-01C3-A2EC-4F38-3B9A49DF208D}"/>
                </a:ext>
              </a:extLst>
            </p:cNvPr>
            <p:cNvSpPr/>
            <p:nvPr/>
          </p:nvSpPr>
          <p:spPr>
            <a:xfrm rot="10800000">
              <a:off x="8285084" y="4022724"/>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96C8F16-EFA6-C93D-6073-047F6FD70AAA}"/>
                </a:ext>
              </a:extLst>
            </p:cNvPr>
            <p:cNvCxnSpPr>
              <a:cxnSpLocks/>
            </p:cNvCxnSpPr>
            <p:nvPr/>
          </p:nvCxnSpPr>
          <p:spPr>
            <a:xfrm>
              <a:off x="9180445" y="3974312"/>
              <a:ext cx="0" cy="2899734"/>
            </a:xfrm>
            <a:prstGeom prst="line">
              <a:avLst/>
            </a:prstGeom>
            <a:ln w="1270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AFAB9E7C-5777-D6E5-ADAA-0C8616DC6C77}"/>
                </a:ext>
              </a:extLst>
            </p:cNvPr>
            <p:cNvSpPr/>
            <p:nvPr/>
          </p:nvSpPr>
          <p:spPr>
            <a:xfrm rot="10800000">
              <a:off x="9283737" y="4031079"/>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CE81D9CA-170A-0107-4ACA-51110A213A7A}"/>
                </a:ext>
              </a:extLst>
            </p:cNvPr>
            <p:cNvSpPr/>
            <p:nvPr/>
          </p:nvSpPr>
          <p:spPr>
            <a:xfrm rot="10800000">
              <a:off x="10307982" y="4002357"/>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E831D80-5D5E-13F2-45D7-B3A76181BDF2}"/>
                </a:ext>
              </a:extLst>
            </p:cNvPr>
            <p:cNvSpPr/>
            <p:nvPr/>
          </p:nvSpPr>
          <p:spPr>
            <a:xfrm rot="10800000">
              <a:off x="7269770" y="4011217"/>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99098A30-AC35-8BE5-D364-80796376C541}"/>
                </a:ext>
              </a:extLst>
            </p:cNvPr>
            <p:cNvSpPr/>
            <p:nvPr/>
          </p:nvSpPr>
          <p:spPr>
            <a:xfrm rot="5400000">
              <a:off x="8183208" y="962829"/>
              <a:ext cx="1983828" cy="5075813"/>
            </a:xfrm>
            <a:prstGeom prst="moon">
              <a:avLst>
                <a:gd name="adj" fmla="val 8370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97038315-06F9-0084-8E57-B3FE7D84B331}"/>
                </a:ext>
              </a:extLst>
            </p:cNvPr>
            <p:cNvSpPr/>
            <p:nvPr/>
          </p:nvSpPr>
          <p:spPr>
            <a:xfrm rot="5400000">
              <a:off x="6963927"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94752C93-9E13-A5E0-519E-89B99E352300}"/>
                </a:ext>
              </a:extLst>
            </p:cNvPr>
            <p:cNvSpPr/>
            <p:nvPr/>
          </p:nvSpPr>
          <p:spPr>
            <a:xfrm rot="5400000">
              <a:off x="7979090"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911716DB-E28D-6B36-74B3-C6960F4B45B6}"/>
                </a:ext>
              </a:extLst>
            </p:cNvPr>
            <p:cNvSpPr/>
            <p:nvPr/>
          </p:nvSpPr>
          <p:spPr>
            <a:xfrm rot="5400000">
              <a:off x="8994252"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32FF7934-BD06-F422-608F-2561B9F5520A}"/>
                </a:ext>
              </a:extLst>
            </p:cNvPr>
            <p:cNvSpPr/>
            <p:nvPr/>
          </p:nvSpPr>
          <p:spPr>
            <a:xfrm rot="5400000">
              <a:off x="10009415"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2D41C4BA-3165-C28B-1EE0-804949F764B4}"/>
                </a:ext>
              </a:extLst>
            </p:cNvPr>
            <p:cNvSpPr/>
            <p:nvPr/>
          </p:nvSpPr>
          <p:spPr>
            <a:xfrm rot="5400000">
              <a:off x="11024578"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426C52-1D70-5F19-8B37-955246F9E153}"/>
                </a:ext>
              </a:extLst>
            </p:cNvPr>
            <p:cNvSpPr txBox="1"/>
            <p:nvPr/>
          </p:nvSpPr>
          <p:spPr>
            <a:xfrm>
              <a:off x="7889305" y="3003854"/>
              <a:ext cx="2502494" cy="707886"/>
            </a:xfrm>
            <a:prstGeom prst="rect">
              <a:avLst/>
            </a:prstGeom>
            <a:noFill/>
          </p:spPr>
          <p:txBody>
            <a:bodyPr wrap="square">
              <a:spAutoFit/>
            </a:bodyPr>
            <a:lstStyle/>
            <a:p>
              <a:pPr lvl="0" algn="ctr">
                <a:defRPr/>
              </a:pPr>
              <a:r>
                <a:rPr lang="en-US" sz="2000" b="1" cap="none">
                  <a:latin typeface="Helvetica Neue" panose="02000503000000020004"/>
                  <a:cs typeface="Arial" panose="020B0604020202020204" pitchFamily="34" charset="0"/>
                </a:rPr>
                <a:t>Business Partner Records</a:t>
              </a:r>
              <a:endParaRPr kumimoji="0" lang="en-US" sz="2000" b="1" i="0" u="none" strike="noStrike" kern="1200" cap="none" spc="0" normalizeH="0" baseline="0" noProof="0">
                <a:ln>
                  <a:noFill/>
                </a:ln>
                <a:effectLst/>
                <a:uLnTx/>
                <a:uFillTx/>
                <a:latin typeface="Helvetica Neue" panose="02000503000000020004"/>
                <a:cs typeface="Arial" panose="020B0604020202020204" pitchFamily="34" charset="0"/>
              </a:endParaRPr>
            </a:p>
          </p:txBody>
        </p:sp>
        <p:sp>
          <p:nvSpPr>
            <p:cNvPr id="35" name="TextBox 34">
              <a:extLst>
                <a:ext uri="{FF2B5EF4-FFF2-40B4-BE49-F238E27FC236}">
                  <a16:creationId xmlns:a16="http://schemas.microsoft.com/office/drawing/2014/main" id="{4C8B54F2-4220-BFB6-9AB4-8E9DD7360A6F}"/>
                </a:ext>
              </a:extLst>
            </p:cNvPr>
            <p:cNvSpPr txBox="1"/>
            <p:nvPr/>
          </p:nvSpPr>
          <p:spPr>
            <a:xfrm>
              <a:off x="6927743" y="5116393"/>
              <a:ext cx="2250331" cy="707886"/>
            </a:xfrm>
            <a:prstGeom prst="rect">
              <a:avLst/>
            </a:prstGeom>
            <a:noFill/>
          </p:spPr>
          <p:txBody>
            <a:bodyPr wrap="square">
              <a:spAutoFit/>
            </a:bodyPr>
            <a:lstStyle/>
            <a:p>
              <a:pPr lvl="0" algn="ctr">
                <a:defRPr/>
              </a:pPr>
              <a:r>
                <a:rPr lang="en-US" sz="2000" b="1" cap="none">
                  <a:solidFill>
                    <a:schemeClr val="accent1"/>
                  </a:solidFill>
                  <a:latin typeface="Helvetica Neue" panose="02000503000000020004"/>
                  <a:cs typeface="Arial" panose="020B0604020202020204" pitchFamily="34" charset="0"/>
                </a:rPr>
                <a:t>Customer Records</a:t>
              </a:r>
              <a:endParaRPr kumimoji="0" lang="en-US" sz="2000" b="1" i="0" u="none" strike="noStrike" kern="1200" cap="none" spc="0" normalizeH="0" baseline="0" noProof="0">
                <a:ln>
                  <a:noFill/>
                </a:ln>
                <a:solidFill>
                  <a:schemeClr val="accent1"/>
                </a:solidFill>
                <a:effectLst/>
                <a:uLnTx/>
                <a:uFillTx/>
                <a:latin typeface="Helvetica Neue" panose="02000503000000020004"/>
                <a:cs typeface="Arial" panose="020B0604020202020204" pitchFamily="34" charset="0"/>
              </a:endParaRPr>
            </a:p>
          </p:txBody>
        </p:sp>
        <p:sp>
          <p:nvSpPr>
            <p:cNvPr id="36" name="TextBox 35">
              <a:extLst>
                <a:ext uri="{FF2B5EF4-FFF2-40B4-BE49-F238E27FC236}">
                  <a16:creationId xmlns:a16="http://schemas.microsoft.com/office/drawing/2014/main" id="{4A63342C-9C61-A675-8710-5CB54D6D9B6F}"/>
                </a:ext>
              </a:extLst>
            </p:cNvPr>
            <p:cNvSpPr txBox="1"/>
            <p:nvPr/>
          </p:nvSpPr>
          <p:spPr>
            <a:xfrm>
              <a:off x="9175122" y="5070236"/>
              <a:ext cx="1881236" cy="707886"/>
            </a:xfrm>
            <a:prstGeom prst="rect">
              <a:avLst/>
            </a:prstGeom>
            <a:noFill/>
          </p:spPr>
          <p:txBody>
            <a:bodyPr wrap="square">
              <a:spAutoFit/>
            </a:bodyPr>
            <a:lstStyle/>
            <a:p>
              <a:pPr lvl="0" algn="ctr">
                <a:defRPr/>
              </a:pPr>
              <a:r>
                <a:rPr lang="en-US" sz="2000" b="1" cap="none">
                  <a:solidFill>
                    <a:schemeClr val="tx1">
                      <a:lumMod val="75000"/>
                      <a:lumOff val="25000"/>
                    </a:schemeClr>
                  </a:solidFill>
                  <a:latin typeface="Helvetica Neue" panose="02000503000000020004"/>
                  <a:cs typeface="Arial" panose="020B0604020202020204" pitchFamily="34" charset="0"/>
                </a:rPr>
                <a:t>Vendor Records</a:t>
              </a:r>
              <a:endParaRPr kumimoji="0" lang="en-US" sz="2000" b="1" i="0" u="none" strike="noStrike" kern="1200" cap="none" spc="0" normalizeH="0" baseline="0" noProof="0">
                <a:ln>
                  <a:noFill/>
                </a:ln>
                <a:solidFill>
                  <a:schemeClr val="tx1">
                    <a:lumMod val="75000"/>
                    <a:lumOff val="25000"/>
                  </a:schemeClr>
                </a:solidFill>
                <a:effectLst/>
                <a:uLnTx/>
                <a:uFillTx/>
                <a:latin typeface="Helvetica Neue" panose="02000503000000020004"/>
                <a:cs typeface="Arial" panose="020B0604020202020204" pitchFamily="34" charset="0"/>
              </a:endParaRPr>
            </a:p>
          </p:txBody>
        </p:sp>
      </p:grpSp>
    </p:spTree>
    <p:extLst>
      <p:ext uri="{BB962C8B-B14F-4D97-AF65-F5344CB8AC3E}">
        <p14:creationId xmlns:p14="http://schemas.microsoft.com/office/powerpoint/2010/main" val="187141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9526-6BF5-A0B8-62D6-E7DF157B1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F291A-FB22-469A-B4F0-33372C88B517}"/>
              </a:ext>
            </a:extLst>
          </p:cNvPr>
          <p:cNvSpPr>
            <a:spLocks noGrp="1"/>
          </p:cNvSpPr>
          <p:nvPr>
            <p:ph type="title"/>
          </p:nvPr>
        </p:nvSpPr>
        <p:spPr/>
        <p:txBody>
          <a:bodyPr>
            <a:normAutofit/>
          </a:bodyPr>
          <a:lstStyle/>
          <a:p>
            <a:r>
              <a:rPr lang="en-US"/>
              <a:t>CVI – Benefits</a:t>
            </a:r>
          </a:p>
        </p:txBody>
      </p:sp>
      <p:sp>
        <p:nvSpPr>
          <p:cNvPr id="3" name="Text Placeholder 2">
            <a:extLst>
              <a:ext uri="{FF2B5EF4-FFF2-40B4-BE49-F238E27FC236}">
                <a16:creationId xmlns:a16="http://schemas.microsoft.com/office/drawing/2014/main" id="{37A6A5DA-0724-948B-D44B-6948B9B91EA5}"/>
              </a:ext>
            </a:extLst>
          </p:cNvPr>
          <p:cNvSpPr txBox="1">
            <a:spLocks/>
          </p:cNvSpPr>
          <p:nvPr/>
        </p:nvSpPr>
        <p:spPr>
          <a:xfrm>
            <a:off x="336821" y="1328426"/>
            <a:ext cx="9554796" cy="693534"/>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a:cs typeface="Arial"/>
              </a:rPr>
              <a:t>Key benefits of consolidating customer and vendor data under the business partner umbrella include:</a:t>
            </a:r>
          </a:p>
        </p:txBody>
      </p:sp>
      <p:grpSp>
        <p:nvGrpSpPr>
          <p:cNvPr id="8" name="Group 7" descr="Greyed-out numbers 1 and 2, and highlighted number 3 indicate this is change #3.">
            <a:extLst>
              <a:ext uri="{FF2B5EF4-FFF2-40B4-BE49-F238E27FC236}">
                <a16:creationId xmlns:a16="http://schemas.microsoft.com/office/drawing/2014/main" id="{72F6006D-DB4B-05EE-240B-3A15A4209E10}"/>
              </a:ext>
              <a:ext uri="{C183D7F6-B498-43B3-948B-1728B52AA6E4}">
                <adec:decorative xmlns:adec="http://schemas.microsoft.com/office/drawing/2017/decorative" val="0"/>
              </a:ext>
            </a:extLst>
          </p:cNvPr>
          <p:cNvGrpSpPr/>
          <p:nvPr/>
        </p:nvGrpSpPr>
        <p:grpSpPr>
          <a:xfrm>
            <a:off x="10259084" y="1222385"/>
            <a:ext cx="1533060" cy="457200"/>
            <a:chOff x="9956934" y="1222385"/>
            <a:chExt cx="1533060" cy="457200"/>
          </a:xfrm>
        </p:grpSpPr>
        <p:sp>
          <p:nvSpPr>
            <p:cNvPr id="9" name="Oval 8">
              <a:extLst>
                <a:ext uri="{FF2B5EF4-FFF2-40B4-BE49-F238E27FC236}">
                  <a16:creationId xmlns:a16="http://schemas.microsoft.com/office/drawing/2014/main" id="{7B7CEB8C-FBB7-0F79-2604-E7B12A49949C}"/>
                </a:ext>
              </a:extLst>
            </p:cNvPr>
            <p:cNvSpPr/>
            <p:nvPr/>
          </p:nvSpPr>
          <p:spPr>
            <a:xfrm>
              <a:off x="995693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1</a:t>
              </a:r>
            </a:p>
          </p:txBody>
        </p:sp>
        <p:sp>
          <p:nvSpPr>
            <p:cNvPr id="14" name="Oval 13">
              <a:extLst>
                <a:ext uri="{FF2B5EF4-FFF2-40B4-BE49-F238E27FC236}">
                  <a16:creationId xmlns:a16="http://schemas.microsoft.com/office/drawing/2014/main" id="{2214A92A-88D7-DA42-FE27-46430ACE1B29}"/>
                </a:ext>
              </a:extLst>
            </p:cNvPr>
            <p:cNvSpPr/>
            <p:nvPr/>
          </p:nvSpPr>
          <p:spPr>
            <a:xfrm>
              <a:off x="10494864" y="1222385"/>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2</a:t>
              </a:r>
            </a:p>
          </p:txBody>
        </p:sp>
        <p:sp>
          <p:nvSpPr>
            <p:cNvPr id="27" name="Oval 26">
              <a:extLst>
                <a:ext uri="{FF2B5EF4-FFF2-40B4-BE49-F238E27FC236}">
                  <a16:creationId xmlns:a16="http://schemas.microsoft.com/office/drawing/2014/main" id="{1A2F1A39-3905-CA0B-3C71-A147F039FEDB}"/>
                </a:ext>
              </a:extLst>
            </p:cNvPr>
            <p:cNvSpPr/>
            <p:nvPr/>
          </p:nvSpPr>
          <p:spPr>
            <a:xfrm>
              <a:off x="11032794" y="1222385"/>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Helvetica Neue" panose="02000503000000020004"/>
                </a:rPr>
                <a:t>3</a:t>
              </a:r>
            </a:p>
          </p:txBody>
        </p:sp>
      </p:grpSp>
      <p:grpSp>
        <p:nvGrpSpPr>
          <p:cNvPr id="4" name="Group 3" descr="Icon of a funnel">
            <a:extLst>
              <a:ext uri="{FF2B5EF4-FFF2-40B4-BE49-F238E27FC236}">
                <a16:creationId xmlns:a16="http://schemas.microsoft.com/office/drawing/2014/main" id="{B5A22C07-3181-8516-156B-CBE023BE7D87}"/>
              </a:ext>
            </a:extLst>
          </p:cNvPr>
          <p:cNvGrpSpPr/>
          <p:nvPr/>
        </p:nvGrpSpPr>
        <p:grpSpPr>
          <a:xfrm>
            <a:off x="976902" y="2583492"/>
            <a:ext cx="1463039" cy="1463040"/>
            <a:chOff x="976902" y="2681464"/>
            <a:chExt cx="1463039" cy="1463040"/>
          </a:xfrm>
        </p:grpSpPr>
        <p:sp>
          <p:nvSpPr>
            <p:cNvPr id="5" name="Oval 82">
              <a:extLst>
                <a:ext uri="{FF2B5EF4-FFF2-40B4-BE49-F238E27FC236}">
                  <a16:creationId xmlns:a16="http://schemas.microsoft.com/office/drawing/2014/main" id="{0271DF23-F7A7-0E57-93B2-1FD90525096F}"/>
                </a:ext>
                <a:ext uri="{C183D7F6-B498-43B3-948B-1728B52AA6E4}">
                  <adec:decorative xmlns:adec="http://schemas.microsoft.com/office/drawing/2017/decorative" val="1"/>
                </a:ext>
              </a:extLst>
            </p:cNvPr>
            <p:cNvSpPr>
              <a:spLocks noChangeAspect="1" noChangeArrowheads="1"/>
            </p:cNvSpPr>
            <p:nvPr/>
          </p:nvSpPr>
          <p:spPr bwMode="auto">
            <a:xfrm>
              <a:off x="976902" y="2681464"/>
              <a:ext cx="1463039" cy="1463040"/>
            </a:xfrm>
            <a:prstGeom prst="ellipse">
              <a:avLst/>
            </a:prstGeom>
            <a:solidFill>
              <a:schemeClr val="accent1"/>
            </a:solidFill>
            <a:ln w="127000">
              <a:solidFill>
                <a:schemeClr val="accent1">
                  <a:lumMod val="20000"/>
                  <a:lumOff val="80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6" name="Graphic 5">
              <a:extLst>
                <a:ext uri="{FF2B5EF4-FFF2-40B4-BE49-F238E27FC236}">
                  <a16:creationId xmlns:a16="http://schemas.microsoft.com/office/drawing/2014/main" id="{480E085D-DAE7-42D9-0B7D-9EA70792701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1221" y="3028225"/>
              <a:ext cx="914400" cy="914400"/>
            </a:xfrm>
            <a:prstGeom prst="rect">
              <a:avLst/>
            </a:prstGeom>
          </p:spPr>
        </p:pic>
      </p:grpSp>
      <p:sp>
        <p:nvSpPr>
          <p:cNvPr id="7" name="TextBox 6">
            <a:extLst>
              <a:ext uri="{FF2B5EF4-FFF2-40B4-BE49-F238E27FC236}">
                <a16:creationId xmlns:a16="http://schemas.microsoft.com/office/drawing/2014/main" id="{FD09C3BB-43E8-1E1A-0DE3-478A2E1B5337}"/>
              </a:ext>
            </a:extLst>
          </p:cNvPr>
          <p:cNvSpPr txBox="1"/>
          <p:nvPr/>
        </p:nvSpPr>
        <p:spPr>
          <a:xfrm>
            <a:off x="336821" y="4099987"/>
            <a:ext cx="2743200" cy="2377440"/>
          </a:xfrm>
          <a:prstGeom prst="rect">
            <a:avLst/>
          </a:prstGeom>
          <a:noFill/>
          <a:ln w="19050">
            <a:noFill/>
          </a:ln>
        </p:spPr>
        <p:txBody>
          <a:bodyPr wrap="square">
            <a:spAutoFit/>
          </a:bodyPr>
          <a:lstStyle/>
          <a:p>
            <a:pPr algn="ctr">
              <a:lnSpc>
                <a:spcPct val="100000"/>
              </a:lnSpc>
              <a:spcBef>
                <a:spcPts val="0"/>
              </a:spcBef>
              <a:spcAft>
                <a:spcPts val="600"/>
              </a:spcAft>
            </a:pPr>
            <a:r>
              <a:rPr lang="en-US" sz="1800">
                <a:latin typeface="Helvetica Neue" panose="02000503000000020004"/>
                <a:cs typeface="Arial"/>
              </a:rPr>
              <a:t>Simplifying data management, reducing potential data redundancies and inconsistencies</a:t>
            </a:r>
          </a:p>
        </p:txBody>
      </p:sp>
      <p:grpSp>
        <p:nvGrpSpPr>
          <p:cNvPr id="10" name="Group 9" descr="Icon of a magnifying glass hovering over people">
            <a:extLst>
              <a:ext uri="{FF2B5EF4-FFF2-40B4-BE49-F238E27FC236}">
                <a16:creationId xmlns:a16="http://schemas.microsoft.com/office/drawing/2014/main" id="{39A83E0D-3453-D482-7248-FA99583B39DB}"/>
              </a:ext>
            </a:extLst>
          </p:cNvPr>
          <p:cNvGrpSpPr/>
          <p:nvPr/>
        </p:nvGrpSpPr>
        <p:grpSpPr>
          <a:xfrm>
            <a:off x="3880600" y="2583492"/>
            <a:ext cx="1463039" cy="1463040"/>
            <a:chOff x="3880600" y="2681464"/>
            <a:chExt cx="1463039" cy="1463040"/>
          </a:xfrm>
        </p:grpSpPr>
        <p:sp>
          <p:nvSpPr>
            <p:cNvPr id="11" name="Oval 82">
              <a:extLst>
                <a:ext uri="{FF2B5EF4-FFF2-40B4-BE49-F238E27FC236}">
                  <a16:creationId xmlns:a16="http://schemas.microsoft.com/office/drawing/2014/main" id="{92D268AE-9C83-C6B7-A062-B8C74D7E6E04}"/>
                </a:ext>
                <a:ext uri="{C183D7F6-B498-43B3-948B-1728B52AA6E4}">
                  <adec:decorative xmlns:adec="http://schemas.microsoft.com/office/drawing/2017/decorative" val="1"/>
                </a:ext>
              </a:extLst>
            </p:cNvPr>
            <p:cNvSpPr>
              <a:spLocks noChangeAspect="1" noChangeArrowheads="1"/>
            </p:cNvSpPr>
            <p:nvPr/>
          </p:nvSpPr>
          <p:spPr bwMode="auto">
            <a:xfrm>
              <a:off x="3880600" y="2681464"/>
              <a:ext cx="1463039" cy="1463040"/>
            </a:xfrm>
            <a:prstGeom prst="ellipse">
              <a:avLst/>
            </a:prstGeom>
            <a:solidFill>
              <a:schemeClr val="accent1"/>
            </a:solidFill>
            <a:ln w="127000">
              <a:solidFill>
                <a:schemeClr val="accent1">
                  <a:lumMod val="20000"/>
                  <a:lumOff val="80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15" name="Graphic 14">
              <a:extLst>
                <a:ext uri="{FF2B5EF4-FFF2-40B4-BE49-F238E27FC236}">
                  <a16:creationId xmlns:a16="http://schemas.microsoft.com/office/drawing/2014/main" id="{4881C692-50FA-0B1C-27D1-8AC4DCBC16F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2539" y="2971800"/>
              <a:ext cx="914400" cy="914400"/>
            </a:xfrm>
            <a:prstGeom prst="rect">
              <a:avLst/>
            </a:prstGeom>
          </p:spPr>
        </p:pic>
      </p:grpSp>
      <p:sp>
        <p:nvSpPr>
          <p:cNvPr id="16" name="TextBox 15">
            <a:extLst>
              <a:ext uri="{FF2B5EF4-FFF2-40B4-BE49-F238E27FC236}">
                <a16:creationId xmlns:a16="http://schemas.microsoft.com/office/drawing/2014/main" id="{F69B1DB3-FE17-0470-F9C7-66F877EE3E30}"/>
              </a:ext>
            </a:extLst>
          </p:cNvPr>
          <p:cNvSpPr txBox="1"/>
          <p:nvPr/>
        </p:nvSpPr>
        <p:spPr>
          <a:xfrm>
            <a:off x="3240519" y="4099987"/>
            <a:ext cx="2743200" cy="2377440"/>
          </a:xfrm>
          <a:prstGeom prst="rect">
            <a:avLst/>
          </a:prstGeom>
          <a:noFill/>
          <a:ln w="19050">
            <a:noFill/>
          </a:ln>
        </p:spPr>
        <p:txBody>
          <a:bodyPr wrap="square">
            <a:spAutoFit/>
          </a:bodyPr>
          <a:lstStyle/>
          <a:p>
            <a:pPr algn="ctr">
              <a:lnSpc>
                <a:spcPct val="100000"/>
              </a:lnSpc>
              <a:spcBef>
                <a:spcPts val="0"/>
              </a:spcBef>
              <a:spcAft>
                <a:spcPts val="600"/>
              </a:spcAft>
            </a:pPr>
            <a:r>
              <a:rPr lang="en-US" sz="1800">
                <a:latin typeface="Helvetica Neue" panose="02000503000000020004"/>
                <a:cs typeface="Arial"/>
              </a:rPr>
              <a:t>Providing a more coherent view of business relationships, as a single entity can play both customer and vendor roles</a:t>
            </a:r>
          </a:p>
        </p:txBody>
      </p:sp>
      <p:grpSp>
        <p:nvGrpSpPr>
          <p:cNvPr id="17" name="Group 16" descr="Icon of a pencil drawing a lightbulb">
            <a:extLst>
              <a:ext uri="{FF2B5EF4-FFF2-40B4-BE49-F238E27FC236}">
                <a16:creationId xmlns:a16="http://schemas.microsoft.com/office/drawing/2014/main" id="{B0814637-55D0-10C1-3DC6-D3B1F1605368}"/>
              </a:ext>
            </a:extLst>
          </p:cNvPr>
          <p:cNvGrpSpPr/>
          <p:nvPr/>
        </p:nvGrpSpPr>
        <p:grpSpPr>
          <a:xfrm>
            <a:off x="6784298" y="2583492"/>
            <a:ext cx="1463039" cy="1463040"/>
            <a:chOff x="6784298" y="2681464"/>
            <a:chExt cx="1463039" cy="1463040"/>
          </a:xfrm>
        </p:grpSpPr>
        <p:sp>
          <p:nvSpPr>
            <p:cNvPr id="18" name="Oval 82">
              <a:extLst>
                <a:ext uri="{FF2B5EF4-FFF2-40B4-BE49-F238E27FC236}">
                  <a16:creationId xmlns:a16="http://schemas.microsoft.com/office/drawing/2014/main" id="{920CEC54-B586-2A24-9B24-CA9D91BB9F9A}"/>
                </a:ext>
                <a:ext uri="{C183D7F6-B498-43B3-948B-1728B52AA6E4}">
                  <adec:decorative xmlns:adec="http://schemas.microsoft.com/office/drawing/2017/decorative" val="1"/>
                </a:ext>
              </a:extLst>
            </p:cNvPr>
            <p:cNvSpPr>
              <a:spLocks noChangeAspect="1" noChangeArrowheads="1"/>
            </p:cNvSpPr>
            <p:nvPr/>
          </p:nvSpPr>
          <p:spPr bwMode="auto">
            <a:xfrm>
              <a:off x="6784298" y="2681464"/>
              <a:ext cx="1463039" cy="1463040"/>
            </a:xfrm>
            <a:prstGeom prst="ellipse">
              <a:avLst/>
            </a:prstGeom>
            <a:solidFill>
              <a:schemeClr val="accent1"/>
            </a:solidFill>
            <a:ln w="127000">
              <a:solidFill>
                <a:schemeClr val="accent1">
                  <a:lumMod val="20000"/>
                  <a:lumOff val="80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20" name="Graphic 19">
              <a:extLst>
                <a:ext uri="{FF2B5EF4-FFF2-40B4-BE49-F238E27FC236}">
                  <a16:creationId xmlns:a16="http://schemas.microsoft.com/office/drawing/2014/main" id="{16B12147-1AB4-09AB-A76C-858625CEBC4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8617" y="2957786"/>
              <a:ext cx="914400" cy="914400"/>
            </a:xfrm>
            <a:prstGeom prst="rect">
              <a:avLst/>
            </a:prstGeom>
          </p:spPr>
        </p:pic>
      </p:grpSp>
      <p:sp>
        <p:nvSpPr>
          <p:cNvPr id="24" name="TextBox 23">
            <a:extLst>
              <a:ext uri="{FF2B5EF4-FFF2-40B4-BE49-F238E27FC236}">
                <a16:creationId xmlns:a16="http://schemas.microsoft.com/office/drawing/2014/main" id="{14E8D489-214A-505F-BD58-A80DC7D96832}"/>
              </a:ext>
            </a:extLst>
          </p:cNvPr>
          <p:cNvSpPr txBox="1"/>
          <p:nvPr/>
        </p:nvSpPr>
        <p:spPr>
          <a:xfrm>
            <a:off x="6144217" y="4099986"/>
            <a:ext cx="2743200" cy="2377440"/>
          </a:xfrm>
          <a:prstGeom prst="rect">
            <a:avLst/>
          </a:prstGeom>
          <a:noFill/>
          <a:ln w="19050">
            <a:noFill/>
          </a:ln>
        </p:spPr>
        <p:txBody>
          <a:bodyPr wrap="square">
            <a:spAutoFit/>
          </a:bodyPr>
          <a:lstStyle/>
          <a:p>
            <a:pPr algn="ctr">
              <a:lnSpc>
                <a:spcPct val="100000"/>
              </a:lnSpc>
              <a:spcBef>
                <a:spcPts val="0"/>
              </a:spcBef>
              <a:spcAft>
                <a:spcPts val="600"/>
              </a:spcAft>
            </a:pPr>
            <a:r>
              <a:rPr lang="en-US" sz="1800">
                <a:latin typeface="Helvetica Neue" panose="02000503000000020004"/>
                <a:cs typeface="Arial"/>
              </a:rPr>
              <a:t>Streamlining processes for creating and maintaining business partner data, leading to more efficient data maintenance and reduced manual data entry</a:t>
            </a:r>
          </a:p>
        </p:txBody>
      </p:sp>
      <p:grpSp>
        <p:nvGrpSpPr>
          <p:cNvPr id="25" name="Group 24" descr="Icon of a report">
            <a:extLst>
              <a:ext uri="{FF2B5EF4-FFF2-40B4-BE49-F238E27FC236}">
                <a16:creationId xmlns:a16="http://schemas.microsoft.com/office/drawing/2014/main" id="{F09A0575-07BB-9CD9-65E3-BEEAE59576C8}"/>
              </a:ext>
            </a:extLst>
          </p:cNvPr>
          <p:cNvGrpSpPr/>
          <p:nvPr/>
        </p:nvGrpSpPr>
        <p:grpSpPr>
          <a:xfrm>
            <a:off x="9687997" y="2583492"/>
            <a:ext cx="1463039" cy="1463040"/>
            <a:chOff x="9687997" y="2681464"/>
            <a:chExt cx="1463039" cy="1463040"/>
          </a:xfrm>
        </p:grpSpPr>
        <p:sp>
          <p:nvSpPr>
            <p:cNvPr id="26" name="Oval 82">
              <a:extLst>
                <a:ext uri="{FF2B5EF4-FFF2-40B4-BE49-F238E27FC236}">
                  <a16:creationId xmlns:a16="http://schemas.microsoft.com/office/drawing/2014/main" id="{52EC9D0B-15AD-7B06-961A-C2AEC7EE46AD}"/>
                </a:ext>
                <a:ext uri="{C183D7F6-B498-43B3-948B-1728B52AA6E4}">
                  <adec:decorative xmlns:adec="http://schemas.microsoft.com/office/drawing/2017/decorative" val="1"/>
                </a:ext>
              </a:extLst>
            </p:cNvPr>
            <p:cNvSpPr>
              <a:spLocks noChangeAspect="1" noChangeArrowheads="1"/>
            </p:cNvSpPr>
            <p:nvPr/>
          </p:nvSpPr>
          <p:spPr bwMode="auto">
            <a:xfrm>
              <a:off x="9687997" y="2681464"/>
              <a:ext cx="1463039" cy="1463040"/>
            </a:xfrm>
            <a:prstGeom prst="ellipse">
              <a:avLst/>
            </a:prstGeom>
            <a:solidFill>
              <a:schemeClr val="accent1"/>
            </a:solidFill>
            <a:ln w="127000">
              <a:solidFill>
                <a:schemeClr val="accent1">
                  <a:lumMod val="20000"/>
                  <a:lumOff val="80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38" name="Graphic 37">
              <a:extLst>
                <a:ext uri="{FF2B5EF4-FFF2-40B4-BE49-F238E27FC236}">
                  <a16:creationId xmlns:a16="http://schemas.microsoft.com/office/drawing/2014/main" id="{F6C210EF-B9C3-CBBF-B97E-784279DE4AC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56934" y="2971800"/>
              <a:ext cx="914400" cy="914400"/>
            </a:xfrm>
            <a:prstGeom prst="rect">
              <a:avLst/>
            </a:prstGeom>
          </p:spPr>
        </p:pic>
      </p:grpSp>
      <p:sp>
        <p:nvSpPr>
          <p:cNvPr id="39" name="TextBox 38">
            <a:extLst>
              <a:ext uri="{FF2B5EF4-FFF2-40B4-BE49-F238E27FC236}">
                <a16:creationId xmlns:a16="http://schemas.microsoft.com/office/drawing/2014/main" id="{6196FB73-8439-3371-DC85-5A17BA66DB35}"/>
              </a:ext>
            </a:extLst>
          </p:cNvPr>
          <p:cNvSpPr txBox="1"/>
          <p:nvPr/>
        </p:nvSpPr>
        <p:spPr>
          <a:xfrm>
            <a:off x="9047916" y="4099987"/>
            <a:ext cx="2743200" cy="2377440"/>
          </a:xfrm>
          <a:prstGeom prst="rect">
            <a:avLst/>
          </a:prstGeom>
          <a:noFill/>
          <a:ln w="19050">
            <a:noFill/>
          </a:ln>
        </p:spPr>
        <p:txBody>
          <a:bodyPr wrap="square">
            <a:spAutoFit/>
          </a:bodyPr>
          <a:lstStyle/>
          <a:p>
            <a:pPr algn="ctr">
              <a:lnSpc>
                <a:spcPct val="100000"/>
              </a:lnSpc>
              <a:spcBef>
                <a:spcPts val="0"/>
              </a:spcBef>
              <a:spcAft>
                <a:spcPts val="600"/>
              </a:spcAft>
            </a:pPr>
            <a:r>
              <a:rPr lang="en-US" sz="1800">
                <a:latin typeface="Helvetica Neue" panose="02000503000000020004"/>
                <a:cs typeface="Arial"/>
              </a:rPr>
              <a:t>Improved reporting, enabling USDA to gain a more comprehensive understanding of their business partner relationships</a:t>
            </a:r>
          </a:p>
        </p:txBody>
      </p:sp>
    </p:spTree>
    <p:extLst>
      <p:ext uri="{BB962C8B-B14F-4D97-AF65-F5344CB8AC3E}">
        <p14:creationId xmlns:p14="http://schemas.microsoft.com/office/powerpoint/2010/main" val="263853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690708" y="2713127"/>
            <a:ext cx="10810585" cy="776288"/>
          </a:xfrm>
        </p:spPr>
        <p:txBody>
          <a:bodyPr>
            <a:noAutofit/>
          </a:bodyPr>
          <a:lstStyle/>
          <a:p>
            <a:pPr algn="ctr"/>
            <a:r>
              <a:rPr lang="en-US" sz="4000"/>
              <a:t>How will end users be involved?</a:t>
            </a:r>
          </a:p>
        </p:txBody>
      </p:sp>
      <p:cxnSp>
        <p:nvCxnSpPr>
          <p:cNvPr id="4" name="Straight Connector 3">
            <a:extLst>
              <a:ext uri="{FF2B5EF4-FFF2-40B4-BE49-F238E27FC236}">
                <a16:creationId xmlns:a16="http://schemas.microsoft.com/office/drawing/2014/main" id="{270B5AF0-F90B-915D-4D9C-01DCF00D9479}"/>
              </a:ext>
              <a:ext uri="{C183D7F6-B498-43B3-948B-1728B52AA6E4}">
                <adec:decorative xmlns:adec="http://schemas.microsoft.com/office/drawing/2017/decorative" val="1"/>
              </a:ext>
            </a:extLst>
          </p:cNvPr>
          <p:cNvCxnSpPr>
            <a:cxnSpLocks/>
          </p:cNvCxnSpPr>
          <p:nvPr/>
        </p:nvCxnSpPr>
        <p:spPr>
          <a:xfrm>
            <a:off x="975360" y="3384104"/>
            <a:ext cx="1024128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87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What are customer impacts?</a:t>
            </a:r>
          </a:p>
        </p:txBody>
      </p:sp>
      <p:grpSp>
        <p:nvGrpSpPr>
          <p:cNvPr id="38" name="Group 37">
            <a:extLst>
              <a:ext uri="{FF2B5EF4-FFF2-40B4-BE49-F238E27FC236}">
                <a16:creationId xmlns:a16="http://schemas.microsoft.com/office/drawing/2014/main" id="{5DD874FA-32B1-C5B1-4E55-4BB323EFEFEA}"/>
              </a:ext>
              <a:ext uri="{C183D7F6-B498-43B3-948B-1728B52AA6E4}">
                <adec:decorative xmlns:adec="http://schemas.microsoft.com/office/drawing/2017/decorative" val="1"/>
              </a:ext>
            </a:extLst>
          </p:cNvPr>
          <p:cNvGrpSpPr/>
          <p:nvPr/>
        </p:nvGrpSpPr>
        <p:grpSpPr>
          <a:xfrm>
            <a:off x="486849" y="2576343"/>
            <a:ext cx="2373811" cy="2377440"/>
            <a:chOff x="280019" y="2500141"/>
            <a:chExt cx="2373811" cy="2377440"/>
          </a:xfrm>
        </p:grpSpPr>
        <p:sp>
          <p:nvSpPr>
            <p:cNvPr id="18" name="Oval 17">
              <a:extLst>
                <a:ext uri="{FF2B5EF4-FFF2-40B4-BE49-F238E27FC236}">
                  <a16:creationId xmlns:a16="http://schemas.microsoft.com/office/drawing/2014/main" id="{E4C8EACE-E992-E4D2-18D8-12D9909AED64}"/>
                </a:ext>
              </a:extLst>
            </p:cNvPr>
            <p:cNvSpPr>
              <a:spLocks noChangeAspect="1"/>
            </p:cNvSpPr>
            <p:nvPr/>
          </p:nvSpPr>
          <p:spPr>
            <a:xfrm>
              <a:off x="280019" y="2500141"/>
              <a:ext cx="2373811" cy="2377440"/>
            </a:xfrm>
            <a:prstGeom prst="ellipse">
              <a:avLst/>
            </a:prstGeom>
            <a:ln>
              <a:no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Meeting with solid fill">
              <a:extLst>
                <a:ext uri="{FF2B5EF4-FFF2-40B4-BE49-F238E27FC236}">
                  <a16:creationId xmlns:a16="http://schemas.microsoft.com/office/drawing/2014/main" id="{A19F1058-FFD9-9983-8E11-7C1BE578E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964" y="2652532"/>
              <a:ext cx="1645920" cy="1645920"/>
            </a:xfrm>
            <a:prstGeom prst="rect">
              <a:avLst/>
            </a:prstGeom>
          </p:spPr>
        </p:pic>
        <p:pic>
          <p:nvPicPr>
            <p:cNvPr id="42" name="Graphic 41" descr="Single gear outline">
              <a:extLst>
                <a:ext uri="{FF2B5EF4-FFF2-40B4-BE49-F238E27FC236}">
                  <a16:creationId xmlns:a16="http://schemas.microsoft.com/office/drawing/2014/main" id="{54A045C9-4ECD-C5E6-94A2-DB3E48179C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844" y="3336125"/>
              <a:ext cx="1280160" cy="1280160"/>
            </a:xfrm>
            <a:prstGeom prst="rect">
              <a:avLst/>
            </a:prstGeom>
          </p:spPr>
        </p:pic>
      </p:grpSp>
      <p:cxnSp>
        <p:nvCxnSpPr>
          <p:cNvPr id="17" name="Straight Connector 16">
            <a:extLst>
              <a:ext uri="{FF2B5EF4-FFF2-40B4-BE49-F238E27FC236}">
                <a16:creationId xmlns:a16="http://schemas.microsoft.com/office/drawing/2014/main" id="{B683DA7D-6B05-6190-C2EE-09795A21F032}"/>
              </a:ext>
              <a:ext uri="{C183D7F6-B498-43B3-948B-1728B52AA6E4}">
                <adec:decorative xmlns:adec="http://schemas.microsoft.com/office/drawing/2017/decorative" val="1"/>
              </a:ext>
            </a:extLst>
          </p:cNvPr>
          <p:cNvCxnSpPr>
            <a:cxnSpLocks/>
          </p:cNvCxnSpPr>
          <p:nvPr/>
        </p:nvCxnSpPr>
        <p:spPr>
          <a:xfrm flipH="1">
            <a:off x="2513023" y="2454107"/>
            <a:ext cx="665677" cy="4704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FBC622A-CD9F-B615-7B21-3E4889E90031}"/>
              </a:ext>
              <a:ext uri="{C183D7F6-B498-43B3-948B-1728B52AA6E4}">
                <adec:decorative xmlns:adec="http://schemas.microsoft.com/office/drawing/2017/decorative" val="1"/>
              </a:ext>
            </a:extLst>
          </p:cNvPr>
          <p:cNvGrpSpPr/>
          <p:nvPr/>
        </p:nvGrpSpPr>
        <p:grpSpPr>
          <a:xfrm>
            <a:off x="3003811" y="1610176"/>
            <a:ext cx="1240430" cy="1242327"/>
            <a:chOff x="2721969" y="1584377"/>
            <a:chExt cx="1240430" cy="1242327"/>
          </a:xfrm>
        </p:grpSpPr>
        <p:sp>
          <p:nvSpPr>
            <p:cNvPr id="21" name="Oval 20">
              <a:extLst>
                <a:ext uri="{FF2B5EF4-FFF2-40B4-BE49-F238E27FC236}">
                  <a16:creationId xmlns:a16="http://schemas.microsoft.com/office/drawing/2014/main" id="{BCF17688-834B-3182-DC03-436E1A3A7494}"/>
                </a:ext>
              </a:extLst>
            </p:cNvPr>
            <p:cNvSpPr>
              <a:spLocks noChangeAspect="1"/>
            </p:cNvSpPr>
            <p:nvPr/>
          </p:nvSpPr>
          <p:spPr>
            <a:xfrm>
              <a:off x="2721969" y="1584377"/>
              <a:ext cx="1240430" cy="1242327"/>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Monitor with solid fill">
              <a:extLst>
                <a:ext uri="{FF2B5EF4-FFF2-40B4-BE49-F238E27FC236}">
                  <a16:creationId xmlns:a16="http://schemas.microsoft.com/office/drawing/2014/main" id="{B7CB0971-5F57-238E-C514-5AA20FBFA7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0704" y="1794060"/>
              <a:ext cx="822960" cy="822960"/>
            </a:xfrm>
            <a:prstGeom prst="rect">
              <a:avLst/>
            </a:prstGeom>
          </p:spPr>
        </p:pic>
        <p:pic>
          <p:nvPicPr>
            <p:cNvPr id="27" name="Graphic 26" descr="Close with solid fill">
              <a:extLst>
                <a:ext uri="{FF2B5EF4-FFF2-40B4-BE49-F238E27FC236}">
                  <a16:creationId xmlns:a16="http://schemas.microsoft.com/office/drawing/2014/main" id="{E948926A-5891-7503-A301-9DA3600C47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98105" y="1661461"/>
              <a:ext cx="1088158" cy="1088158"/>
            </a:xfrm>
            <a:prstGeom prst="rect">
              <a:avLst/>
            </a:prstGeom>
          </p:spPr>
        </p:pic>
      </p:grpSp>
      <p:sp>
        <p:nvSpPr>
          <p:cNvPr id="3" name="Rectangle 2">
            <a:extLst>
              <a:ext uri="{FF2B5EF4-FFF2-40B4-BE49-F238E27FC236}">
                <a16:creationId xmlns:a16="http://schemas.microsoft.com/office/drawing/2014/main" id="{3320764B-DD51-828F-FD57-B3D256A8B989}"/>
              </a:ext>
            </a:extLst>
          </p:cNvPr>
          <p:cNvSpPr/>
          <p:nvPr/>
        </p:nvSpPr>
        <p:spPr>
          <a:xfrm>
            <a:off x="4531668" y="1529064"/>
            <a:ext cx="7496860" cy="1323439"/>
          </a:xfrm>
          <a:prstGeom prst="rect">
            <a:avLst/>
          </a:prstGeom>
        </p:spPr>
        <p:txBody>
          <a:bodyPr wrap="square">
            <a:spAutoFit/>
          </a:bodyPr>
          <a:lstStyle/>
          <a:p>
            <a:r>
              <a:rPr lang="en-US" sz="2000" b="1">
                <a:solidFill>
                  <a:schemeClr val="tx1">
                    <a:lumMod val="50000"/>
                    <a:lumOff val="50000"/>
                  </a:schemeClr>
                </a:solidFill>
                <a:latin typeface="Helvetica Neue"/>
                <a:cs typeface="Calibri Light" panose="020F0302020204030204" pitchFamily="34" charset="0"/>
              </a:rPr>
              <a:t>FMMI Code Brownout (July 2023 – May 31, 2024)</a:t>
            </a:r>
          </a:p>
          <a:p>
            <a:r>
              <a:rPr lang="en-US" sz="2000">
                <a:solidFill>
                  <a:srgbClr val="000000"/>
                </a:solidFill>
                <a:latin typeface="Helvetica Neue"/>
                <a:cs typeface="Calibri Light" panose="020F0302020204030204" pitchFamily="34" charset="0"/>
              </a:rPr>
              <a:t>Major project code freeze. Only minor enhancements (&lt;100 Hours) and break fixes that can be retrofitted in S/4HANA will be addressed.</a:t>
            </a:r>
          </a:p>
        </p:txBody>
      </p:sp>
      <p:cxnSp>
        <p:nvCxnSpPr>
          <p:cNvPr id="20" name="Straight Connector 19">
            <a:extLst>
              <a:ext uri="{FF2B5EF4-FFF2-40B4-BE49-F238E27FC236}">
                <a16:creationId xmlns:a16="http://schemas.microsoft.com/office/drawing/2014/main" id="{2BA835C3-E332-984C-51B6-0465E2FCDA1A}"/>
              </a:ext>
              <a:ext uri="{C183D7F6-B498-43B3-948B-1728B52AA6E4}">
                <adec:decorative xmlns:adec="http://schemas.microsoft.com/office/drawing/2017/decorative" val="1"/>
              </a:ext>
            </a:extLst>
          </p:cNvPr>
          <p:cNvCxnSpPr>
            <a:cxnSpLocks/>
          </p:cNvCxnSpPr>
          <p:nvPr/>
        </p:nvCxnSpPr>
        <p:spPr>
          <a:xfrm flipH="1" flipV="1">
            <a:off x="2860660" y="3760826"/>
            <a:ext cx="856587" cy="42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BC224B5-17FB-1E86-BB2A-FC8D87F23C34}"/>
              </a:ext>
              <a:ext uri="{C183D7F6-B498-43B3-948B-1728B52AA6E4}">
                <adec:decorative xmlns:adec="http://schemas.microsoft.com/office/drawing/2017/decorative" val="1"/>
              </a:ext>
            </a:extLst>
          </p:cNvPr>
          <p:cNvGrpSpPr/>
          <p:nvPr/>
        </p:nvGrpSpPr>
        <p:grpSpPr>
          <a:xfrm>
            <a:off x="3717247" y="3143900"/>
            <a:ext cx="1240430" cy="1242327"/>
            <a:chOff x="2721969" y="1584377"/>
            <a:chExt cx="1240430" cy="1242327"/>
          </a:xfrm>
        </p:grpSpPr>
        <p:sp>
          <p:nvSpPr>
            <p:cNvPr id="32" name="Oval 31">
              <a:extLst>
                <a:ext uri="{FF2B5EF4-FFF2-40B4-BE49-F238E27FC236}">
                  <a16:creationId xmlns:a16="http://schemas.microsoft.com/office/drawing/2014/main" id="{D705BF07-6C10-9306-37EE-E6EEC06C2EC3}"/>
                </a:ext>
              </a:extLst>
            </p:cNvPr>
            <p:cNvSpPr>
              <a:spLocks noChangeAspect="1"/>
            </p:cNvSpPr>
            <p:nvPr/>
          </p:nvSpPr>
          <p:spPr>
            <a:xfrm>
              <a:off x="2721969" y="1584377"/>
              <a:ext cx="1240430" cy="1242327"/>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Monitor with solid fill">
              <a:extLst>
                <a:ext uri="{FF2B5EF4-FFF2-40B4-BE49-F238E27FC236}">
                  <a16:creationId xmlns:a16="http://schemas.microsoft.com/office/drawing/2014/main" id="{39250FC7-C973-B910-CF06-F2CADD1971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0704" y="1794060"/>
              <a:ext cx="822960" cy="822960"/>
            </a:xfrm>
            <a:prstGeom prst="rect">
              <a:avLst/>
            </a:prstGeom>
          </p:spPr>
        </p:pic>
        <p:pic>
          <p:nvPicPr>
            <p:cNvPr id="34" name="Graphic 33" descr="Close with solid fill">
              <a:extLst>
                <a:ext uri="{FF2B5EF4-FFF2-40B4-BE49-F238E27FC236}">
                  <a16:creationId xmlns:a16="http://schemas.microsoft.com/office/drawing/2014/main" id="{48036A92-9350-A1AD-49C1-A453F9A139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98105" y="1661461"/>
              <a:ext cx="1088158" cy="1088158"/>
            </a:xfrm>
            <a:prstGeom prst="rect">
              <a:avLst/>
            </a:prstGeom>
          </p:spPr>
        </p:pic>
      </p:grpSp>
      <p:sp>
        <p:nvSpPr>
          <p:cNvPr id="4" name="Rectangle 3">
            <a:extLst>
              <a:ext uri="{FF2B5EF4-FFF2-40B4-BE49-F238E27FC236}">
                <a16:creationId xmlns:a16="http://schemas.microsoft.com/office/drawing/2014/main" id="{10038C02-FE48-E143-E7F5-FDCEE177F4B9}"/>
              </a:ext>
            </a:extLst>
          </p:cNvPr>
          <p:cNvSpPr/>
          <p:nvPr/>
        </p:nvSpPr>
        <p:spPr>
          <a:xfrm>
            <a:off x="5286949" y="3257232"/>
            <a:ext cx="6293742" cy="1015663"/>
          </a:xfrm>
          <a:prstGeom prst="rect">
            <a:avLst/>
          </a:prstGeom>
        </p:spPr>
        <p:txBody>
          <a:bodyPr wrap="square">
            <a:spAutoFit/>
          </a:bodyPr>
          <a:lstStyle/>
          <a:p>
            <a:r>
              <a:rPr lang="en-US" sz="2000" b="1">
                <a:solidFill>
                  <a:schemeClr val="tx1">
                    <a:lumMod val="75000"/>
                    <a:lumOff val="25000"/>
                  </a:schemeClr>
                </a:solidFill>
                <a:latin typeface="Helvetica Neue"/>
                <a:cs typeface="Calibri Light" panose="020F0302020204030204" pitchFamily="34" charset="0"/>
              </a:rPr>
              <a:t>FMMI Code Blackout (June 1, 2024 – Jan. 2025)​</a:t>
            </a:r>
          </a:p>
          <a:p>
            <a:r>
              <a:rPr lang="en-US" sz="2000">
                <a:solidFill>
                  <a:srgbClr val="000000"/>
                </a:solidFill>
                <a:latin typeface="Helvetica Neue"/>
                <a:cs typeface="Calibri Light" panose="020F0302020204030204" pitchFamily="34" charset="0"/>
              </a:rPr>
              <a:t>Emergency system changes only. No other system changes will be planned or implemented.</a:t>
            </a:r>
          </a:p>
        </p:txBody>
      </p:sp>
      <p:cxnSp>
        <p:nvCxnSpPr>
          <p:cNvPr id="25" name="Straight Connector 24">
            <a:extLst>
              <a:ext uri="{FF2B5EF4-FFF2-40B4-BE49-F238E27FC236}">
                <a16:creationId xmlns:a16="http://schemas.microsoft.com/office/drawing/2014/main" id="{CE2EBED3-1E49-65FF-7FD8-B63D32258EB5}"/>
              </a:ext>
              <a:ext uri="{C183D7F6-B498-43B3-948B-1728B52AA6E4}">
                <adec:decorative xmlns:adec="http://schemas.microsoft.com/office/drawing/2017/decorative" val="1"/>
              </a:ext>
            </a:extLst>
          </p:cNvPr>
          <p:cNvCxnSpPr>
            <a:cxnSpLocks/>
          </p:cNvCxnSpPr>
          <p:nvPr/>
        </p:nvCxnSpPr>
        <p:spPr>
          <a:xfrm flipH="1" flipV="1">
            <a:off x="2513023" y="4605615"/>
            <a:ext cx="665677" cy="4704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F5F64F7-E751-5C50-1B50-FB5B79DA61A4}"/>
              </a:ext>
              <a:ext uri="{C183D7F6-B498-43B3-948B-1728B52AA6E4}">
                <adec:decorative xmlns:adec="http://schemas.microsoft.com/office/drawing/2017/decorative" val="1"/>
              </a:ext>
            </a:extLst>
          </p:cNvPr>
          <p:cNvGrpSpPr/>
          <p:nvPr/>
        </p:nvGrpSpPr>
        <p:grpSpPr>
          <a:xfrm>
            <a:off x="3025286" y="4692487"/>
            <a:ext cx="1240430" cy="1242327"/>
            <a:chOff x="2930340" y="4607307"/>
            <a:chExt cx="1240430" cy="1242327"/>
          </a:xfrm>
        </p:grpSpPr>
        <p:sp>
          <p:nvSpPr>
            <p:cNvPr id="19" name="Oval 18">
              <a:extLst>
                <a:ext uri="{FF2B5EF4-FFF2-40B4-BE49-F238E27FC236}">
                  <a16:creationId xmlns:a16="http://schemas.microsoft.com/office/drawing/2014/main" id="{8F0265A8-8379-4677-FCB0-A450FF90346C}"/>
                </a:ext>
              </a:extLst>
            </p:cNvPr>
            <p:cNvSpPr>
              <a:spLocks noChangeAspect="1"/>
            </p:cNvSpPr>
            <p:nvPr/>
          </p:nvSpPr>
          <p:spPr>
            <a:xfrm>
              <a:off x="2930340" y="4607307"/>
              <a:ext cx="1240430" cy="1242327"/>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ocket with solid fill">
              <a:extLst>
                <a:ext uri="{FF2B5EF4-FFF2-40B4-BE49-F238E27FC236}">
                  <a16:creationId xmlns:a16="http://schemas.microsoft.com/office/drawing/2014/main" id="{7CBB93B7-0652-EACB-142B-83665C8F9C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93355" y="4897125"/>
              <a:ext cx="914400" cy="914400"/>
            </a:xfrm>
            <a:prstGeom prst="rect">
              <a:avLst/>
            </a:prstGeom>
          </p:spPr>
        </p:pic>
        <p:pic>
          <p:nvPicPr>
            <p:cNvPr id="11" name="Graphic 10" descr="Fireworks with solid fill">
              <a:extLst>
                <a:ext uri="{FF2B5EF4-FFF2-40B4-BE49-F238E27FC236}">
                  <a16:creationId xmlns:a16="http://schemas.microsoft.com/office/drawing/2014/main" id="{F211D546-4264-4172-F61B-ADAD7D6664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83754" y="4881104"/>
              <a:ext cx="347367" cy="347367"/>
            </a:xfrm>
            <a:prstGeom prst="rect">
              <a:avLst/>
            </a:prstGeom>
          </p:spPr>
        </p:pic>
      </p:grpSp>
      <p:sp>
        <p:nvSpPr>
          <p:cNvPr id="5" name="Rectangle 4">
            <a:extLst>
              <a:ext uri="{FF2B5EF4-FFF2-40B4-BE49-F238E27FC236}">
                <a16:creationId xmlns:a16="http://schemas.microsoft.com/office/drawing/2014/main" id="{F976D57B-F66F-D23B-8307-32533C32A29F}"/>
              </a:ext>
            </a:extLst>
          </p:cNvPr>
          <p:cNvSpPr/>
          <p:nvPr/>
        </p:nvSpPr>
        <p:spPr>
          <a:xfrm>
            <a:off x="4531668" y="4692487"/>
            <a:ext cx="7453916" cy="1323439"/>
          </a:xfrm>
          <a:prstGeom prst="rect">
            <a:avLst/>
          </a:prstGeom>
        </p:spPr>
        <p:txBody>
          <a:bodyPr wrap="square" lIns="91440" tIns="45720" rIns="91440" bIns="45720" anchor="t">
            <a:spAutoFit/>
          </a:bodyPr>
          <a:lstStyle/>
          <a:p>
            <a:r>
              <a:rPr lang="en-US" sz="2000" b="1">
                <a:solidFill>
                  <a:schemeClr val="tx1">
                    <a:lumMod val="90000"/>
                    <a:lumOff val="10000"/>
                  </a:schemeClr>
                </a:solidFill>
                <a:latin typeface="Helvetica Neue"/>
                <a:cs typeface="Calibri Light"/>
              </a:rPr>
              <a:t>'Big Bang’ Implementation (Feb. 2025)</a:t>
            </a:r>
          </a:p>
          <a:p>
            <a:r>
              <a:rPr lang="en-US" sz="2000">
                <a:solidFill>
                  <a:srgbClr val="000000"/>
                </a:solidFill>
                <a:latin typeface="Helvetica Neue"/>
                <a:cs typeface="Calibri Light" panose="020F0302020204030204" pitchFamily="34" charset="0"/>
              </a:rPr>
              <a:t>All customers will go-live concurrently in the new version of FMMI. Current ECC will be depreciated at go-live and will not run in parallel with the S/4HANA system. </a:t>
            </a:r>
          </a:p>
        </p:txBody>
      </p:sp>
    </p:spTree>
    <p:extLst>
      <p:ext uri="{BB962C8B-B14F-4D97-AF65-F5344CB8AC3E}">
        <p14:creationId xmlns:p14="http://schemas.microsoft.com/office/powerpoint/2010/main" val="53300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How will customers be involved?</a:t>
            </a:r>
          </a:p>
        </p:txBody>
      </p:sp>
      <p:grpSp>
        <p:nvGrpSpPr>
          <p:cNvPr id="55" name="Group 54">
            <a:extLst>
              <a:ext uri="{FF2B5EF4-FFF2-40B4-BE49-F238E27FC236}">
                <a16:creationId xmlns:a16="http://schemas.microsoft.com/office/drawing/2014/main" id="{581E54A4-8C09-0BCD-B1F2-9CC60C3D3AB5}"/>
              </a:ext>
              <a:ext uri="{C183D7F6-B498-43B3-948B-1728B52AA6E4}">
                <adec:decorative xmlns:adec="http://schemas.microsoft.com/office/drawing/2017/decorative" val="1"/>
              </a:ext>
            </a:extLst>
          </p:cNvPr>
          <p:cNvGrpSpPr/>
          <p:nvPr/>
        </p:nvGrpSpPr>
        <p:grpSpPr>
          <a:xfrm>
            <a:off x="559775" y="1367171"/>
            <a:ext cx="1737360" cy="1894268"/>
            <a:chOff x="559775" y="1454257"/>
            <a:chExt cx="1737360" cy="1894268"/>
          </a:xfrm>
        </p:grpSpPr>
        <p:sp>
          <p:nvSpPr>
            <p:cNvPr id="30" name="Freeform 29">
              <a:extLst>
                <a:ext uri="{FF2B5EF4-FFF2-40B4-BE49-F238E27FC236}">
                  <a16:creationId xmlns:a16="http://schemas.microsoft.com/office/drawing/2014/main" id="{B614F3A5-511F-D15E-6633-022BF0905279}"/>
                </a:ext>
              </a:extLst>
            </p:cNvPr>
            <p:cNvSpPr>
              <a:spLocks noEditPoints="1"/>
            </p:cNvSpPr>
            <p:nvPr/>
          </p:nvSpPr>
          <p:spPr bwMode="auto">
            <a:xfrm>
              <a:off x="559775"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31" name="Freeform 30">
              <a:extLst>
                <a:ext uri="{FF2B5EF4-FFF2-40B4-BE49-F238E27FC236}">
                  <a16:creationId xmlns:a16="http://schemas.microsoft.com/office/drawing/2014/main" id="{DAA2B2A4-69FC-B105-C1F2-B616B5E10A7E}"/>
                </a:ext>
              </a:extLst>
            </p:cNvPr>
            <p:cNvSpPr>
              <a:spLocks/>
            </p:cNvSpPr>
            <p:nvPr/>
          </p:nvSpPr>
          <p:spPr bwMode="auto">
            <a:xfrm>
              <a:off x="784567"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44" name="Graphic 43" descr="Test tubes with solid fill">
              <a:extLst>
                <a:ext uri="{FF2B5EF4-FFF2-40B4-BE49-F238E27FC236}">
                  <a16:creationId xmlns:a16="http://schemas.microsoft.com/office/drawing/2014/main" id="{ACEB32C9-FFF4-0247-27CA-A4CE168198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255" y="1944191"/>
              <a:ext cx="914400" cy="914400"/>
            </a:xfrm>
            <a:prstGeom prst="rect">
              <a:avLst/>
            </a:prstGeom>
          </p:spPr>
        </p:pic>
      </p:grpSp>
      <p:sp>
        <p:nvSpPr>
          <p:cNvPr id="8" name="TextBox 19">
            <a:extLst>
              <a:ext uri="{FF2B5EF4-FFF2-40B4-BE49-F238E27FC236}">
                <a16:creationId xmlns:a16="http://schemas.microsoft.com/office/drawing/2014/main" id="{6CF41FE5-8558-CD00-EF78-8F7F779A8958}"/>
              </a:ext>
            </a:extLst>
          </p:cNvPr>
          <p:cNvSpPr txBox="1"/>
          <p:nvPr/>
        </p:nvSpPr>
        <p:spPr>
          <a:xfrm>
            <a:off x="285456" y="3350492"/>
            <a:ext cx="2286000" cy="2154436"/>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a:latin typeface="Helvetica Neue"/>
              </a:rPr>
              <a:t>System Integration Testing 2 (SIT 2)</a:t>
            </a:r>
          </a:p>
          <a:p>
            <a:r>
              <a:rPr lang="en-US" sz="1400" b="1" i="1">
                <a:latin typeface="Helvetica Neue"/>
              </a:rPr>
              <a:t>Aug. – Sept. 2024</a:t>
            </a:r>
          </a:p>
          <a:p>
            <a:endParaRPr lang="en-US" sz="1400">
              <a:latin typeface="Helvetica Neue"/>
            </a:endParaRPr>
          </a:p>
          <a:p>
            <a:r>
              <a:rPr lang="en-US" sz="1400">
                <a:latin typeface="Helvetica Neue"/>
              </a:rPr>
              <a:t>Agency Super Users will be asked to test all interfaces end-to-end to ensure they are working as planned.</a:t>
            </a:r>
          </a:p>
        </p:txBody>
      </p:sp>
      <p:cxnSp>
        <p:nvCxnSpPr>
          <p:cNvPr id="61" name="Straight Connector 60">
            <a:extLst>
              <a:ext uri="{FF2B5EF4-FFF2-40B4-BE49-F238E27FC236}">
                <a16:creationId xmlns:a16="http://schemas.microsoft.com/office/drawing/2014/main" id="{2139D8E7-2C65-2A20-6A35-A4AEAB5945BC}"/>
              </a:ext>
              <a:ext uri="{C183D7F6-B498-43B3-948B-1728B52AA6E4}">
                <adec:decorative xmlns:adec="http://schemas.microsoft.com/office/drawing/2017/decorative" val="1"/>
              </a:ext>
            </a:extLst>
          </p:cNvPr>
          <p:cNvCxnSpPr>
            <a:cxnSpLocks/>
          </p:cNvCxnSpPr>
          <p:nvPr/>
        </p:nvCxnSpPr>
        <p:spPr>
          <a:xfrm>
            <a:off x="2297135" y="2314305"/>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F773A04-0282-6C5C-2F29-7308FE703089}"/>
              </a:ext>
              <a:ext uri="{C183D7F6-B498-43B3-948B-1728B52AA6E4}">
                <adec:decorative xmlns:adec="http://schemas.microsoft.com/office/drawing/2017/decorative" val="1"/>
              </a:ext>
            </a:extLst>
          </p:cNvPr>
          <p:cNvGrpSpPr/>
          <p:nvPr/>
        </p:nvGrpSpPr>
        <p:grpSpPr>
          <a:xfrm>
            <a:off x="2918929" y="1367171"/>
            <a:ext cx="1737360" cy="1894268"/>
            <a:chOff x="2918929" y="1454257"/>
            <a:chExt cx="1737360" cy="1894268"/>
          </a:xfrm>
        </p:grpSpPr>
        <p:sp>
          <p:nvSpPr>
            <p:cNvPr id="39" name="Freeform 29">
              <a:extLst>
                <a:ext uri="{FF2B5EF4-FFF2-40B4-BE49-F238E27FC236}">
                  <a16:creationId xmlns:a16="http://schemas.microsoft.com/office/drawing/2014/main" id="{91A240FB-B1F9-3F54-3E10-33D5801BC832}"/>
                </a:ext>
              </a:extLst>
            </p:cNvPr>
            <p:cNvSpPr>
              <a:spLocks noEditPoints="1"/>
            </p:cNvSpPr>
            <p:nvPr/>
          </p:nvSpPr>
          <p:spPr bwMode="auto">
            <a:xfrm>
              <a:off x="2918929"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40" name="Freeform 30">
              <a:extLst>
                <a:ext uri="{FF2B5EF4-FFF2-40B4-BE49-F238E27FC236}">
                  <a16:creationId xmlns:a16="http://schemas.microsoft.com/office/drawing/2014/main" id="{D84B9A69-21EE-B43D-E2FB-D43AEB5AFB4D}"/>
                </a:ext>
              </a:extLst>
            </p:cNvPr>
            <p:cNvSpPr>
              <a:spLocks/>
            </p:cNvSpPr>
            <p:nvPr/>
          </p:nvSpPr>
          <p:spPr bwMode="auto">
            <a:xfrm>
              <a:off x="3143721"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54" name="Graphic 53" descr="Settings with solid fill">
              <a:extLst>
                <a:ext uri="{FF2B5EF4-FFF2-40B4-BE49-F238E27FC236}">
                  <a16:creationId xmlns:a16="http://schemas.microsoft.com/office/drawing/2014/main" id="{99A24C9E-8FBF-48B6-F3B1-C124DB7CF5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0409" y="1944191"/>
              <a:ext cx="914400" cy="914400"/>
            </a:xfrm>
            <a:prstGeom prst="rect">
              <a:avLst/>
            </a:prstGeom>
          </p:spPr>
        </p:pic>
      </p:grpSp>
      <p:sp>
        <p:nvSpPr>
          <p:cNvPr id="14" name="TextBox 19">
            <a:extLst>
              <a:ext uri="{FF2B5EF4-FFF2-40B4-BE49-F238E27FC236}">
                <a16:creationId xmlns:a16="http://schemas.microsoft.com/office/drawing/2014/main" id="{DE1EBC3D-E7CC-2095-A913-F63CDB19AEFC}"/>
              </a:ext>
            </a:extLst>
          </p:cNvPr>
          <p:cNvSpPr txBox="1"/>
          <p:nvPr/>
        </p:nvSpPr>
        <p:spPr>
          <a:xfrm>
            <a:off x="2644609" y="3348525"/>
            <a:ext cx="2286000" cy="1723549"/>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a:latin typeface="Helvetica Neue"/>
              </a:rPr>
              <a:t>Production Readiness Testing</a:t>
            </a:r>
          </a:p>
          <a:p>
            <a:r>
              <a:rPr lang="en-US" sz="1400" b="1" i="1">
                <a:latin typeface="Helvetica Neue"/>
              </a:rPr>
              <a:t>Oct. 2024 – Jan. 2025</a:t>
            </a:r>
          </a:p>
          <a:p>
            <a:endParaRPr lang="en-US" sz="1400">
              <a:latin typeface="Helvetica Neue"/>
            </a:endParaRPr>
          </a:p>
          <a:p>
            <a:r>
              <a:rPr lang="en-US" sz="1400">
                <a:latin typeface="Helvetica Neue"/>
              </a:rPr>
              <a:t>Agency business users will conduct end-to-end validation testing.</a:t>
            </a:r>
          </a:p>
        </p:txBody>
      </p:sp>
      <p:cxnSp>
        <p:nvCxnSpPr>
          <p:cNvPr id="62" name="Straight Connector 61">
            <a:extLst>
              <a:ext uri="{FF2B5EF4-FFF2-40B4-BE49-F238E27FC236}">
                <a16:creationId xmlns:a16="http://schemas.microsoft.com/office/drawing/2014/main" id="{F44F21DC-F158-516C-F63C-8B7A4A285B86}"/>
              </a:ext>
              <a:ext uri="{C183D7F6-B498-43B3-948B-1728B52AA6E4}">
                <adec:decorative xmlns:adec="http://schemas.microsoft.com/office/drawing/2017/decorative" val="1"/>
              </a:ext>
            </a:extLst>
          </p:cNvPr>
          <p:cNvCxnSpPr>
            <a:cxnSpLocks/>
          </p:cNvCxnSpPr>
          <p:nvPr/>
        </p:nvCxnSpPr>
        <p:spPr>
          <a:xfrm>
            <a:off x="4656289" y="2314305"/>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8D47FF24-4E3E-AF29-5BE3-45A535D85436}"/>
              </a:ext>
              <a:ext uri="{C183D7F6-B498-43B3-948B-1728B52AA6E4}">
                <adec:decorative xmlns:adec="http://schemas.microsoft.com/office/drawing/2017/decorative" val="1"/>
              </a:ext>
            </a:extLst>
          </p:cNvPr>
          <p:cNvGrpSpPr/>
          <p:nvPr/>
        </p:nvGrpSpPr>
        <p:grpSpPr>
          <a:xfrm>
            <a:off x="5278083" y="1367171"/>
            <a:ext cx="1737360" cy="1894268"/>
            <a:chOff x="5278083" y="1454257"/>
            <a:chExt cx="1737360" cy="1894268"/>
          </a:xfrm>
        </p:grpSpPr>
        <p:sp>
          <p:nvSpPr>
            <p:cNvPr id="25" name="Freeform 29">
              <a:extLst>
                <a:ext uri="{FF2B5EF4-FFF2-40B4-BE49-F238E27FC236}">
                  <a16:creationId xmlns:a16="http://schemas.microsoft.com/office/drawing/2014/main" id="{DD63AFBE-4ED2-EDE7-9266-CAFD2ECBC83A}"/>
                </a:ext>
              </a:extLst>
            </p:cNvPr>
            <p:cNvSpPr>
              <a:spLocks noEditPoints="1"/>
            </p:cNvSpPr>
            <p:nvPr/>
          </p:nvSpPr>
          <p:spPr bwMode="auto">
            <a:xfrm>
              <a:off x="5278083"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26" name="Freeform 30">
              <a:extLst>
                <a:ext uri="{FF2B5EF4-FFF2-40B4-BE49-F238E27FC236}">
                  <a16:creationId xmlns:a16="http://schemas.microsoft.com/office/drawing/2014/main" id="{4E029742-3FFE-9842-32F5-1C46DAEFFDC1}"/>
                </a:ext>
              </a:extLst>
            </p:cNvPr>
            <p:cNvSpPr>
              <a:spLocks/>
            </p:cNvSpPr>
            <p:nvPr/>
          </p:nvSpPr>
          <p:spPr bwMode="auto">
            <a:xfrm>
              <a:off x="5502875"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50" name="Graphic 49" descr="Playbook with solid fill">
              <a:extLst>
                <a:ext uri="{FF2B5EF4-FFF2-40B4-BE49-F238E27FC236}">
                  <a16:creationId xmlns:a16="http://schemas.microsoft.com/office/drawing/2014/main" id="{0EE8256E-EA70-7D4B-0B43-6E62B843C7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9563" y="1944191"/>
              <a:ext cx="914400" cy="914400"/>
            </a:xfrm>
            <a:prstGeom prst="rect">
              <a:avLst/>
            </a:prstGeom>
          </p:spPr>
        </p:pic>
      </p:grpSp>
      <p:sp>
        <p:nvSpPr>
          <p:cNvPr id="9" name="TextBox 22">
            <a:extLst>
              <a:ext uri="{FF2B5EF4-FFF2-40B4-BE49-F238E27FC236}">
                <a16:creationId xmlns:a16="http://schemas.microsoft.com/office/drawing/2014/main" id="{B2B9EA76-9077-EF3B-48B8-DAC326FE4A74}"/>
              </a:ext>
            </a:extLst>
          </p:cNvPr>
          <p:cNvSpPr txBox="1"/>
          <p:nvPr/>
        </p:nvSpPr>
        <p:spPr>
          <a:xfrm>
            <a:off x="5003763" y="3350492"/>
            <a:ext cx="2286000" cy="2154436"/>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a:latin typeface="Helvetica Neue"/>
              </a:rPr>
              <a:t>End User</a:t>
            </a:r>
          </a:p>
          <a:p>
            <a:r>
              <a:rPr lang="en-US" sz="1800" b="1">
                <a:latin typeface="Helvetica Neue"/>
              </a:rPr>
              <a:t>Training</a:t>
            </a:r>
          </a:p>
          <a:p>
            <a:r>
              <a:rPr lang="en-US" sz="1400" b="1" i="1">
                <a:latin typeface="Helvetica Neue"/>
              </a:rPr>
              <a:t>Nov. 2024 – Feb. 2025</a:t>
            </a:r>
          </a:p>
          <a:p>
            <a:endParaRPr lang="en-US" sz="1400">
              <a:latin typeface="Helvetica Neue"/>
            </a:endParaRPr>
          </a:p>
          <a:p>
            <a:r>
              <a:rPr lang="en-US" sz="1400">
                <a:latin typeface="Helvetica Neue"/>
              </a:rPr>
              <a:t>Agency users will be trained on the new Fiori user interface and any minor application function changes.</a:t>
            </a:r>
          </a:p>
        </p:txBody>
      </p:sp>
      <p:cxnSp>
        <p:nvCxnSpPr>
          <p:cNvPr id="63" name="Straight Connector 62">
            <a:extLst>
              <a:ext uri="{FF2B5EF4-FFF2-40B4-BE49-F238E27FC236}">
                <a16:creationId xmlns:a16="http://schemas.microsoft.com/office/drawing/2014/main" id="{371D7653-2D2F-D3F2-935E-D959450D6FB4}"/>
              </a:ext>
              <a:ext uri="{C183D7F6-B498-43B3-948B-1728B52AA6E4}">
                <adec:decorative xmlns:adec="http://schemas.microsoft.com/office/drawing/2017/decorative" val="1"/>
              </a:ext>
            </a:extLst>
          </p:cNvPr>
          <p:cNvCxnSpPr>
            <a:cxnSpLocks/>
          </p:cNvCxnSpPr>
          <p:nvPr/>
        </p:nvCxnSpPr>
        <p:spPr>
          <a:xfrm>
            <a:off x="7015443" y="2314305"/>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9D4E0025-7D5C-2C05-CFCA-EA81E96F64C3}"/>
              </a:ext>
              <a:ext uri="{C183D7F6-B498-43B3-948B-1728B52AA6E4}">
                <adec:decorative xmlns:adec="http://schemas.microsoft.com/office/drawing/2017/decorative" val="1"/>
              </a:ext>
            </a:extLst>
          </p:cNvPr>
          <p:cNvGrpSpPr/>
          <p:nvPr/>
        </p:nvGrpSpPr>
        <p:grpSpPr>
          <a:xfrm>
            <a:off x="7637237" y="1367171"/>
            <a:ext cx="1737360" cy="1894268"/>
            <a:chOff x="7637237" y="1454257"/>
            <a:chExt cx="1737360" cy="1894268"/>
          </a:xfrm>
        </p:grpSpPr>
        <p:sp>
          <p:nvSpPr>
            <p:cNvPr id="17" name="Freeform 29">
              <a:extLst>
                <a:ext uri="{FF2B5EF4-FFF2-40B4-BE49-F238E27FC236}">
                  <a16:creationId xmlns:a16="http://schemas.microsoft.com/office/drawing/2014/main" id="{F103A31F-AC5D-A27E-1A75-8B7310D9F135}"/>
                </a:ext>
              </a:extLst>
            </p:cNvPr>
            <p:cNvSpPr>
              <a:spLocks noEditPoints="1"/>
            </p:cNvSpPr>
            <p:nvPr/>
          </p:nvSpPr>
          <p:spPr bwMode="auto">
            <a:xfrm>
              <a:off x="7637237"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18" name="Freeform 30">
              <a:extLst>
                <a:ext uri="{FF2B5EF4-FFF2-40B4-BE49-F238E27FC236}">
                  <a16:creationId xmlns:a16="http://schemas.microsoft.com/office/drawing/2014/main" id="{19389210-6870-3E43-9777-A03B1EAFE05D}"/>
                </a:ext>
              </a:extLst>
            </p:cNvPr>
            <p:cNvSpPr>
              <a:spLocks/>
            </p:cNvSpPr>
            <p:nvPr/>
          </p:nvSpPr>
          <p:spPr bwMode="auto">
            <a:xfrm>
              <a:off x="7862029"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52" name="Graphic 51" descr="Race Flag with solid fill">
              <a:extLst>
                <a:ext uri="{FF2B5EF4-FFF2-40B4-BE49-F238E27FC236}">
                  <a16:creationId xmlns:a16="http://schemas.microsoft.com/office/drawing/2014/main" id="{FF766F0E-2219-94B9-5E2A-2AED08F7C7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8717" y="1944191"/>
              <a:ext cx="914400" cy="914400"/>
            </a:xfrm>
            <a:prstGeom prst="rect">
              <a:avLst/>
            </a:prstGeom>
          </p:spPr>
        </p:pic>
      </p:grpSp>
      <p:sp>
        <p:nvSpPr>
          <p:cNvPr id="10" name="TextBox 24">
            <a:extLst>
              <a:ext uri="{FF2B5EF4-FFF2-40B4-BE49-F238E27FC236}">
                <a16:creationId xmlns:a16="http://schemas.microsoft.com/office/drawing/2014/main" id="{8EB76DAF-6440-76E6-9C8D-741310D975C0}"/>
              </a:ext>
            </a:extLst>
          </p:cNvPr>
          <p:cNvSpPr txBox="1"/>
          <p:nvPr/>
        </p:nvSpPr>
        <p:spPr>
          <a:xfrm>
            <a:off x="7362917" y="3348525"/>
            <a:ext cx="2286000" cy="1723549"/>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u="none" strike="noStrike">
                <a:effectLst/>
                <a:latin typeface="Helvetica Neue"/>
              </a:rPr>
              <a:t>Deployment </a:t>
            </a:r>
          </a:p>
          <a:p>
            <a:r>
              <a:rPr lang="en-US" sz="1800" b="1" u="none" strike="noStrike">
                <a:effectLst/>
                <a:latin typeface="Helvetica Neue"/>
              </a:rPr>
              <a:t>Cutover </a:t>
            </a:r>
            <a:r>
              <a:rPr lang="en-US" sz="1800" b="1">
                <a:latin typeface="Helvetica Neue"/>
              </a:rPr>
              <a:t>&amp;</a:t>
            </a:r>
            <a:r>
              <a:rPr lang="en-US" sz="1800" b="1" u="none" strike="noStrike">
                <a:effectLst/>
                <a:latin typeface="Helvetica Neue"/>
              </a:rPr>
              <a:t> Go Live</a:t>
            </a:r>
            <a:endParaRPr lang="en-US" sz="1800">
              <a:latin typeface="Helvetica Neue"/>
            </a:endParaRPr>
          </a:p>
          <a:p>
            <a:r>
              <a:rPr lang="en-US" sz="1400" b="1" i="1" u="none" strike="noStrike">
                <a:effectLst/>
                <a:latin typeface="Helvetica Neue"/>
              </a:rPr>
              <a:t>Feb. 2025</a:t>
            </a:r>
          </a:p>
          <a:p>
            <a:endParaRPr lang="en-US" sz="1400" u="none" strike="noStrike">
              <a:effectLst/>
              <a:latin typeface="Helvetica Neue"/>
            </a:endParaRPr>
          </a:p>
          <a:p>
            <a:r>
              <a:rPr lang="en-US" sz="1400" u="none" strike="noStrike">
                <a:effectLst/>
                <a:latin typeface="Helvetica Neue"/>
              </a:rPr>
              <a:t>Agency</a:t>
            </a:r>
            <a:r>
              <a:rPr lang="en-US" sz="1400" b="1" u="none" strike="noStrike">
                <a:effectLst/>
                <a:latin typeface="Helvetica Neue"/>
              </a:rPr>
              <a:t> </a:t>
            </a:r>
            <a:r>
              <a:rPr lang="en-US" sz="1400" u="none" strike="noStrike">
                <a:effectLst/>
                <a:latin typeface="Helvetica Neue"/>
              </a:rPr>
              <a:t>participation in post go-live validation as required.</a:t>
            </a:r>
            <a:endParaRPr lang="en-US" sz="1400">
              <a:latin typeface="Helvetica Neue"/>
            </a:endParaRPr>
          </a:p>
        </p:txBody>
      </p:sp>
      <p:cxnSp>
        <p:nvCxnSpPr>
          <p:cNvPr id="64" name="Straight Connector 63">
            <a:extLst>
              <a:ext uri="{FF2B5EF4-FFF2-40B4-BE49-F238E27FC236}">
                <a16:creationId xmlns:a16="http://schemas.microsoft.com/office/drawing/2014/main" id="{ED2583E8-182C-B7E8-EAF2-4F6E5B113209}"/>
              </a:ext>
              <a:ext uri="{C183D7F6-B498-43B3-948B-1728B52AA6E4}">
                <adec:decorative xmlns:adec="http://schemas.microsoft.com/office/drawing/2017/decorative" val="1"/>
              </a:ext>
            </a:extLst>
          </p:cNvPr>
          <p:cNvCxnSpPr>
            <a:cxnSpLocks/>
          </p:cNvCxnSpPr>
          <p:nvPr/>
        </p:nvCxnSpPr>
        <p:spPr>
          <a:xfrm>
            <a:off x="9374596" y="2314305"/>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791059A-E710-CA12-7766-C9FED604664F}"/>
              </a:ext>
              <a:ext uri="{C183D7F6-B498-43B3-948B-1728B52AA6E4}">
                <adec:decorative xmlns:adec="http://schemas.microsoft.com/office/drawing/2017/decorative" val="1"/>
              </a:ext>
            </a:extLst>
          </p:cNvPr>
          <p:cNvGrpSpPr/>
          <p:nvPr/>
        </p:nvGrpSpPr>
        <p:grpSpPr>
          <a:xfrm>
            <a:off x="9996390" y="1367172"/>
            <a:ext cx="1737360" cy="1894267"/>
            <a:chOff x="9996390" y="1454258"/>
            <a:chExt cx="1737360" cy="1894267"/>
          </a:xfrm>
        </p:grpSpPr>
        <p:sp>
          <p:nvSpPr>
            <p:cNvPr id="4" name="Freeform 29">
              <a:extLst>
                <a:ext uri="{FF2B5EF4-FFF2-40B4-BE49-F238E27FC236}">
                  <a16:creationId xmlns:a16="http://schemas.microsoft.com/office/drawing/2014/main" id="{4CE75D8B-4F0B-9143-143A-6532ABB84016}"/>
                </a:ext>
              </a:extLst>
            </p:cNvPr>
            <p:cNvSpPr>
              <a:spLocks noEditPoints="1"/>
            </p:cNvSpPr>
            <p:nvPr/>
          </p:nvSpPr>
          <p:spPr bwMode="auto">
            <a:xfrm>
              <a:off x="9996390" y="1454258"/>
              <a:ext cx="1737360" cy="1894267"/>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5" name="Freeform 30">
              <a:extLst>
                <a:ext uri="{FF2B5EF4-FFF2-40B4-BE49-F238E27FC236}">
                  <a16:creationId xmlns:a16="http://schemas.microsoft.com/office/drawing/2014/main" id="{6C8644C6-86E6-2120-5E2D-A65B2B4803F6}"/>
                </a:ext>
              </a:extLst>
            </p:cNvPr>
            <p:cNvSpPr>
              <a:spLocks/>
            </p:cNvSpPr>
            <p:nvPr/>
          </p:nvSpPr>
          <p:spPr bwMode="auto">
            <a:xfrm>
              <a:off x="10221182"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46" name="Graphic 45" descr="Watering Plant with solid fill">
              <a:extLst>
                <a:ext uri="{FF2B5EF4-FFF2-40B4-BE49-F238E27FC236}">
                  <a16:creationId xmlns:a16="http://schemas.microsoft.com/office/drawing/2014/main" id="{1A07B401-27CA-61D5-A7A0-8E4ED95723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07870" y="1944191"/>
              <a:ext cx="914400" cy="914400"/>
            </a:xfrm>
            <a:prstGeom prst="rect">
              <a:avLst/>
            </a:prstGeom>
          </p:spPr>
        </p:pic>
      </p:grpSp>
      <p:sp>
        <p:nvSpPr>
          <p:cNvPr id="11" name="TextBox 27">
            <a:extLst>
              <a:ext uri="{FF2B5EF4-FFF2-40B4-BE49-F238E27FC236}">
                <a16:creationId xmlns:a16="http://schemas.microsoft.com/office/drawing/2014/main" id="{AC6148AD-D94D-C6E7-DE24-022927A0985A}"/>
              </a:ext>
            </a:extLst>
          </p:cNvPr>
          <p:cNvSpPr txBox="1"/>
          <p:nvPr/>
        </p:nvSpPr>
        <p:spPr>
          <a:xfrm>
            <a:off x="9690020" y="3348524"/>
            <a:ext cx="2286000" cy="3231654"/>
          </a:xfrm>
          <a:prstGeom prst="rect">
            <a:avLst/>
          </a:prstGeom>
          <a:no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lvl="1" fontAlgn="b">
              <a:buNone/>
            </a:pPr>
            <a:r>
              <a:rPr lang="en-US" sz="1800" b="1" u="none" strike="noStrike">
                <a:effectLst/>
                <a:latin typeface="Helvetica Neue"/>
              </a:rPr>
              <a:t>Hypercare Post Go </a:t>
            </a:r>
            <a:r>
              <a:rPr lang="en-US" sz="1800" b="1">
                <a:latin typeface="Helvetica Neue"/>
              </a:rPr>
              <a:t>L</a:t>
            </a:r>
            <a:r>
              <a:rPr lang="en-US" sz="1800" b="1" u="none" strike="noStrike">
                <a:effectLst/>
                <a:latin typeface="Helvetica Neue"/>
              </a:rPr>
              <a:t>ive Support</a:t>
            </a:r>
          </a:p>
          <a:p>
            <a:pPr marL="0" lvl="1" fontAlgn="b">
              <a:buNone/>
            </a:pPr>
            <a:r>
              <a:rPr lang="en-US" sz="1400" b="1" i="1" u="none" strike="noStrike">
                <a:effectLst/>
                <a:latin typeface="Helvetica Neue"/>
              </a:rPr>
              <a:t>90 Days Post Go-Live</a:t>
            </a:r>
          </a:p>
          <a:p>
            <a:pPr marL="0" lvl="1" fontAlgn="b">
              <a:buNone/>
            </a:pPr>
            <a:endParaRPr lang="en-US" sz="1400" u="none" strike="noStrike">
              <a:effectLst/>
              <a:latin typeface="Helvetica Neue"/>
            </a:endParaRPr>
          </a:p>
          <a:p>
            <a:pPr marL="0" lvl="1" fontAlgn="b">
              <a:buNone/>
            </a:pPr>
            <a:r>
              <a:rPr lang="en-US" sz="1400" u="none" strike="noStrike">
                <a:effectLst/>
                <a:latin typeface="Helvetica Neue"/>
              </a:rPr>
              <a:t>Our vendor partners will closely monitor the customer service, data integrity, </a:t>
            </a:r>
            <a:r>
              <a:rPr lang="en-US" sz="1400">
                <a:latin typeface="Helvetica Neue"/>
              </a:rPr>
              <a:t>and</a:t>
            </a:r>
            <a:r>
              <a:rPr lang="en-US" sz="1400" u="none" strike="noStrike">
                <a:effectLst/>
                <a:latin typeface="Helvetica Neue"/>
              </a:rPr>
              <a:t> smooth operation of the implemented S/4HANA solution. Agency interaction may be required to troubleshoot agency-specific issues.</a:t>
            </a:r>
            <a:endParaRPr lang="en-US" sz="1400" b="0" i="0" u="none" strike="noStrike">
              <a:effectLst/>
              <a:latin typeface="Helvetica Neue"/>
            </a:endParaRPr>
          </a:p>
        </p:txBody>
      </p:sp>
      <p:sp>
        <p:nvSpPr>
          <p:cNvPr id="12" name="TextBox 55">
            <a:extLst>
              <a:ext uri="{FF2B5EF4-FFF2-40B4-BE49-F238E27FC236}">
                <a16:creationId xmlns:a16="http://schemas.microsoft.com/office/drawing/2014/main" id="{4EEAA9C9-5132-4E3D-4B3A-5015DDD3F119}"/>
              </a:ext>
            </a:extLst>
          </p:cNvPr>
          <p:cNvSpPr txBox="1"/>
          <p:nvPr/>
        </p:nvSpPr>
        <p:spPr>
          <a:xfrm>
            <a:off x="71918" y="6639138"/>
            <a:ext cx="6441897" cy="169277"/>
          </a:xfrm>
          <a:prstGeom prst="rect">
            <a:avLst/>
          </a:prstGeom>
          <a:noFill/>
        </p:spPr>
        <p:txBody>
          <a:bodyPr wrap="square" lIns="0" tIns="0" rIns="0" bIns="0" rtlCol="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100" i="1" kern="0">
                <a:latin typeface="Helvetica Neue" panose="02000503000000020004"/>
                <a:ea typeface="Arial Unicode MS" pitchFamily="34" charset="-128"/>
                <a:cs typeface="Arial Unicode MS" pitchFamily="34" charset="-128"/>
              </a:rPr>
              <a:t>*Dates are tentative and will be updated as needed as the project progresses.</a:t>
            </a:r>
          </a:p>
        </p:txBody>
      </p:sp>
    </p:spTree>
    <p:extLst>
      <p:ext uri="{BB962C8B-B14F-4D97-AF65-F5344CB8AC3E}">
        <p14:creationId xmlns:p14="http://schemas.microsoft.com/office/powerpoint/2010/main" val="88735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C88E-9A45-094F-6814-A56E61FA3260}"/>
              </a:ext>
            </a:extLst>
          </p:cNvPr>
          <p:cNvSpPr>
            <a:spLocks noGrp="1"/>
          </p:cNvSpPr>
          <p:nvPr>
            <p:ph type="title"/>
          </p:nvPr>
        </p:nvSpPr>
        <p:spPr>
          <a:xfrm>
            <a:off x="1534510" y="352569"/>
            <a:ext cx="9101960" cy="693533"/>
          </a:xfrm>
        </p:spPr>
        <p:txBody>
          <a:bodyPr/>
          <a:lstStyle/>
          <a:p>
            <a:r>
              <a:rPr lang="en-US"/>
              <a:t>Agenda</a:t>
            </a:r>
          </a:p>
        </p:txBody>
      </p:sp>
      <p:sp>
        <p:nvSpPr>
          <p:cNvPr id="3" name="Content Placeholder 2">
            <a:extLst>
              <a:ext uri="{FF2B5EF4-FFF2-40B4-BE49-F238E27FC236}">
                <a16:creationId xmlns:a16="http://schemas.microsoft.com/office/drawing/2014/main" id="{298E3BEC-F145-D50E-4473-1EF463769C9C}"/>
              </a:ext>
            </a:extLst>
          </p:cNvPr>
          <p:cNvSpPr>
            <a:spLocks noGrp="1"/>
          </p:cNvSpPr>
          <p:nvPr>
            <p:ph sz="half" idx="1"/>
          </p:nvPr>
        </p:nvSpPr>
        <p:spPr/>
        <p:txBody>
          <a:bodyPr/>
          <a:lstStyle/>
          <a:p>
            <a:pPr marL="342900" indent="-342900">
              <a:buFont typeface="+mj-lt"/>
              <a:buAutoNum type="arabicPeriod"/>
            </a:pPr>
            <a:r>
              <a:rPr lang="en-US"/>
              <a:t>What is FIET?</a:t>
            </a:r>
          </a:p>
          <a:p>
            <a:pPr marL="342900" indent="-342900">
              <a:buFont typeface="+mj-lt"/>
              <a:buAutoNum type="arabicPeriod"/>
            </a:pPr>
            <a:r>
              <a:rPr lang="en-US"/>
              <a:t>Why modernize FMMI?</a:t>
            </a:r>
          </a:p>
          <a:p>
            <a:pPr marL="342900" indent="-342900">
              <a:buFont typeface="+mj-lt"/>
              <a:buAutoNum type="arabicPeriod"/>
            </a:pPr>
            <a:r>
              <a:rPr lang="en-US"/>
              <a:t>What will be the key changes for end users?</a:t>
            </a:r>
          </a:p>
          <a:p>
            <a:pPr marL="342900" indent="-342900">
              <a:buFont typeface="+mj-lt"/>
              <a:buAutoNum type="arabicPeriod"/>
            </a:pPr>
            <a:r>
              <a:rPr lang="en-US"/>
              <a:t>How will end users be involved?</a:t>
            </a:r>
          </a:p>
        </p:txBody>
      </p:sp>
    </p:spTree>
    <p:extLst>
      <p:ext uri="{BB962C8B-B14F-4D97-AF65-F5344CB8AC3E}">
        <p14:creationId xmlns:p14="http://schemas.microsoft.com/office/powerpoint/2010/main" val="369699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7D83-D1A2-2D79-4820-C555E0700C3C}"/>
              </a:ext>
            </a:extLst>
          </p:cNvPr>
          <p:cNvSpPr>
            <a:spLocks noGrp="1"/>
          </p:cNvSpPr>
          <p:nvPr>
            <p:ph type="title"/>
          </p:nvPr>
        </p:nvSpPr>
        <p:spPr/>
        <p:txBody>
          <a:bodyPr/>
          <a:lstStyle/>
          <a:p>
            <a:r>
              <a:rPr lang="en-US"/>
              <a:t>FIET Project Roadmap</a:t>
            </a:r>
          </a:p>
        </p:txBody>
      </p:sp>
      <p:grpSp>
        <p:nvGrpSpPr>
          <p:cNvPr id="8" name="Group 7" descr="Project roadmap depicting workstreams and key dates from September 2023 through May 2025.">
            <a:extLst>
              <a:ext uri="{FF2B5EF4-FFF2-40B4-BE49-F238E27FC236}">
                <a16:creationId xmlns:a16="http://schemas.microsoft.com/office/drawing/2014/main" id="{8DE3DEB5-FB21-78E2-D081-C1A4CB182914}"/>
              </a:ext>
              <a:ext uri="{C183D7F6-B498-43B3-948B-1728B52AA6E4}">
                <adec:decorative xmlns:adec="http://schemas.microsoft.com/office/drawing/2017/decorative" val="0"/>
              </a:ext>
            </a:extLst>
          </p:cNvPr>
          <p:cNvGrpSpPr/>
          <p:nvPr/>
        </p:nvGrpSpPr>
        <p:grpSpPr>
          <a:xfrm>
            <a:off x="85567" y="1266258"/>
            <a:ext cx="12050766" cy="5285750"/>
            <a:chOff x="85567" y="1266258"/>
            <a:chExt cx="12050766" cy="5285750"/>
          </a:xfrm>
        </p:grpSpPr>
        <p:sp>
          <p:nvSpPr>
            <p:cNvPr id="9" name="TextBox 8" descr="FIET Project Kickoff, September 5, 2023">
              <a:extLst>
                <a:ext uri="{FF2B5EF4-FFF2-40B4-BE49-F238E27FC236}">
                  <a16:creationId xmlns:a16="http://schemas.microsoft.com/office/drawing/2014/main" id="{B6F27B1A-F278-5AEF-FE7A-68D9AEF445BC}"/>
                </a:ext>
              </a:extLst>
            </p:cNvPr>
            <p:cNvSpPr txBox="1"/>
            <p:nvPr/>
          </p:nvSpPr>
          <p:spPr>
            <a:xfrm>
              <a:off x="510142" y="2197811"/>
              <a:ext cx="2011680" cy="484706"/>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FIET Project Kickoff</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9-5-23</a:t>
              </a:r>
              <a:endParaRPr kumimoji="0" lang="en-US" sz="105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1" name="TextBox 10" descr="Go Live Targeted for February 17, 2025.">
              <a:extLst>
                <a:ext uri="{FF2B5EF4-FFF2-40B4-BE49-F238E27FC236}">
                  <a16:creationId xmlns:a16="http://schemas.microsoft.com/office/drawing/2014/main" id="{BAE9367F-8941-6F86-011E-ED5EFC9CEC4F}"/>
                </a:ext>
              </a:extLst>
            </p:cNvPr>
            <p:cNvSpPr txBox="1"/>
            <p:nvPr/>
          </p:nvSpPr>
          <p:spPr>
            <a:xfrm>
              <a:off x="10398973" y="5694585"/>
              <a:ext cx="1554480" cy="457199"/>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GO LIVE</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Targeted 2-17-25</a:t>
              </a:r>
              <a:endParaRPr kumimoji="0" lang="en-US" sz="120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77482C9A-FCBA-0080-2662-F1FE112B8BFD}"/>
                </a:ext>
              </a:extLst>
            </p:cNvPr>
            <p:cNvSpPr/>
            <p:nvPr/>
          </p:nvSpPr>
          <p:spPr>
            <a:xfrm>
              <a:off x="85567" y="1266258"/>
              <a:ext cx="1280160" cy="320040"/>
            </a:xfrm>
            <a:prstGeom prst="homePlate">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INITIATE</a:t>
              </a:r>
            </a:p>
          </p:txBody>
        </p:sp>
        <p:sp>
          <p:nvSpPr>
            <p:cNvPr id="14" name="Arrow: Chevron 13">
              <a:extLst>
                <a:ext uri="{FF2B5EF4-FFF2-40B4-BE49-F238E27FC236}">
                  <a16:creationId xmlns:a16="http://schemas.microsoft.com/office/drawing/2014/main" id="{35D22D4E-509A-CEE1-79DA-6C68116B2072}"/>
                </a:ext>
              </a:extLst>
            </p:cNvPr>
            <p:cNvSpPr/>
            <p:nvPr/>
          </p:nvSpPr>
          <p:spPr>
            <a:xfrm>
              <a:off x="1288712"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CONFIRM</a:t>
              </a:r>
            </a:p>
          </p:txBody>
        </p:sp>
        <p:sp>
          <p:nvSpPr>
            <p:cNvPr id="15" name="Arrow: Chevron 14">
              <a:extLst>
                <a:ext uri="{FF2B5EF4-FFF2-40B4-BE49-F238E27FC236}">
                  <a16:creationId xmlns:a16="http://schemas.microsoft.com/office/drawing/2014/main" id="{5FEB5A19-1D2A-F295-06F5-9306366EDCBF}"/>
                </a:ext>
              </a:extLst>
            </p:cNvPr>
            <p:cNvSpPr/>
            <p:nvPr/>
          </p:nvSpPr>
          <p:spPr>
            <a:xfrm>
              <a:off x="2400417" y="1266258"/>
              <a:ext cx="292608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DESIGN &amp; BUILD</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6" name="TextBox 15" descr="This arrow shows that Design and Build will overlap with the Confirm phase. So it will start in November 2023 and end in May 2024.">
              <a:extLst>
                <a:ext uri="{FF2B5EF4-FFF2-40B4-BE49-F238E27FC236}">
                  <a16:creationId xmlns:a16="http://schemas.microsoft.com/office/drawing/2014/main" id="{3026FDD0-E731-71AE-EE5A-8875B6348ADA}"/>
                </a:ext>
              </a:extLst>
            </p:cNvPr>
            <p:cNvSpPr txBox="1"/>
            <p:nvPr/>
          </p:nvSpPr>
          <p:spPr>
            <a:xfrm>
              <a:off x="1272994" y="4500453"/>
              <a:ext cx="393192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Design and Build</a:t>
              </a:r>
            </a:p>
          </p:txBody>
        </p:sp>
        <p:sp>
          <p:nvSpPr>
            <p:cNvPr id="19" name="TextBox 18" descr="This arrow shows that End-to-end testing will start at the backend of the Design and Build phase and continue through the Integrate phase.">
              <a:extLst>
                <a:ext uri="{FF2B5EF4-FFF2-40B4-BE49-F238E27FC236}">
                  <a16:creationId xmlns:a16="http://schemas.microsoft.com/office/drawing/2014/main" id="{1974E14C-9D24-6C86-DD1A-46EDAD490832}"/>
                </a:ext>
              </a:extLst>
            </p:cNvPr>
            <p:cNvSpPr txBox="1"/>
            <p:nvPr/>
          </p:nvSpPr>
          <p:spPr>
            <a:xfrm>
              <a:off x="4703685" y="4933331"/>
              <a:ext cx="457200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End-to-End Testing</a:t>
              </a:r>
            </a:p>
          </p:txBody>
        </p:sp>
        <p:sp>
          <p:nvSpPr>
            <p:cNvPr id="20" name="Arrow: Pentagon 19" descr="This shows that Planning and Operationalizing will take place throughout the Initiate and Confirm phases and will continue halfway through the Design and Build phase.">
              <a:extLst>
                <a:ext uri="{FF2B5EF4-FFF2-40B4-BE49-F238E27FC236}">
                  <a16:creationId xmlns:a16="http://schemas.microsoft.com/office/drawing/2014/main" id="{9021D09B-92E4-D07A-7770-27E8F1BBFA62}"/>
                </a:ext>
              </a:extLst>
            </p:cNvPr>
            <p:cNvSpPr/>
            <p:nvPr/>
          </p:nvSpPr>
          <p:spPr>
            <a:xfrm>
              <a:off x="85568" y="3201819"/>
              <a:ext cx="333014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Planning &amp; Operationalizing</a:t>
              </a:r>
            </a:p>
          </p:txBody>
        </p:sp>
        <p:sp>
          <p:nvSpPr>
            <p:cNvPr id="24" name="Arrow: Pentagon 23" descr="This arrow shows that process analysis will take place during the Initiate and the Confirm phases.">
              <a:extLst>
                <a:ext uri="{FF2B5EF4-FFF2-40B4-BE49-F238E27FC236}">
                  <a16:creationId xmlns:a16="http://schemas.microsoft.com/office/drawing/2014/main" id="{043B8128-AAE0-D13B-6C18-98F0DADCEAAC}"/>
                </a:ext>
              </a:extLst>
            </p:cNvPr>
            <p:cNvSpPr/>
            <p:nvPr/>
          </p:nvSpPr>
          <p:spPr>
            <a:xfrm>
              <a:off x="85568" y="2768941"/>
              <a:ext cx="228600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Process Analysis</a:t>
              </a:r>
            </a:p>
          </p:txBody>
        </p:sp>
        <p:sp>
          <p:nvSpPr>
            <p:cNvPr id="25" name="Arrow: Pentagon 24" descr="This arrow shows that Blueprinting will take place from the Initiate phase to the end of the Design and Build phase.">
              <a:extLst>
                <a:ext uri="{FF2B5EF4-FFF2-40B4-BE49-F238E27FC236}">
                  <a16:creationId xmlns:a16="http://schemas.microsoft.com/office/drawing/2014/main" id="{9B23737A-DF80-D99D-A409-AE420369B166}"/>
                </a:ext>
              </a:extLst>
            </p:cNvPr>
            <p:cNvSpPr/>
            <p:nvPr/>
          </p:nvSpPr>
          <p:spPr>
            <a:xfrm>
              <a:off x="85567" y="3634697"/>
              <a:ext cx="5119344"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Blueprinting</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25" descr="This arrow shows that Data Migration and Verification will take place simultaneously with End-to-end testing.">
              <a:extLst>
                <a:ext uri="{FF2B5EF4-FFF2-40B4-BE49-F238E27FC236}">
                  <a16:creationId xmlns:a16="http://schemas.microsoft.com/office/drawing/2014/main" id="{30689087-E471-B78E-B6C2-C5B75FDE074F}"/>
                </a:ext>
              </a:extLst>
            </p:cNvPr>
            <p:cNvSpPr txBox="1"/>
            <p:nvPr/>
          </p:nvSpPr>
          <p:spPr>
            <a:xfrm>
              <a:off x="4703685" y="5366209"/>
              <a:ext cx="457200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Data Migration and Verification</a:t>
              </a:r>
            </a:p>
          </p:txBody>
        </p:sp>
        <p:sp>
          <p:nvSpPr>
            <p:cNvPr id="27" name="TextBox 26" descr="This arrow shows that training will start in the middle of the Integrate phase and continue throughout Deployment.">
              <a:extLst>
                <a:ext uri="{FF2B5EF4-FFF2-40B4-BE49-F238E27FC236}">
                  <a16:creationId xmlns:a16="http://schemas.microsoft.com/office/drawing/2014/main" id="{AB4F4402-2977-E77A-0595-1471D94ABC3B}"/>
                </a:ext>
              </a:extLst>
            </p:cNvPr>
            <p:cNvSpPr txBox="1"/>
            <p:nvPr/>
          </p:nvSpPr>
          <p:spPr>
            <a:xfrm>
              <a:off x="7543111" y="5799087"/>
              <a:ext cx="2468880" cy="320040"/>
            </a:xfrm>
            <a:prstGeom prst="homePlate">
              <a:avLst/>
            </a:prstGeom>
            <a:solidFill>
              <a:schemeClr val="accent1"/>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Training</a:t>
              </a:r>
            </a:p>
          </p:txBody>
        </p:sp>
        <p:sp>
          <p:nvSpPr>
            <p:cNvPr id="29" name="Arrow: Chevron 28">
              <a:extLst>
                <a:ext uri="{FF2B5EF4-FFF2-40B4-BE49-F238E27FC236}">
                  <a16:creationId xmlns:a16="http://schemas.microsoft.com/office/drawing/2014/main" id="{0BF8CCD0-7847-3E6E-0CD2-8B63524D0097}"/>
                </a:ext>
              </a:extLst>
            </p:cNvPr>
            <p:cNvSpPr/>
            <p:nvPr/>
          </p:nvSpPr>
          <p:spPr>
            <a:xfrm>
              <a:off x="5249482" y="1266258"/>
              <a:ext cx="411480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INTEGRATE</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0" name="Arrow: Chevron 29">
              <a:extLst>
                <a:ext uri="{FF2B5EF4-FFF2-40B4-BE49-F238E27FC236}">
                  <a16:creationId xmlns:a16="http://schemas.microsoft.com/office/drawing/2014/main" id="{EB08BCB4-11FF-328D-7CC3-8AE06F1F19A8}"/>
                </a:ext>
              </a:extLst>
            </p:cNvPr>
            <p:cNvSpPr/>
            <p:nvPr/>
          </p:nvSpPr>
          <p:spPr>
            <a:xfrm>
              <a:off x="9287267"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DEPLOY</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1" name="Arrow: Pentagon 30" descr="This arrow shows that System Conversion takes place simultaneously with Blueprinting. ">
              <a:extLst>
                <a:ext uri="{FF2B5EF4-FFF2-40B4-BE49-F238E27FC236}">
                  <a16:creationId xmlns:a16="http://schemas.microsoft.com/office/drawing/2014/main" id="{12C8164C-9F8E-5C66-4B78-FC319B5EB6D7}"/>
                </a:ext>
              </a:extLst>
            </p:cNvPr>
            <p:cNvSpPr/>
            <p:nvPr/>
          </p:nvSpPr>
          <p:spPr>
            <a:xfrm>
              <a:off x="85568" y="4067575"/>
              <a:ext cx="5119344" cy="320040"/>
            </a:xfrm>
            <a:prstGeom prst="homePlate">
              <a:avLst/>
            </a:prstGeom>
            <a:solidFill>
              <a:schemeClr val="accent1"/>
            </a:solidFill>
            <a:ln w="12700" cap="flat" cmpd="sng" algn="ctr">
              <a:noFill/>
              <a:prstDash val="solid"/>
              <a:miter lim="800000"/>
            </a:ln>
            <a:effectLst/>
          </p:spPr>
          <p:txBody>
            <a:bodyPr rtlCol="0" anchor="ctr"/>
            <a:lstStyle/>
            <a:p>
              <a:pPr algn="ctr">
                <a:defRPr/>
              </a:pPr>
              <a:r>
                <a:rPr lang="en-US" sz="1400" b="1" kern="0">
                  <a:latin typeface="Arial" panose="020B0604020202020204" pitchFamily="34" charset="0"/>
                  <a:cs typeface="Arial" panose="020B0604020202020204" pitchFamily="34" charset="0"/>
                </a:rPr>
                <a:t>System Conversion</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2" name="Star: 5 Points 31">
              <a:extLst>
                <a:ext uri="{FF2B5EF4-FFF2-40B4-BE49-F238E27FC236}">
                  <a16:creationId xmlns:a16="http://schemas.microsoft.com/office/drawing/2014/main" id="{578A5C72-BEB5-837C-723B-BED6AC51D2D9}"/>
                </a:ext>
                <a:ext uri="{C183D7F6-B498-43B3-948B-1728B52AA6E4}">
                  <adec:decorative xmlns:adec="http://schemas.microsoft.com/office/drawing/2017/decorative" val="1"/>
                </a:ext>
              </a:extLst>
            </p:cNvPr>
            <p:cNvSpPr>
              <a:spLocks noChangeAspect="1"/>
            </p:cNvSpPr>
            <p:nvPr/>
          </p:nvSpPr>
          <p:spPr>
            <a:xfrm>
              <a:off x="9978078" y="5661927"/>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descr="This shows the various phases of the FIET project: initiate, confirm, design and build, integrate, deploy, and support.">
              <a:extLst>
                <a:ext uri="{FF2B5EF4-FFF2-40B4-BE49-F238E27FC236}">
                  <a16:creationId xmlns:a16="http://schemas.microsoft.com/office/drawing/2014/main" id="{F50A5461-EA4E-EFBF-2540-B61552F4494C}"/>
                </a:ext>
              </a:extLst>
            </p:cNvPr>
            <p:cNvSpPr/>
            <p:nvPr/>
          </p:nvSpPr>
          <p:spPr>
            <a:xfrm>
              <a:off x="10398973" y="1266258"/>
              <a:ext cx="173736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SUPPORT</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7" name="Star: 5 Points 36">
              <a:extLst>
                <a:ext uri="{FF2B5EF4-FFF2-40B4-BE49-F238E27FC236}">
                  <a16:creationId xmlns:a16="http://schemas.microsoft.com/office/drawing/2014/main" id="{87999D61-BF7F-D8EF-43E0-081F718586E1}"/>
                </a:ext>
                <a:ext uri="{C183D7F6-B498-43B3-948B-1728B52AA6E4}">
                  <adec:decorative xmlns:adec="http://schemas.microsoft.com/office/drawing/2017/decorative" val="1"/>
                </a:ext>
              </a:extLst>
            </p:cNvPr>
            <p:cNvSpPr>
              <a:spLocks noChangeAspect="1"/>
            </p:cNvSpPr>
            <p:nvPr/>
          </p:nvSpPr>
          <p:spPr>
            <a:xfrm>
              <a:off x="85568" y="2164752"/>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descr="Arrow showing that Post Go-Live Support will be available from March through May 2025.">
              <a:extLst>
                <a:ext uri="{FF2B5EF4-FFF2-40B4-BE49-F238E27FC236}">
                  <a16:creationId xmlns:a16="http://schemas.microsoft.com/office/drawing/2014/main" id="{C476405C-648F-35EE-B423-CCB7E10D0A14}"/>
                </a:ext>
              </a:extLst>
            </p:cNvPr>
            <p:cNvSpPr txBox="1"/>
            <p:nvPr/>
          </p:nvSpPr>
          <p:spPr>
            <a:xfrm>
              <a:off x="10168372" y="6231968"/>
              <a:ext cx="196596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Post Go-Live Support</a:t>
              </a:r>
            </a:p>
          </p:txBody>
        </p:sp>
      </p:grpSp>
      <p:graphicFrame>
        <p:nvGraphicFramePr>
          <p:cNvPr id="6" name="Table 5" descr="This goes along with the listing of phases, showing dates by month and year. The initiate phase is from September through October 2023, confirm is from November to December 2023, Design and Build takes place January 2024 through May 2024. Integration occurs from June 2024 through December 2024. Deployment happens in January and February 2025, and Support will be available March 2025 through May 2025.">
            <a:extLst>
              <a:ext uri="{FF2B5EF4-FFF2-40B4-BE49-F238E27FC236}">
                <a16:creationId xmlns:a16="http://schemas.microsoft.com/office/drawing/2014/main" id="{49668010-E3E7-9520-F2C4-2D467C8A6FFB}"/>
              </a:ext>
            </a:extLst>
          </p:cNvPr>
          <p:cNvGraphicFramePr>
            <a:graphicFrameLocks noGrp="1"/>
          </p:cNvGraphicFramePr>
          <p:nvPr>
            <p:extLst>
              <p:ext uri="{D42A27DB-BD31-4B8C-83A1-F6EECF244321}">
                <p14:modId xmlns:p14="http://schemas.microsoft.com/office/powerpoint/2010/main" val="2959911733"/>
              </p:ext>
            </p:extLst>
          </p:nvPr>
        </p:nvGraphicFramePr>
        <p:xfrm>
          <a:off x="85576" y="1663511"/>
          <a:ext cx="12040392" cy="396240"/>
        </p:xfrm>
        <a:graphic>
          <a:graphicData uri="http://schemas.openxmlformats.org/drawingml/2006/table">
            <a:tbl>
              <a:tblPr firstRow="1" bandRow="1">
                <a:tableStyleId>{5C22544A-7EE6-4342-B048-85BDC9FD1C3A}</a:tableStyleId>
              </a:tblPr>
              <a:tblGrid>
                <a:gridCol w="573352">
                  <a:extLst>
                    <a:ext uri="{9D8B030D-6E8A-4147-A177-3AD203B41FA5}">
                      <a16:colId xmlns:a16="http://schemas.microsoft.com/office/drawing/2014/main" val="1719927804"/>
                    </a:ext>
                  </a:extLst>
                </a:gridCol>
                <a:gridCol w="573352">
                  <a:extLst>
                    <a:ext uri="{9D8B030D-6E8A-4147-A177-3AD203B41FA5}">
                      <a16:colId xmlns:a16="http://schemas.microsoft.com/office/drawing/2014/main" val="1597313394"/>
                    </a:ext>
                  </a:extLst>
                </a:gridCol>
                <a:gridCol w="573352">
                  <a:extLst>
                    <a:ext uri="{9D8B030D-6E8A-4147-A177-3AD203B41FA5}">
                      <a16:colId xmlns:a16="http://schemas.microsoft.com/office/drawing/2014/main" val="1861106805"/>
                    </a:ext>
                  </a:extLst>
                </a:gridCol>
                <a:gridCol w="573352">
                  <a:extLst>
                    <a:ext uri="{9D8B030D-6E8A-4147-A177-3AD203B41FA5}">
                      <a16:colId xmlns:a16="http://schemas.microsoft.com/office/drawing/2014/main" val="1766934257"/>
                    </a:ext>
                  </a:extLst>
                </a:gridCol>
                <a:gridCol w="573352">
                  <a:extLst>
                    <a:ext uri="{9D8B030D-6E8A-4147-A177-3AD203B41FA5}">
                      <a16:colId xmlns:a16="http://schemas.microsoft.com/office/drawing/2014/main" val="2544468580"/>
                    </a:ext>
                  </a:extLst>
                </a:gridCol>
                <a:gridCol w="573352">
                  <a:extLst>
                    <a:ext uri="{9D8B030D-6E8A-4147-A177-3AD203B41FA5}">
                      <a16:colId xmlns:a16="http://schemas.microsoft.com/office/drawing/2014/main" val="1253916034"/>
                    </a:ext>
                  </a:extLst>
                </a:gridCol>
                <a:gridCol w="573352">
                  <a:extLst>
                    <a:ext uri="{9D8B030D-6E8A-4147-A177-3AD203B41FA5}">
                      <a16:colId xmlns:a16="http://schemas.microsoft.com/office/drawing/2014/main" val="3331908237"/>
                    </a:ext>
                  </a:extLst>
                </a:gridCol>
                <a:gridCol w="573352">
                  <a:extLst>
                    <a:ext uri="{9D8B030D-6E8A-4147-A177-3AD203B41FA5}">
                      <a16:colId xmlns:a16="http://schemas.microsoft.com/office/drawing/2014/main" val="3863509630"/>
                    </a:ext>
                  </a:extLst>
                </a:gridCol>
                <a:gridCol w="573352">
                  <a:extLst>
                    <a:ext uri="{9D8B030D-6E8A-4147-A177-3AD203B41FA5}">
                      <a16:colId xmlns:a16="http://schemas.microsoft.com/office/drawing/2014/main" val="1256359956"/>
                    </a:ext>
                  </a:extLst>
                </a:gridCol>
                <a:gridCol w="573352">
                  <a:extLst>
                    <a:ext uri="{9D8B030D-6E8A-4147-A177-3AD203B41FA5}">
                      <a16:colId xmlns:a16="http://schemas.microsoft.com/office/drawing/2014/main" val="3759856226"/>
                    </a:ext>
                  </a:extLst>
                </a:gridCol>
                <a:gridCol w="573352">
                  <a:extLst>
                    <a:ext uri="{9D8B030D-6E8A-4147-A177-3AD203B41FA5}">
                      <a16:colId xmlns:a16="http://schemas.microsoft.com/office/drawing/2014/main" val="1959813217"/>
                    </a:ext>
                  </a:extLst>
                </a:gridCol>
                <a:gridCol w="573352">
                  <a:extLst>
                    <a:ext uri="{9D8B030D-6E8A-4147-A177-3AD203B41FA5}">
                      <a16:colId xmlns:a16="http://schemas.microsoft.com/office/drawing/2014/main" val="1088557093"/>
                    </a:ext>
                  </a:extLst>
                </a:gridCol>
                <a:gridCol w="573352">
                  <a:extLst>
                    <a:ext uri="{9D8B030D-6E8A-4147-A177-3AD203B41FA5}">
                      <a16:colId xmlns:a16="http://schemas.microsoft.com/office/drawing/2014/main" val="2738736491"/>
                    </a:ext>
                  </a:extLst>
                </a:gridCol>
                <a:gridCol w="573352">
                  <a:extLst>
                    <a:ext uri="{9D8B030D-6E8A-4147-A177-3AD203B41FA5}">
                      <a16:colId xmlns:a16="http://schemas.microsoft.com/office/drawing/2014/main" val="3895713280"/>
                    </a:ext>
                  </a:extLst>
                </a:gridCol>
                <a:gridCol w="573352">
                  <a:extLst>
                    <a:ext uri="{9D8B030D-6E8A-4147-A177-3AD203B41FA5}">
                      <a16:colId xmlns:a16="http://schemas.microsoft.com/office/drawing/2014/main" val="2976609099"/>
                    </a:ext>
                  </a:extLst>
                </a:gridCol>
                <a:gridCol w="573352">
                  <a:extLst>
                    <a:ext uri="{9D8B030D-6E8A-4147-A177-3AD203B41FA5}">
                      <a16:colId xmlns:a16="http://schemas.microsoft.com/office/drawing/2014/main" val="3019307122"/>
                    </a:ext>
                  </a:extLst>
                </a:gridCol>
                <a:gridCol w="573352">
                  <a:extLst>
                    <a:ext uri="{9D8B030D-6E8A-4147-A177-3AD203B41FA5}">
                      <a16:colId xmlns:a16="http://schemas.microsoft.com/office/drawing/2014/main" val="4128946685"/>
                    </a:ext>
                  </a:extLst>
                </a:gridCol>
                <a:gridCol w="573352">
                  <a:extLst>
                    <a:ext uri="{9D8B030D-6E8A-4147-A177-3AD203B41FA5}">
                      <a16:colId xmlns:a16="http://schemas.microsoft.com/office/drawing/2014/main" val="1416767686"/>
                    </a:ext>
                  </a:extLst>
                </a:gridCol>
                <a:gridCol w="573352">
                  <a:extLst>
                    <a:ext uri="{9D8B030D-6E8A-4147-A177-3AD203B41FA5}">
                      <a16:colId xmlns:a16="http://schemas.microsoft.com/office/drawing/2014/main" val="3979241773"/>
                    </a:ext>
                  </a:extLst>
                </a:gridCol>
                <a:gridCol w="573352">
                  <a:extLst>
                    <a:ext uri="{9D8B030D-6E8A-4147-A177-3AD203B41FA5}">
                      <a16:colId xmlns:a16="http://schemas.microsoft.com/office/drawing/2014/main" val="2087759273"/>
                    </a:ext>
                  </a:extLst>
                </a:gridCol>
                <a:gridCol w="573352">
                  <a:extLst>
                    <a:ext uri="{9D8B030D-6E8A-4147-A177-3AD203B41FA5}">
                      <a16:colId xmlns:a16="http://schemas.microsoft.com/office/drawing/2014/main" val="4630091"/>
                    </a:ext>
                  </a:extLst>
                </a:gridCol>
              </a:tblGrid>
              <a:tr h="370840">
                <a:tc>
                  <a:txBody>
                    <a:bodyPr/>
                    <a:lstStyle/>
                    <a:p>
                      <a:pPr algn="ctr"/>
                      <a:r>
                        <a:rPr lang="en-US" sz="1000" b="0">
                          <a:solidFill>
                            <a:schemeClr val="bg1"/>
                          </a:solidFill>
                          <a:latin typeface="Arial" panose="020B0604020202020204" pitchFamily="34" charset="0"/>
                          <a:cs typeface="Arial" panose="020B0604020202020204" pitchFamily="34" charset="0"/>
                        </a:rPr>
                        <a:t>SEP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OCT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NOV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DEC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JAN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FEB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MAR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APR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MAY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JUN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JUL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AUG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SEP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OCT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NOV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DEC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JAN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FEB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MAR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APR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MAY 25</a:t>
                      </a:r>
                    </a:p>
                  </a:txBody>
                  <a:tcPr anchor="ctr">
                    <a:lnB w="38100" cmpd="sng">
                      <a:noFill/>
                    </a:lnB>
                    <a:solidFill>
                      <a:schemeClr val="tx1"/>
                    </a:solidFill>
                  </a:tcPr>
                </a:tc>
                <a:extLst>
                  <a:ext uri="{0D108BD9-81ED-4DB2-BD59-A6C34878D82A}">
                    <a16:rowId xmlns:a16="http://schemas.microsoft.com/office/drawing/2014/main" val="2539213562"/>
                  </a:ext>
                </a:extLst>
              </a:tr>
            </a:tbl>
          </a:graphicData>
        </a:graphic>
      </p:graphicFrame>
    </p:spTree>
    <p:extLst>
      <p:ext uri="{BB962C8B-B14F-4D97-AF65-F5344CB8AC3E}">
        <p14:creationId xmlns:p14="http://schemas.microsoft.com/office/powerpoint/2010/main" val="7347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nchor="ctr">
            <a:normAutofit/>
          </a:bodyPr>
          <a:lstStyle/>
          <a:p>
            <a:pPr algn="ctr"/>
            <a:r>
              <a:rPr lang="en-US" sz="4000" u="none"/>
              <a:t>What is FIET?</a:t>
            </a:r>
          </a:p>
        </p:txBody>
      </p:sp>
      <p:cxnSp>
        <p:nvCxnSpPr>
          <p:cNvPr id="4" name="Straight Connector 3">
            <a:extLst>
              <a:ext uri="{FF2B5EF4-FFF2-40B4-BE49-F238E27FC236}">
                <a16:creationId xmlns:a16="http://schemas.microsoft.com/office/drawing/2014/main" id="{7FDBBD99-8212-A058-6BCD-D39055616B0D}"/>
              </a:ext>
              <a:ext uri="{C183D7F6-B498-43B3-948B-1728B52AA6E4}">
                <adec:decorative xmlns:adec="http://schemas.microsoft.com/office/drawing/2017/decorative" val="1"/>
              </a:ext>
            </a:extLst>
          </p:cNvPr>
          <p:cNvCxnSpPr>
            <a:cxnSpLocks/>
          </p:cNvCxnSpPr>
          <p:nvPr/>
        </p:nvCxnSpPr>
        <p:spPr>
          <a:xfrm>
            <a:off x="4130040" y="3384104"/>
            <a:ext cx="39319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3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The FIET Project</a:t>
            </a:r>
          </a:p>
        </p:txBody>
      </p:sp>
      <p:sp>
        <p:nvSpPr>
          <p:cNvPr id="15" name="TextBox 14">
            <a:extLst>
              <a:ext uri="{FF2B5EF4-FFF2-40B4-BE49-F238E27FC236}">
                <a16:creationId xmlns:a16="http://schemas.microsoft.com/office/drawing/2014/main" id="{C66950B4-928C-0FE8-4AD5-AC55A9C101A4}"/>
              </a:ext>
            </a:extLst>
          </p:cNvPr>
          <p:cNvSpPr txBox="1"/>
          <p:nvPr/>
        </p:nvSpPr>
        <p:spPr>
          <a:xfrm>
            <a:off x="379793" y="1254940"/>
            <a:ext cx="11411394" cy="923330"/>
          </a:xfrm>
          <a:prstGeom prst="rect">
            <a:avLst/>
          </a:prstGeom>
          <a:noFill/>
        </p:spPr>
        <p:txBody>
          <a:bodyPr wrap="square">
            <a:spAutoFit/>
          </a:bodyPr>
          <a:lstStyle/>
          <a:p>
            <a:pPr lvl="0">
              <a:defRPr/>
            </a:pPr>
            <a:r>
              <a:rPr lang="en-US" sz="1800" b="0" cap="none">
                <a:latin typeface="Helvetica Neue" panose="02000503000000020004"/>
                <a:cs typeface="Arial" panose="020B0604020202020204" pitchFamily="34" charset="0"/>
              </a:rPr>
              <a:t>FIET (FMMI Intelligent Enterprise Transformation) is the project in which we are migrating the existing FMMI system from SAP ECC to SAP S/4HANA. This project represents a key milestone in USDA’s journey towards digital transformation and enhanced efficiency. </a:t>
            </a:r>
            <a:endParaRPr kumimoji="0" lang="en-US" sz="1800" b="0" i="0" u="none" strike="noStrike" kern="1200" cap="none" spc="0" normalizeH="0" baseline="0" noProof="0">
              <a:ln>
                <a:noFill/>
              </a:ln>
              <a:effectLst/>
              <a:uLnTx/>
              <a:uFillTx/>
              <a:latin typeface="Helvetica Neue" panose="02000503000000020004"/>
              <a:cs typeface="Arial" panose="020B0604020202020204" pitchFamily="34" charset="0"/>
            </a:endParaRPr>
          </a:p>
        </p:txBody>
      </p:sp>
      <p:sp>
        <p:nvSpPr>
          <p:cNvPr id="16" name="Oval 15">
            <a:extLst>
              <a:ext uri="{FF2B5EF4-FFF2-40B4-BE49-F238E27FC236}">
                <a16:creationId xmlns:a16="http://schemas.microsoft.com/office/drawing/2014/main" id="{CD841C18-4F8E-FC25-7EF7-9FF73BC6E64B}"/>
              </a:ext>
            </a:extLst>
          </p:cNvPr>
          <p:cNvSpPr>
            <a:spLocks noChangeAspect="1"/>
          </p:cNvSpPr>
          <p:nvPr/>
        </p:nvSpPr>
        <p:spPr>
          <a:xfrm>
            <a:off x="1607287" y="2671429"/>
            <a:ext cx="2743200" cy="2743200"/>
          </a:xfrm>
          <a:prstGeom prst="ellipse">
            <a:avLst/>
          </a:prstGeom>
          <a:solidFill>
            <a:schemeClr val="tx1">
              <a:lumMod val="90000"/>
              <a:lumOff val="1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Helvetica Neue" panose="02000503000000020004"/>
              </a:rPr>
              <a:t>FMMI</a:t>
            </a:r>
          </a:p>
          <a:p>
            <a:pPr algn="ctr"/>
            <a:r>
              <a:rPr lang="en-US" sz="1600">
                <a:latin typeface="Helvetica Neue" panose="02000503000000020004"/>
              </a:rPr>
              <a:t>SAP ECC version</a:t>
            </a:r>
            <a:endParaRPr lang="en-US" sz="1400">
              <a:latin typeface="Helvetica Neue" panose="02000503000000020004"/>
            </a:endParaRPr>
          </a:p>
        </p:txBody>
      </p:sp>
      <p:sp>
        <p:nvSpPr>
          <p:cNvPr id="17" name="TextBox 16">
            <a:extLst>
              <a:ext uri="{FF2B5EF4-FFF2-40B4-BE49-F238E27FC236}">
                <a16:creationId xmlns:a16="http://schemas.microsoft.com/office/drawing/2014/main" id="{67588F7E-8B3E-3FD0-89F5-24F15BAFADCE}"/>
              </a:ext>
            </a:extLst>
          </p:cNvPr>
          <p:cNvSpPr txBox="1"/>
          <p:nvPr/>
        </p:nvSpPr>
        <p:spPr>
          <a:xfrm>
            <a:off x="1476152" y="5613398"/>
            <a:ext cx="3005470" cy="338554"/>
          </a:xfrm>
          <a:prstGeom prst="rect">
            <a:avLst/>
          </a:prstGeom>
          <a:noFill/>
        </p:spPr>
        <p:txBody>
          <a:bodyPr wrap="square" rtlCol="0">
            <a:spAutoFit/>
          </a:bodyPr>
          <a:lstStyle/>
          <a:p>
            <a:pPr algn="ctr"/>
            <a:r>
              <a:rPr lang="en-US" sz="1600" i="1">
                <a:latin typeface="Helvetica Neue" panose="02000503000000020004"/>
              </a:rPr>
              <a:t>Current financial system</a:t>
            </a:r>
          </a:p>
        </p:txBody>
      </p:sp>
      <p:sp>
        <p:nvSpPr>
          <p:cNvPr id="18" name="Arrow: Striped Right 17">
            <a:extLst>
              <a:ext uri="{FF2B5EF4-FFF2-40B4-BE49-F238E27FC236}">
                <a16:creationId xmlns:a16="http://schemas.microsoft.com/office/drawing/2014/main" id="{5FD75117-5271-C5A6-FFF6-27118213DC07}"/>
              </a:ext>
            </a:extLst>
          </p:cNvPr>
          <p:cNvSpPr/>
          <p:nvPr/>
        </p:nvSpPr>
        <p:spPr>
          <a:xfrm>
            <a:off x="4642945" y="3402140"/>
            <a:ext cx="2885089" cy="1281778"/>
          </a:xfrm>
          <a:prstGeom prst="stripedRightArrow">
            <a:avLst/>
          </a:prstGeom>
          <a:solidFill>
            <a:schemeClr val="bg1">
              <a:lumMod val="95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Helvetica Neue" panose="02000503000000020004"/>
              </a:rPr>
              <a:t>FIET Project</a:t>
            </a:r>
          </a:p>
        </p:txBody>
      </p:sp>
      <p:sp>
        <p:nvSpPr>
          <p:cNvPr id="19" name="Oval 18">
            <a:extLst>
              <a:ext uri="{FF2B5EF4-FFF2-40B4-BE49-F238E27FC236}">
                <a16:creationId xmlns:a16="http://schemas.microsoft.com/office/drawing/2014/main" id="{EAED607B-F305-5725-515A-0F1E9D025F4A}"/>
              </a:ext>
            </a:extLst>
          </p:cNvPr>
          <p:cNvSpPr>
            <a:spLocks noChangeAspect="1"/>
          </p:cNvSpPr>
          <p:nvPr/>
        </p:nvSpPr>
        <p:spPr>
          <a:xfrm>
            <a:off x="7841514" y="2671429"/>
            <a:ext cx="2743200" cy="2743200"/>
          </a:xfrm>
          <a:prstGeom prst="ellipse">
            <a:avLst/>
          </a:prstGeom>
          <a:solidFill>
            <a:schemeClr val="bg2"/>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Helvetica Neue" panose="02000503000000020004"/>
              </a:rPr>
              <a:t>FMMI</a:t>
            </a:r>
          </a:p>
          <a:p>
            <a:pPr algn="ctr"/>
            <a:r>
              <a:rPr lang="en-US" sz="1600">
                <a:solidFill>
                  <a:schemeClr val="tx1"/>
                </a:solidFill>
                <a:latin typeface="Helvetica Neue" panose="02000503000000020004"/>
              </a:rPr>
              <a:t>SAP S/4HANA version</a:t>
            </a:r>
            <a:endParaRPr lang="en-US" sz="1400">
              <a:solidFill>
                <a:schemeClr val="tx1"/>
              </a:solidFill>
              <a:latin typeface="Helvetica Neue" panose="02000503000000020004"/>
            </a:endParaRPr>
          </a:p>
        </p:txBody>
      </p:sp>
      <p:sp>
        <p:nvSpPr>
          <p:cNvPr id="20" name="TextBox 19">
            <a:extLst>
              <a:ext uri="{FF2B5EF4-FFF2-40B4-BE49-F238E27FC236}">
                <a16:creationId xmlns:a16="http://schemas.microsoft.com/office/drawing/2014/main" id="{70DE0DD7-0F8D-E2DC-99CD-88C6C59BDBF0}"/>
              </a:ext>
            </a:extLst>
          </p:cNvPr>
          <p:cNvSpPr txBox="1"/>
          <p:nvPr/>
        </p:nvSpPr>
        <p:spPr>
          <a:xfrm>
            <a:off x="7710379" y="5613398"/>
            <a:ext cx="3005470" cy="338554"/>
          </a:xfrm>
          <a:prstGeom prst="rect">
            <a:avLst/>
          </a:prstGeom>
          <a:noFill/>
        </p:spPr>
        <p:txBody>
          <a:bodyPr wrap="square" rtlCol="0">
            <a:spAutoFit/>
          </a:bodyPr>
          <a:lstStyle/>
          <a:p>
            <a:pPr algn="ctr"/>
            <a:r>
              <a:rPr lang="en-US" sz="1600" i="1">
                <a:latin typeface="Helvetica Neue" panose="02000503000000020004"/>
              </a:rPr>
              <a:t>Future financial system</a:t>
            </a:r>
          </a:p>
        </p:txBody>
      </p:sp>
    </p:spTree>
    <p:extLst>
      <p:ext uri="{BB962C8B-B14F-4D97-AF65-F5344CB8AC3E}">
        <p14:creationId xmlns:p14="http://schemas.microsoft.com/office/powerpoint/2010/main" val="29736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Our journey</a:t>
            </a:r>
          </a:p>
        </p:txBody>
      </p:sp>
      <p:grpSp>
        <p:nvGrpSpPr>
          <p:cNvPr id="11" name="Group 10" descr="Journey from FFIS to FMMI">
            <a:extLst>
              <a:ext uri="{FF2B5EF4-FFF2-40B4-BE49-F238E27FC236}">
                <a16:creationId xmlns:a16="http://schemas.microsoft.com/office/drawing/2014/main" id="{86C406C4-6344-F8EA-EF2F-4F1BC098190C}"/>
              </a:ext>
            </a:extLst>
          </p:cNvPr>
          <p:cNvGrpSpPr/>
          <p:nvPr/>
        </p:nvGrpSpPr>
        <p:grpSpPr>
          <a:xfrm>
            <a:off x="755174" y="1214732"/>
            <a:ext cx="10681653" cy="4021252"/>
            <a:chOff x="755174" y="1127646"/>
            <a:chExt cx="10681653" cy="4021252"/>
          </a:xfrm>
        </p:grpSpPr>
        <p:sp>
          <p:nvSpPr>
            <p:cNvPr id="22" name="Isosceles Triangle 21">
              <a:extLst>
                <a:ext uri="{FF2B5EF4-FFF2-40B4-BE49-F238E27FC236}">
                  <a16:creationId xmlns:a16="http://schemas.microsoft.com/office/drawing/2014/main" id="{192B74CA-9E9D-317C-7EA1-3D5AEA9A9E0F}"/>
                </a:ext>
                <a:ext uri="{C183D7F6-B498-43B3-948B-1728B52AA6E4}">
                  <adec:decorative xmlns:adec="http://schemas.microsoft.com/office/drawing/2017/decorative" val="1"/>
                </a:ext>
              </a:extLst>
            </p:cNvPr>
            <p:cNvSpPr/>
            <p:nvPr/>
          </p:nvSpPr>
          <p:spPr>
            <a:xfrm rot="10800000">
              <a:off x="755174" y="3643263"/>
              <a:ext cx="4423144" cy="9144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C513D5-8579-8B24-D2EA-70ABC6363220}"/>
                </a:ext>
                <a:ext uri="{C183D7F6-B498-43B3-948B-1728B52AA6E4}">
                  <adec:decorative xmlns:adec="http://schemas.microsoft.com/office/drawing/2017/decorative" val="1"/>
                </a:ext>
              </a:extLst>
            </p:cNvPr>
            <p:cNvSpPr/>
            <p:nvPr/>
          </p:nvSpPr>
          <p:spPr>
            <a:xfrm rot="10800000">
              <a:off x="3921753" y="2998818"/>
              <a:ext cx="4423144" cy="9144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lstStyle/>
            <a:p>
              <a:pPr algn="ctr"/>
              <a:r>
                <a:rPr lang="en-US"/>
                <a:t> </a:t>
              </a:r>
            </a:p>
          </p:txBody>
        </p:sp>
        <p:sp>
          <p:nvSpPr>
            <p:cNvPr id="20" name="Isosceles Triangle 19">
              <a:extLst>
                <a:ext uri="{FF2B5EF4-FFF2-40B4-BE49-F238E27FC236}">
                  <a16:creationId xmlns:a16="http://schemas.microsoft.com/office/drawing/2014/main" id="{25A794CD-2981-A561-1B51-D925BA650302}"/>
                </a:ext>
                <a:ext uri="{C183D7F6-B498-43B3-948B-1728B52AA6E4}">
                  <adec:decorative xmlns:adec="http://schemas.microsoft.com/office/drawing/2017/decorative" val="1"/>
                </a:ext>
              </a:extLst>
            </p:cNvPr>
            <p:cNvSpPr/>
            <p:nvPr/>
          </p:nvSpPr>
          <p:spPr>
            <a:xfrm rot="10800000">
              <a:off x="7013683" y="2351585"/>
              <a:ext cx="4423144" cy="9144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561B169-D5A8-8ECE-06F3-956A3C0045E0}"/>
                </a:ext>
              </a:extLst>
            </p:cNvPr>
            <p:cNvSpPr txBox="1"/>
            <p:nvPr/>
          </p:nvSpPr>
          <p:spPr>
            <a:xfrm>
              <a:off x="1304355" y="3743375"/>
              <a:ext cx="1761363" cy="400110"/>
            </a:xfrm>
            <a:prstGeom prst="rect">
              <a:avLst/>
            </a:prstGeom>
            <a:noFill/>
          </p:spPr>
          <p:txBody>
            <a:bodyPr wrap="square" rtlCol="0">
              <a:spAutoFit/>
            </a:bodyPr>
            <a:lstStyle/>
            <a:p>
              <a:pPr algn="ctr">
                <a:spcAft>
                  <a:spcPts val="300"/>
                </a:spcAft>
              </a:pPr>
              <a:r>
                <a:rPr lang="en-US" sz="2000">
                  <a:latin typeface="Helvetica Neue" panose="02000503000000020004"/>
                </a:rPr>
                <a:t>Past</a:t>
              </a:r>
            </a:p>
          </p:txBody>
        </p:sp>
        <p:sp>
          <p:nvSpPr>
            <p:cNvPr id="23" name="TextBox 22">
              <a:extLst>
                <a:ext uri="{FF2B5EF4-FFF2-40B4-BE49-F238E27FC236}">
                  <a16:creationId xmlns:a16="http://schemas.microsoft.com/office/drawing/2014/main" id="{C6047760-CBB1-3035-D09F-9943F9F6C73E}"/>
                </a:ext>
              </a:extLst>
            </p:cNvPr>
            <p:cNvSpPr txBox="1"/>
            <p:nvPr/>
          </p:nvSpPr>
          <p:spPr>
            <a:xfrm>
              <a:off x="1304355" y="4371762"/>
              <a:ext cx="1761363" cy="777136"/>
            </a:xfrm>
            <a:prstGeom prst="rect">
              <a:avLst/>
            </a:prstGeom>
            <a:noFill/>
          </p:spPr>
          <p:txBody>
            <a:bodyPr wrap="square" rtlCol="0">
              <a:spAutoFit/>
            </a:bodyPr>
            <a:lstStyle/>
            <a:p>
              <a:pPr algn="ctr">
                <a:spcAft>
                  <a:spcPts val="300"/>
                </a:spcAft>
              </a:pPr>
              <a:r>
                <a:rPr lang="en-US" sz="2400" b="1">
                  <a:latin typeface="Helvetica Neue" panose="02000503000000020004"/>
                </a:rPr>
                <a:t>FFIS</a:t>
              </a:r>
              <a:endParaRPr lang="en-US" b="1">
                <a:latin typeface="Helvetica Neue" panose="02000503000000020004"/>
              </a:endParaRPr>
            </a:p>
            <a:p>
              <a:pPr algn="ctr">
                <a:spcAft>
                  <a:spcPts val="300"/>
                </a:spcAft>
              </a:pPr>
              <a:r>
                <a:rPr lang="en-US" i="1">
                  <a:latin typeface="Helvetica Neue" panose="02000503000000020004"/>
                </a:rPr>
                <a:t>Mainframe</a:t>
              </a:r>
            </a:p>
          </p:txBody>
        </p:sp>
        <p:pic>
          <p:nvPicPr>
            <p:cNvPr id="7" name="Graphic 6" descr="Icon of the average car">
              <a:extLst>
                <a:ext uri="{FF2B5EF4-FFF2-40B4-BE49-F238E27FC236}">
                  <a16:creationId xmlns:a16="http://schemas.microsoft.com/office/drawing/2014/main" id="{952BF89B-BC36-9908-4C43-F2DF613331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164" y="1460229"/>
              <a:ext cx="1337109" cy="1337109"/>
            </a:xfrm>
            <a:prstGeom prst="rect">
              <a:avLst/>
            </a:prstGeom>
          </p:spPr>
        </p:pic>
        <p:sp>
          <p:nvSpPr>
            <p:cNvPr id="24" name="TextBox 23">
              <a:extLst>
                <a:ext uri="{FF2B5EF4-FFF2-40B4-BE49-F238E27FC236}">
                  <a16:creationId xmlns:a16="http://schemas.microsoft.com/office/drawing/2014/main" id="{39DC9EBF-221F-1469-692C-4286093795CD}"/>
                </a:ext>
              </a:extLst>
            </p:cNvPr>
            <p:cNvSpPr txBox="1"/>
            <p:nvPr/>
          </p:nvSpPr>
          <p:spPr>
            <a:xfrm>
              <a:off x="4641874" y="3714368"/>
              <a:ext cx="1761363" cy="777136"/>
            </a:xfrm>
            <a:prstGeom prst="rect">
              <a:avLst/>
            </a:prstGeom>
            <a:noFill/>
          </p:spPr>
          <p:txBody>
            <a:bodyPr wrap="square" rtlCol="0">
              <a:spAutoFit/>
            </a:bodyPr>
            <a:lstStyle/>
            <a:p>
              <a:pPr algn="ctr">
                <a:spcAft>
                  <a:spcPts val="300"/>
                </a:spcAft>
              </a:pPr>
              <a:r>
                <a:rPr lang="en-US" sz="2400" b="1">
                  <a:latin typeface="Helvetica Neue" panose="02000503000000020004"/>
                </a:rPr>
                <a:t>FMMI</a:t>
              </a:r>
              <a:endParaRPr lang="en-US" b="1">
                <a:latin typeface="Helvetica Neue" panose="02000503000000020004"/>
              </a:endParaRPr>
            </a:p>
            <a:p>
              <a:pPr algn="ctr">
                <a:spcAft>
                  <a:spcPts val="300"/>
                </a:spcAft>
              </a:pPr>
              <a:r>
                <a:rPr lang="en-US" i="1">
                  <a:latin typeface="Helvetica Neue" panose="02000503000000020004"/>
                </a:rPr>
                <a:t>SAP ERP</a:t>
              </a:r>
            </a:p>
          </p:txBody>
        </p:sp>
        <p:pic>
          <p:nvPicPr>
            <p:cNvPr id="5" name="Graphic 4" descr="Icon of futuristic convertible car">
              <a:extLst>
                <a:ext uri="{FF2B5EF4-FFF2-40B4-BE49-F238E27FC236}">
                  <a16:creationId xmlns:a16="http://schemas.microsoft.com/office/drawing/2014/main" id="{C5D74240-8BC7-85A6-CEC0-5904C28F4F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4037" y="1127646"/>
              <a:ext cx="1420776" cy="1420776"/>
            </a:xfrm>
            <a:prstGeom prst="rect">
              <a:avLst/>
            </a:prstGeom>
          </p:spPr>
        </p:pic>
        <p:sp>
          <p:nvSpPr>
            <p:cNvPr id="25" name="TextBox 24">
              <a:extLst>
                <a:ext uri="{FF2B5EF4-FFF2-40B4-BE49-F238E27FC236}">
                  <a16:creationId xmlns:a16="http://schemas.microsoft.com/office/drawing/2014/main" id="{083912FB-C23E-DDBB-3BB3-53E71DD17854}"/>
                </a:ext>
              </a:extLst>
            </p:cNvPr>
            <p:cNvSpPr txBox="1"/>
            <p:nvPr/>
          </p:nvSpPr>
          <p:spPr>
            <a:xfrm>
              <a:off x="8013525" y="3015805"/>
              <a:ext cx="1761363" cy="777136"/>
            </a:xfrm>
            <a:prstGeom prst="rect">
              <a:avLst/>
            </a:prstGeom>
            <a:noFill/>
          </p:spPr>
          <p:txBody>
            <a:bodyPr wrap="square" rtlCol="0">
              <a:spAutoFit/>
            </a:bodyPr>
            <a:lstStyle/>
            <a:p>
              <a:pPr algn="ctr">
                <a:spcAft>
                  <a:spcPts val="300"/>
                </a:spcAft>
              </a:pPr>
              <a:r>
                <a:rPr lang="en-US" sz="2400" b="1">
                  <a:latin typeface="Helvetica Neue" panose="02000503000000020004"/>
                </a:rPr>
                <a:t>FMMI</a:t>
              </a:r>
              <a:endParaRPr lang="en-US" b="1">
                <a:latin typeface="Helvetica Neue" panose="02000503000000020004"/>
              </a:endParaRPr>
            </a:p>
            <a:p>
              <a:pPr algn="ctr">
                <a:spcAft>
                  <a:spcPts val="300"/>
                </a:spcAft>
              </a:pPr>
              <a:r>
                <a:rPr lang="en-US" i="1">
                  <a:latin typeface="Helvetica Neue" panose="02000503000000020004"/>
                </a:rPr>
                <a:t>SAP S/4HANA</a:t>
              </a:r>
            </a:p>
          </p:txBody>
        </p:sp>
        <p:pic>
          <p:nvPicPr>
            <p:cNvPr id="30" name="Graphic 29">
              <a:extLst>
                <a:ext uri="{FF2B5EF4-FFF2-40B4-BE49-F238E27FC236}">
                  <a16:creationId xmlns:a16="http://schemas.microsoft.com/office/drawing/2014/main" id="{AAACA976-FE47-3365-FC73-7BC194EB81F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73774">
              <a:off x="9301758" y="1283365"/>
              <a:ext cx="380963" cy="380963"/>
            </a:xfrm>
            <a:prstGeom prst="rect">
              <a:avLst/>
            </a:prstGeom>
          </p:spPr>
        </p:pic>
        <p:sp>
          <p:nvSpPr>
            <p:cNvPr id="4" name="Rectangle 3">
              <a:extLst>
                <a:ext uri="{FF2B5EF4-FFF2-40B4-BE49-F238E27FC236}">
                  <a16:creationId xmlns:a16="http://schemas.microsoft.com/office/drawing/2014/main" id="{1C73D71E-C331-D363-5A33-6540182A2315}"/>
                </a:ext>
              </a:extLst>
            </p:cNvPr>
            <p:cNvSpPr/>
            <p:nvPr/>
          </p:nvSpPr>
          <p:spPr>
            <a:xfrm>
              <a:off x="3921752" y="2485169"/>
              <a:ext cx="3251934" cy="5136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41976F-1FC9-E7A0-BD35-5B1AEDDA8189}"/>
                </a:ext>
              </a:extLst>
            </p:cNvPr>
            <p:cNvSpPr/>
            <p:nvPr/>
          </p:nvSpPr>
          <p:spPr>
            <a:xfrm>
              <a:off x="7013682" y="2142953"/>
              <a:ext cx="4297680" cy="253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0048F1B-03EC-33B4-AC8B-AEBA359F0FB1}"/>
                </a:ext>
                <a:ext uri="{C183D7F6-B498-43B3-948B-1728B52AA6E4}">
                  <adec:decorative xmlns:adec="http://schemas.microsoft.com/office/drawing/2017/decorative" val="1"/>
                </a:ext>
              </a:extLst>
            </p:cNvPr>
            <p:cNvCxnSpPr>
              <a:cxnSpLocks/>
              <a:stCxn id="22" idx="0"/>
              <a:endCxn id="20" idx="2"/>
            </p:cNvCxnSpPr>
            <p:nvPr/>
          </p:nvCxnSpPr>
          <p:spPr>
            <a:xfrm flipV="1">
              <a:off x="755174" y="2351585"/>
              <a:ext cx="10681653" cy="2206078"/>
            </a:xfrm>
            <a:prstGeom prst="straightConnector1">
              <a:avLst/>
            </a:prstGeom>
            <a:ln w="76200">
              <a:solidFill>
                <a:schemeClr val="tx1">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D7DF01C-AB9E-B2BB-A24E-AE8BE3631777}"/>
                </a:ext>
              </a:extLst>
            </p:cNvPr>
            <p:cNvSpPr txBox="1"/>
            <p:nvPr/>
          </p:nvSpPr>
          <p:spPr>
            <a:xfrm>
              <a:off x="8013525" y="2263230"/>
              <a:ext cx="1761363" cy="400110"/>
            </a:xfrm>
            <a:prstGeom prst="rect">
              <a:avLst/>
            </a:prstGeom>
            <a:noFill/>
          </p:spPr>
          <p:txBody>
            <a:bodyPr wrap="square" rtlCol="0">
              <a:spAutoFit/>
            </a:bodyPr>
            <a:lstStyle/>
            <a:p>
              <a:pPr algn="ctr">
                <a:spcAft>
                  <a:spcPts val="300"/>
                </a:spcAft>
              </a:pPr>
              <a:r>
                <a:rPr lang="en-US" sz="2000">
                  <a:latin typeface="Helvetica Neue" panose="02000503000000020004"/>
                </a:rPr>
                <a:t>Future</a:t>
              </a:r>
            </a:p>
          </p:txBody>
        </p:sp>
        <p:sp>
          <p:nvSpPr>
            <p:cNvPr id="27" name="TextBox 26">
              <a:extLst>
                <a:ext uri="{FF2B5EF4-FFF2-40B4-BE49-F238E27FC236}">
                  <a16:creationId xmlns:a16="http://schemas.microsoft.com/office/drawing/2014/main" id="{EF76CA1C-53C1-417B-0664-C494B68F501C}"/>
                </a:ext>
              </a:extLst>
            </p:cNvPr>
            <p:cNvSpPr txBox="1"/>
            <p:nvPr/>
          </p:nvSpPr>
          <p:spPr>
            <a:xfrm>
              <a:off x="4641874" y="2882907"/>
              <a:ext cx="1761363" cy="400110"/>
            </a:xfrm>
            <a:prstGeom prst="rect">
              <a:avLst/>
            </a:prstGeom>
            <a:noFill/>
          </p:spPr>
          <p:txBody>
            <a:bodyPr wrap="square" rtlCol="0">
              <a:spAutoFit/>
            </a:bodyPr>
            <a:lstStyle/>
            <a:p>
              <a:pPr algn="ctr">
                <a:spcAft>
                  <a:spcPts val="300"/>
                </a:spcAft>
              </a:pPr>
              <a:r>
                <a:rPr lang="en-US" sz="2000">
                  <a:latin typeface="Helvetica Neue" panose="02000503000000020004"/>
                </a:rPr>
                <a:t>Present</a:t>
              </a:r>
            </a:p>
          </p:txBody>
        </p:sp>
      </p:grpSp>
      <p:pic>
        <p:nvPicPr>
          <p:cNvPr id="3" name="Picture 2">
            <a:extLst>
              <a:ext uri="{FF2B5EF4-FFF2-40B4-BE49-F238E27FC236}">
                <a16:creationId xmlns:a16="http://schemas.microsoft.com/office/drawing/2014/main" id="{71C3BE74-67E9-DAC6-50A5-C429F7A60CA5}"/>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13266" y="1994563"/>
            <a:ext cx="1668647" cy="1668647"/>
          </a:xfrm>
          <a:prstGeom prst="rect">
            <a:avLst/>
          </a:prstGeom>
        </p:spPr>
      </p:pic>
      <p:sp>
        <p:nvSpPr>
          <p:cNvPr id="32" name="TextBox 31">
            <a:extLst>
              <a:ext uri="{FF2B5EF4-FFF2-40B4-BE49-F238E27FC236}">
                <a16:creationId xmlns:a16="http://schemas.microsoft.com/office/drawing/2014/main" id="{1DE2BF02-8964-0225-43DD-26874D7E9220}"/>
              </a:ext>
            </a:extLst>
          </p:cNvPr>
          <p:cNvSpPr txBox="1"/>
          <p:nvPr/>
        </p:nvSpPr>
        <p:spPr>
          <a:xfrm>
            <a:off x="755173" y="5546211"/>
            <a:ext cx="10556189" cy="923330"/>
          </a:xfrm>
          <a:prstGeom prst="rect">
            <a:avLst/>
          </a:prstGeom>
          <a:noFill/>
        </p:spPr>
        <p:txBody>
          <a:bodyPr wrap="square" rtlCol="0">
            <a:spAutoFit/>
          </a:bodyPr>
          <a:lstStyle/>
          <a:p>
            <a:pPr algn="ctr"/>
            <a:r>
              <a:rPr lang="en-US">
                <a:latin typeface="Helvetica Neue" panose="02000503000000020004"/>
              </a:rPr>
              <a:t>S/4HANA is like a new car with a more powerful engine, slick interior, and all the latest cool features. Even so, </a:t>
            </a:r>
            <a:r>
              <a:rPr lang="en-US" i="1">
                <a:latin typeface="Helvetica Neue" panose="02000503000000020004"/>
              </a:rPr>
              <a:t>there will still be an adjustment period </a:t>
            </a:r>
            <a:r>
              <a:rPr lang="en-US">
                <a:latin typeface="Helvetica Neue" panose="02000503000000020004"/>
              </a:rPr>
              <a:t>as you get the driver’s seat right where you want it, set your radio presets, and perfect parking in your garage.</a:t>
            </a:r>
          </a:p>
        </p:txBody>
      </p:sp>
    </p:spTree>
    <p:extLst>
      <p:ext uri="{BB962C8B-B14F-4D97-AF65-F5344CB8AC3E}">
        <p14:creationId xmlns:p14="http://schemas.microsoft.com/office/powerpoint/2010/main" val="190340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FIET Project Objectives</a:t>
            </a:r>
          </a:p>
        </p:txBody>
      </p:sp>
      <p:sp>
        <p:nvSpPr>
          <p:cNvPr id="56" name="Text Placeholder 2">
            <a:extLst>
              <a:ext uri="{FF2B5EF4-FFF2-40B4-BE49-F238E27FC236}">
                <a16:creationId xmlns:a16="http://schemas.microsoft.com/office/drawing/2014/main" id="{28AD859A-6E06-3BC1-1ECE-4E30B33C6FDF}"/>
              </a:ext>
            </a:extLst>
          </p:cNvPr>
          <p:cNvSpPr txBox="1">
            <a:spLocks/>
          </p:cNvSpPr>
          <p:nvPr/>
        </p:nvSpPr>
        <p:spPr>
          <a:xfrm>
            <a:off x="331663" y="1280029"/>
            <a:ext cx="1726126" cy="474133"/>
          </a:xfrm>
          <a:prstGeom prst="rect">
            <a:avLst/>
          </a:prstGeom>
          <a:noFill/>
        </p:spPr>
        <p:txBody>
          <a:bodyPr/>
          <a:lstStyle>
            <a:lvl1pPr marL="0" indent="0" algn="l" defTabSz="914377" rtl="0" eaLnBrk="1" latinLnBrk="0" hangingPunct="1">
              <a:lnSpc>
                <a:spcPct val="90000"/>
              </a:lnSpc>
              <a:spcBef>
                <a:spcPts val="1000"/>
              </a:spcBef>
              <a:buFont typeface="Arial" panose="020B0604020202020204" pitchFamily="34" charset="0"/>
              <a:buNone/>
              <a:defRPr sz="2000" b="0" kern="1200">
                <a:solidFill>
                  <a:schemeClr val="tx1"/>
                </a:solidFill>
                <a:latin typeface="+mj-lt"/>
                <a:ea typeface="+mn-ea"/>
                <a:cs typeface="Calibri" panose="020F0502020204030204" pitchFamily="34" charset="0"/>
              </a:defRPr>
            </a:lvl1pPr>
            <a:lvl2pPr marL="800089" indent="-342900" algn="l" defTabSz="914377" rtl="0" eaLnBrk="1" latinLnBrk="0" hangingPunct="1">
              <a:lnSpc>
                <a:spcPct val="90000"/>
              </a:lnSpc>
              <a:spcBef>
                <a:spcPts val="500"/>
              </a:spcBef>
              <a:buFont typeface="Wingdings" panose="05000000000000000000" pitchFamily="2" charset="2"/>
              <a:buChar char="§"/>
              <a:defRPr sz="2000" b="0" kern="1200">
                <a:solidFill>
                  <a:schemeClr val="tx1"/>
                </a:solidFill>
                <a:latin typeface="+mj-lt"/>
                <a:ea typeface="+mn-ea"/>
                <a:cs typeface="Calibri" panose="020F0502020204030204" pitchFamily="34" charset="0"/>
              </a:defRPr>
            </a:lvl2pPr>
            <a:lvl3pPr marL="1257269" indent="-342891" algn="l" defTabSz="914377" rtl="0" eaLnBrk="1" latinLnBrk="0" hangingPunct="1">
              <a:lnSpc>
                <a:spcPct val="90000"/>
              </a:lnSpc>
              <a:spcBef>
                <a:spcPts val="500"/>
              </a:spcBef>
              <a:buFont typeface="Wingdings" panose="05000000000000000000" pitchFamily="2" charset="2"/>
              <a:buChar char="ü"/>
              <a:defRPr sz="2000" b="0" kern="1200">
                <a:solidFill>
                  <a:schemeClr val="tx1"/>
                </a:solidFill>
                <a:latin typeface="+mj-lt"/>
                <a:ea typeface="+mn-ea"/>
                <a:cs typeface="Calibri" panose="020F0502020204030204" pitchFamily="34" charset="0"/>
              </a:defRPr>
            </a:lvl3pPr>
            <a:lvl4pPr marL="1657316" indent="-285750" algn="l" defTabSz="914377" rtl="0" eaLnBrk="1" latinLnBrk="0" hangingPunct="1">
              <a:lnSpc>
                <a:spcPct val="90000"/>
              </a:lnSpc>
              <a:spcBef>
                <a:spcPts val="500"/>
              </a:spcBef>
              <a:buFont typeface="Courier New" panose="02070309020205020404" pitchFamily="49" charset="0"/>
              <a:buChar char="o"/>
              <a:defRPr sz="1800" b="0" kern="1200">
                <a:solidFill>
                  <a:schemeClr val="tx1"/>
                </a:solidFill>
                <a:latin typeface="+mj-lt"/>
                <a:ea typeface="+mn-ea"/>
                <a:cs typeface="Calibri" panose="020F0502020204030204" pitchFamily="34" charset="0"/>
              </a:defRPr>
            </a:lvl4pPr>
            <a:lvl5pPr marL="2114498" indent="-28574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mj-lt"/>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F2F52"/>
                </a:solidFill>
                <a:latin typeface="Helvetica Neue" panose="02000503000000020004"/>
              </a:rPr>
              <a:t>Objectives</a:t>
            </a:r>
          </a:p>
        </p:txBody>
      </p:sp>
      <p:sp>
        <p:nvSpPr>
          <p:cNvPr id="57" name="Rectangle: Rounded Corners 56">
            <a:extLst>
              <a:ext uri="{FF2B5EF4-FFF2-40B4-BE49-F238E27FC236}">
                <a16:creationId xmlns:a16="http://schemas.microsoft.com/office/drawing/2014/main" id="{A80339A2-6989-2FD4-A5F6-FA6AED2DF61B}"/>
              </a:ext>
            </a:extLst>
          </p:cNvPr>
          <p:cNvSpPr/>
          <p:nvPr/>
        </p:nvSpPr>
        <p:spPr>
          <a:xfrm>
            <a:off x="331664" y="1750239"/>
            <a:ext cx="5633202" cy="914400"/>
          </a:xfrm>
          <a:prstGeom prst="roundRect">
            <a:avLst/>
          </a:prstGeom>
          <a:solidFill>
            <a:schemeClr val="tx1">
              <a:lumMod val="10000"/>
              <a:lumOff val="90000"/>
            </a:schemeClr>
          </a:solidFill>
          <a:ln w="12700" cap="flat" cmpd="sng" algn="ctr">
            <a:noFill/>
            <a:prstDash val="solid"/>
            <a:miter lim="800000"/>
          </a:ln>
          <a:effectLst/>
        </p:spPr>
        <p:txBody>
          <a:bodyPr lIns="118872" rtlCol="0" anchor="ctr"/>
          <a:lstStyle/>
          <a:p>
            <a:r>
              <a:rPr lang="en-US" sz="1500" b="1" dirty="0">
                <a:latin typeface="Helvetica Neue" panose="02000503000000020004"/>
              </a:rPr>
              <a:t>Data Quality &amp; Information Lifecycle Management</a:t>
            </a:r>
          </a:p>
          <a:p>
            <a:r>
              <a:rPr lang="en-US" sz="1500" dirty="0">
                <a:latin typeface="Helvetica Neue" panose="02000503000000020004"/>
              </a:rPr>
              <a:t>Develop and implement a comprehensive data management strategy to optimize system performance and reduce costs​</a:t>
            </a:r>
          </a:p>
        </p:txBody>
      </p:sp>
      <p:sp>
        <p:nvSpPr>
          <p:cNvPr id="52" name="Rectangle: Rounded Corners 51">
            <a:extLst>
              <a:ext uri="{FF2B5EF4-FFF2-40B4-BE49-F238E27FC236}">
                <a16:creationId xmlns:a16="http://schemas.microsoft.com/office/drawing/2014/main" id="{DA22DC7A-C841-3717-D9FA-1CE477E2A7D7}"/>
              </a:ext>
              <a:ext uri="{C183D7F6-B498-43B3-948B-1728B52AA6E4}">
                <adec:decorative xmlns:adec="http://schemas.microsoft.com/office/drawing/2017/decorative" val="1"/>
              </a:ext>
            </a:extLst>
          </p:cNvPr>
          <p:cNvSpPr/>
          <p:nvPr/>
        </p:nvSpPr>
        <p:spPr>
          <a:xfrm rot="2700000" flipH="1" flipV="1">
            <a:off x="5202396" y="2332908"/>
            <a:ext cx="2148186" cy="914400"/>
          </a:xfrm>
          <a:prstGeom prst="round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64" name="Rectangle: Rounded Corners 63">
            <a:extLst>
              <a:ext uri="{FF2B5EF4-FFF2-40B4-BE49-F238E27FC236}">
                <a16:creationId xmlns:a16="http://schemas.microsoft.com/office/drawing/2014/main" id="{A9C32738-D41A-51E8-20BD-BC15A64DC671}"/>
              </a:ext>
            </a:extLst>
          </p:cNvPr>
          <p:cNvSpPr/>
          <p:nvPr/>
        </p:nvSpPr>
        <p:spPr>
          <a:xfrm>
            <a:off x="331663" y="2958496"/>
            <a:ext cx="6850501" cy="914400"/>
          </a:xfrm>
          <a:prstGeom prst="roundRect">
            <a:avLst/>
          </a:prstGeom>
          <a:solidFill>
            <a:schemeClr val="tx1">
              <a:lumMod val="90000"/>
              <a:lumOff val="10000"/>
            </a:schemeClr>
          </a:solidFill>
          <a:ln w="12700" cap="flat" cmpd="sng" algn="ctr">
            <a:noFill/>
            <a:prstDash val="solid"/>
            <a:miter lim="800000"/>
          </a:ln>
          <a:effectLst/>
        </p:spPr>
        <p:txBody>
          <a:bodyPr wrap="none" lIns="118872" rtlCol="0" anchor="ctr"/>
          <a:lstStyle/>
          <a:p>
            <a:r>
              <a:rPr lang="en-US" sz="1500" b="1">
                <a:solidFill>
                  <a:schemeClr val="bg1"/>
                </a:solidFill>
                <a:latin typeface="Helvetica Neue" panose="02000503000000020004"/>
              </a:rPr>
              <a:t>Project Management, Organizational Change Management, &amp; Training</a:t>
            </a:r>
          </a:p>
          <a:p>
            <a:r>
              <a:rPr lang="en-US" sz="1500">
                <a:solidFill>
                  <a:schemeClr val="bg1"/>
                </a:solidFill>
                <a:latin typeface="Helvetica Neue" panose="02000503000000020004"/>
              </a:rPr>
              <a:t>Institute processes and oversee transformative changes to minimize user </a:t>
            </a:r>
          </a:p>
          <a:p>
            <a:r>
              <a:rPr lang="en-US" sz="1500">
                <a:solidFill>
                  <a:schemeClr val="bg1"/>
                </a:solidFill>
                <a:latin typeface="Helvetica Neue" panose="02000503000000020004"/>
              </a:rPr>
              <a:t>impact and maximize successful outcomes for all FMMI workflows and end users</a:t>
            </a:r>
          </a:p>
        </p:txBody>
      </p:sp>
      <p:sp>
        <p:nvSpPr>
          <p:cNvPr id="63" name="Rectangle: Rounded Corners 62">
            <a:extLst>
              <a:ext uri="{FF2B5EF4-FFF2-40B4-BE49-F238E27FC236}">
                <a16:creationId xmlns:a16="http://schemas.microsoft.com/office/drawing/2014/main" id="{48833E76-EA70-D074-C8DF-B935A5EF5304}"/>
              </a:ext>
              <a:ext uri="{C183D7F6-B498-43B3-948B-1728B52AA6E4}">
                <adec:decorative xmlns:adec="http://schemas.microsoft.com/office/drawing/2017/decorative" val="1"/>
              </a:ext>
            </a:extLst>
          </p:cNvPr>
          <p:cNvSpPr/>
          <p:nvPr/>
        </p:nvSpPr>
        <p:spPr>
          <a:xfrm rot="2700000" flipH="1" flipV="1">
            <a:off x="6482173" y="3362902"/>
            <a:ext cx="1651355" cy="914400"/>
          </a:xfrm>
          <a:prstGeom prst="roundRect">
            <a:avLst/>
          </a:prstGeom>
          <a:noFill/>
          <a:ln w="1270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91" name="Rectangle: Rounded Corners 90">
            <a:extLst>
              <a:ext uri="{FF2B5EF4-FFF2-40B4-BE49-F238E27FC236}">
                <a16:creationId xmlns:a16="http://schemas.microsoft.com/office/drawing/2014/main" id="{501B9FC9-ABA8-6063-D293-72DE3D99E181}"/>
              </a:ext>
              <a:ext uri="{C183D7F6-B498-43B3-948B-1728B52AA6E4}">
                <adec:decorative xmlns:adec="http://schemas.microsoft.com/office/drawing/2017/decorative" val="1"/>
              </a:ext>
            </a:extLst>
          </p:cNvPr>
          <p:cNvSpPr/>
          <p:nvPr/>
        </p:nvSpPr>
        <p:spPr>
          <a:xfrm rot="20074708">
            <a:off x="7676172" y="3355738"/>
            <a:ext cx="365760" cy="1097280"/>
          </a:xfrm>
          <a:prstGeom prst="roundRect">
            <a:avLst>
              <a:gd name="adj" fmla="val 45315"/>
            </a:avLst>
          </a:prstGeom>
          <a:solidFill>
            <a:schemeClr val="tx1">
              <a:lumMod val="25000"/>
              <a:lumOff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59" name="Rectangle: Rounded Corners 58">
            <a:extLst>
              <a:ext uri="{FF2B5EF4-FFF2-40B4-BE49-F238E27FC236}">
                <a16:creationId xmlns:a16="http://schemas.microsoft.com/office/drawing/2014/main" id="{20F9FA8D-3B84-5542-8E0D-134E1D5AA368}"/>
              </a:ext>
              <a:ext uri="{C183D7F6-B498-43B3-948B-1728B52AA6E4}">
                <adec:decorative xmlns:adec="http://schemas.microsoft.com/office/drawing/2017/decorative" val="1"/>
              </a:ext>
            </a:extLst>
          </p:cNvPr>
          <p:cNvSpPr/>
          <p:nvPr/>
        </p:nvSpPr>
        <p:spPr>
          <a:xfrm rot="20074708">
            <a:off x="8079369" y="3355738"/>
            <a:ext cx="365760" cy="1097280"/>
          </a:xfrm>
          <a:prstGeom prst="roundRect">
            <a:avLst>
              <a:gd name="adj" fmla="val 45315"/>
            </a:avLst>
          </a:prstGeom>
          <a:solidFill>
            <a:schemeClr val="bg2">
              <a:lumMod val="5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60" name="Rectangle: Rounded Corners 59">
            <a:extLst>
              <a:ext uri="{FF2B5EF4-FFF2-40B4-BE49-F238E27FC236}">
                <a16:creationId xmlns:a16="http://schemas.microsoft.com/office/drawing/2014/main" id="{08989003-0BCC-620F-80F5-DA5831E51A6F}"/>
              </a:ext>
              <a:ext uri="{C183D7F6-B498-43B3-948B-1728B52AA6E4}">
                <adec:decorative xmlns:adec="http://schemas.microsoft.com/office/drawing/2017/decorative" val="1"/>
              </a:ext>
            </a:extLst>
          </p:cNvPr>
          <p:cNvSpPr/>
          <p:nvPr/>
        </p:nvSpPr>
        <p:spPr>
          <a:xfrm rot="20074708">
            <a:off x="8482566" y="3355738"/>
            <a:ext cx="365760" cy="1097280"/>
          </a:xfrm>
          <a:prstGeom prst="roundRect">
            <a:avLst>
              <a:gd name="adj" fmla="val 45315"/>
            </a:avLst>
          </a:prstGeom>
          <a:solidFill>
            <a:schemeClr val="tx1">
              <a:lumMod val="10000"/>
              <a:lumOff val="9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61" name="Rectangle: Rounded Corners 60">
            <a:extLst>
              <a:ext uri="{FF2B5EF4-FFF2-40B4-BE49-F238E27FC236}">
                <a16:creationId xmlns:a16="http://schemas.microsoft.com/office/drawing/2014/main" id="{6678FFCE-1C0A-28A8-14F7-6214F76420A5}"/>
              </a:ext>
              <a:ext uri="{C183D7F6-B498-43B3-948B-1728B52AA6E4}">
                <adec:decorative xmlns:adec="http://schemas.microsoft.com/office/drawing/2017/decorative" val="1"/>
              </a:ext>
            </a:extLst>
          </p:cNvPr>
          <p:cNvSpPr/>
          <p:nvPr/>
        </p:nvSpPr>
        <p:spPr>
          <a:xfrm rot="20074708">
            <a:off x="8885764" y="3355738"/>
            <a:ext cx="365760" cy="1097280"/>
          </a:xfrm>
          <a:prstGeom prst="roundRect">
            <a:avLst>
              <a:gd name="adj" fmla="val 45315"/>
            </a:avLst>
          </a:prstGeom>
          <a:solidFill>
            <a:schemeClr val="tx1">
              <a:lumMod val="90000"/>
              <a:lumOff val="1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54" name="Arrow: Right 53">
            <a:extLst>
              <a:ext uri="{FF2B5EF4-FFF2-40B4-BE49-F238E27FC236}">
                <a16:creationId xmlns:a16="http://schemas.microsoft.com/office/drawing/2014/main" id="{E9F772A0-8C48-E82A-3545-46EF7165FA95}"/>
              </a:ext>
            </a:extLst>
          </p:cNvPr>
          <p:cNvSpPr/>
          <p:nvPr/>
        </p:nvSpPr>
        <p:spPr>
          <a:xfrm>
            <a:off x="9084547" y="3295112"/>
            <a:ext cx="2696389" cy="1280160"/>
          </a:xfrm>
          <a:prstGeom prst="rightArrow">
            <a:avLst>
              <a:gd name="adj1" fmla="val 50000"/>
              <a:gd name="adj2" fmla="val 50000"/>
            </a:avLst>
          </a:prstGeom>
          <a:solidFill>
            <a:schemeClr val="accent1"/>
          </a:solidFill>
          <a:ln w="12700" cap="flat" cmpd="sng" algn="ctr">
            <a:noFill/>
            <a:prstDash val="solid"/>
            <a:miter lim="800000"/>
          </a:ln>
          <a:effectLst/>
        </p:spPr>
        <p:txBody>
          <a:bodyPr wrap="none" lIns="274320" rtlCol="0" anchor="ct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Helvetica Neue" panose="02000503000000020004"/>
              </a:rPr>
              <a:t>FMMI S/4HANA</a:t>
            </a:r>
          </a:p>
        </p:txBody>
      </p:sp>
      <p:sp>
        <p:nvSpPr>
          <p:cNvPr id="55" name="Rectangle: Rounded Corners 54">
            <a:extLst>
              <a:ext uri="{FF2B5EF4-FFF2-40B4-BE49-F238E27FC236}">
                <a16:creationId xmlns:a16="http://schemas.microsoft.com/office/drawing/2014/main" id="{81F2D563-BADB-A73C-A99C-6AFC54FEBA2E}"/>
              </a:ext>
              <a:ext uri="{C183D7F6-B498-43B3-948B-1728B52AA6E4}">
                <adec:decorative xmlns:adec="http://schemas.microsoft.com/office/drawing/2017/decorative" val="1"/>
              </a:ext>
            </a:extLst>
          </p:cNvPr>
          <p:cNvSpPr/>
          <p:nvPr/>
        </p:nvSpPr>
        <p:spPr>
          <a:xfrm rot="8100000" flipV="1">
            <a:off x="6627706" y="3903377"/>
            <a:ext cx="1301898" cy="914400"/>
          </a:xfrm>
          <a:prstGeom prst="roundRect">
            <a:avLst/>
          </a:prstGeom>
          <a:noFill/>
          <a:ln w="12700" cap="flat" cmpd="sng" algn="ctr">
            <a:solidFill>
              <a:schemeClr val="bg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58" name="Rectangle: Rounded Corners 57">
            <a:extLst>
              <a:ext uri="{FF2B5EF4-FFF2-40B4-BE49-F238E27FC236}">
                <a16:creationId xmlns:a16="http://schemas.microsoft.com/office/drawing/2014/main" id="{CB34687F-ADD8-DB1E-731A-B72392984477}"/>
              </a:ext>
            </a:extLst>
          </p:cNvPr>
          <p:cNvSpPr/>
          <p:nvPr/>
        </p:nvSpPr>
        <p:spPr>
          <a:xfrm>
            <a:off x="331663" y="4166753"/>
            <a:ext cx="6919083" cy="914400"/>
          </a:xfrm>
          <a:prstGeom prst="roundRect">
            <a:avLst/>
          </a:prstGeom>
          <a:solidFill>
            <a:schemeClr val="tx1">
              <a:lumMod val="25000"/>
              <a:lumOff val="75000"/>
            </a:schemeClr>
          </a:solidFill>
          <a:ln w="12700" cap="flat" cmpd="sng" algn="ctr">
            <a:noFill/>
            <a:prstDash val="solid"/>
            <a:miter lim="800000"/>
          </a:ln>
          <a:effectLst/>
        </p:spPr>
        <p:txBody>
          <a:bodyPr lIns="118872" rtlCol="0" anchor="ctr"/>
          <a:lstStyle/>
          <a:p>
            <a:r>
              <a:rPr lang="en-US" sz="1500" b="1">
                <a:latin typeface="Helvetica Neue" panose="02000503000000020004"/>
              </a:rPr>
              <a:t>Grants Solution Integration</a:t>
            </a:r>
          </a:p>
          <a:p>
            <a:r>
              <a:rPr lang="en-US" sz="1500">
                <a:latin typeface="Helvetica Neue" panose="02000503000000020004"/>
              </a:rPr>
              <a:t>Integrate ezFedGrants grantor functionality from SAP CRM to SAP S/4HANA; integrate existing Pega portal interface</a:t>
            </a:r>
          </a:p>
        </p:txBody>
      </p:sp>
      <p:sp>
        <p:nvSpPr>
          <p:cNvPr id="53" name="Rectangle: Rounded Corners 52">
            <a:extLst>
              <a:ext uri="{FF2B5EF4-FFF2-40B4-BE49-F238E27FC236}">
                <a16:creationId xmlns:a16="http://schemas.microsoft.com/office/drawing/2014/main" id="{D3FA8FE1-D41A-218C-FE18-0597627FE11B}"/>
              </a:ext>
              <a:ext uri="{C183D7F6-B498-43B3-948B-1728B52AA6E4}">
                <adec:decorative xmlns:adec="http://schemas.microsoft.com/office/drawing/2017/decorative" val="1"/>
              </a:ext>
            </a:extLst>
          </p:cNvPr>
          <p:cNvSpPr/>
          <p:nvPr/>
        </p:nvSpPr>
        <p:spPr>
          <a:xfrm rot="8100000" flipV="1">
            <a:off x="5270480" y="4621426"/>
            <a:ext cx="2605386" cy="908485"/>
          </a:xfrm>
          <a:prstGeom prst="roundRect">
            <a:avLst/>
          </a:prstGeom>
          <a:noFill/>
          <a:ln w="1270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Neue" panose="02000503000000020004"/>
            </a:endParaRPr>
          </a:p>
        </p:txBody>
      </p:sp>
      <p:sp>
        <p:nvSpPr>
          <p:cNvPr id="62" name="Rectangle: Rounded Corners 61">
            <a:extLst>
              <a:ext uri="{FF2B5EF4-FFF2-40B4-BE49-F238E27FC236}">
                <a16:creationId xmlns:a16="http://schemas.microsoft.com/office/drawing/2014/main" id="{3C37E764-A8C0-A196-3056-9D9E63F3D5F7}"/>
              </a:ext>
            </a:extLst>
          </p:cNvPr>
          <p:cNvSpPr/>
          <p:nvPr/>
        </p:nvSpPr>
        <p:spPr>
          <a:xfrm>
            <a:off x="331663" y="5375010"/>
            <a:ext cx="5764337" cy="914400"/>
          </a:xfrm>
          <a:prstGeom prst="roundRect">
            <a:avLst/>
          </a:prstGeom>
          <a:solidFill>
            <a:schemeClr val="bg2">
              <a:lumMod val="50000"/>
            </a:schemeClr>
          </a:solidFill>
          <a:ln w="12700" cap="flat" cmpd="sng" algn="ctr">
            <a:noFill/>
            <a:prstDash val="solid"/>
            <a:miter lim="800000"/>
          </a:ln>
          <a:effectLst/>
        </p:spPr>
        <p:txBody>
          <a:bodyPr lIns="118872" rtlCol="0" anchor="ctr"/>
          <a:lstStyle/>
          <a:p>
            <a:r>
              <a:rPr lang="en-US" sz="1500" b="1">
                <a:solidFill>
                  <a:schemeClr val="bg1"/>
                </a:solidFill>
                <a:latin typeface="Helvetica Neue" panose="02000503000000020004"/>
              </a:rPr>
              <a:t>Selective Data Transition</a:t>
            </a:r>
          </a:p>
          <a:p>
            <a:r>
              <a:rPr lang="en-US" sz="1500">
                <a:solidFill>
                  <a:schemeClr val="bg1"/>
                </a:solidFill>
                <a:latin typeface="Helvetica Neue" panose="02000503000000020004"/>
              </a:rPr>
              <a:t>Transform FMMI ERP system to S/4HANA providing enhanced financial functionalities and user experience</a:t>
            </a:r>
          </a:p>
        </p:txBody>
      </p:sp>
    </p:spTree>
    <p:extLst>
      <p:ext uri="{BB962C8B-B14F-4D97-AF65-F5344CB8AC3E}">
        <p14:creationId xmlns:p14="http://schemas.microsoft.com/office/powerpoint/2010/main" val="64333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lstStyle/>
          <a:p>
            <a:pPr algn="ctr"/>
            <a:r>
              <a:rPr lang="en-US" sz="4000"/>
              <a:t>Why Modernize FMMI?</a:t>
            </a:r>
          </a:p>
        </p:txBody>
      </p:sp>
      <p:cxnSp>
        <p:nvCxnSpPr>
          <p:cNvPr id="4" name="Straight Connector 3">
            <a:extLst>
              <a:ext uri="{FF2B5EF4-FFF2-40B4-BE49-F238E27FC236}">
                <a16:creationId xmlns:a16="http://schemas.microsoft.com/office/drawing/2014/main" id="{535CE5E2-E563-9EA8-41F5-4DC0081EA7E4}"/>
              </a:ext>
              <a:ext uri="{C183D7F6-B498-43B3-948B-1728B52AA6E4}">
                <adec:decorative xmlns:adec="http://schemas.microsoft.com/office/drawing/2017/decorative" val="1"/>
              </a:ext>
            </a:extLst>
          </p:cNvPr>
          <p:cNvCxnSpPr>
            <a:cxnSpLocks/>
          </p:cNvCxnSpPr>
          <p:nvPr/>
        </p:nvCxnSpPr>
        <p:spPr>
          <a:xfrm>
            <a:off x="2849880" y="3384104"/>
            <a:ext cx="649224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Why Upgrade FMMI?</a:t>
            </a:r>
          </a:p>
        </p:txBody>
      </p:sp>
      <p:grpSp>
        <p:nvGrpSpPr>
          <p:cNvPr id="65" name="Group 64">
            <a:extLst>
              <a:ext uri="{FF2B5EF4-FFF2-40B4-BE49-F238E27FC236}">
                <a16:creationId xmlns:a16="http://schemas.microsoft.com/office/drawing/2014/main" id="{07974FF3-E881-AC21-5545-D91FA774AF54}"/>
              </a:ext>
              <a:ext uri="{C183D7F6-B498-43B3-948B-1728B52AA6E4}">
                <adec:decorative xmlns:adec="http://schemas.microsoft.com/office/drawing/2017/decorative" val="1"/>
              </a:ext>
            </a:extLst>
          </p:cNvPr>
          <p:cNvGrpSpPr/>
          <p:nvPr/>
        </p:nvGrpSpPr>
        <p:grpSpPr>
          <a:xfrm>
            <a:off x="234861" y="1304697"/>
            <a:ext cx="2105585" cy="1926393"/>
            <a:chOff x="22206" y="1549250"/>
            <a:chExt cx="2105585" cy="1926393"/>
          </a:xfrm>
        </p:grpSpPr>
        <p:sp>
          <p:nvSpPr>
            <p:cNvPr id="47" name="Freeform 9">
              <a:extLst>
                <a:ext uri="{FF2B5EF4-FFF2-40B4-BE49-F238E27FC236}">
                  <a16:creationId xmlns:a16="http://schemas.microsoft.com/office/drawing/2014/main" id="{161E43C9-6122-48D4-6954-72D78122E0DB}"/>
                </a:ext>
              </a:extLst>
            </p:cNvPr>
            <p:cNvSpPr>
              <a:spLocks/>
            </p:cNvSpPr>
            <p:nvPr/>
          </p:nvSpPr>
          <p:spPr bwMode="auto">
            <a:xfrm>
              <a:off x="1933389" y="1654483"/>
              <a:ext cx="194402" cy="1488744"/>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1">
                <a:lumMod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sp>
          <p:nvSpPr>
            <p:cNvPr id="48" name="Freeform 10">
              <a:extLst>
                <a:ext uri="{FF2B5EF4-FFF2-40B4-BE49-F238E27FC236}">
                  <a16:creationId xmlns:a16="http://schemas.microsoft.com/office/drawing/2014/main" id="{77071E78-5EB2-C3D6-8E7F-6237922494DB}"/>
                </a:ext>
              </a:extLst>
            </p:cNvPr>
            <p:cNvSpPr>
              <a:spLocks/>
            </p:cNvSpPr>
            <p:nvPr/>
          </p:nvSpPr>
          <p:spPr bwMode="auto">
            <a:xfrm>
              <a:off x="22206" y="1549250"/>
              <a:ext cx="2103120" cy="1926393"/>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1"/>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grpSp>
      <p:pic>
        <p:nvPicPr>
          <p:cNvPr id="73" name="Graphic 72">
            <a:extLst>
              <a:ext uri="{FF2B5EF4-FFF2-40B4-BE49-F238E27FC236}">
                <a16:creationId xmlns:a16="http://schemas.microsoft.com/office/drawing/2014/main" id="{A6E44C9A-32FA-B464-BADE-8B4F083E4D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767" y="1707864"/>
            <a:ext cx="731520" cy="731520"/>
          </a:xfrm>
          <a:prstGeom prst="rect">
            <a:avLst/>
          </a:prstGeom>
        </p:spPr>
      </p:pic>
      <p:sp>
        <p:nvSpPr>
          <p:cNvPr id="49" name="TextBox 48">
            <a:extLst>
              <a:ext uri="{FF2B5EF4-FFF2-40B4-BE49-F238E27FC236}">
                <a16:creationId xmlns:a16="http://schemas.microsoft.com/office/drawing/2014/main" id="{3C9B57B5-BD87-7C65-1EF2-BF5EE4BEF3F3}"/>
              </a:ext>
            </a:extLst>
          </p:cNvPr>
          <p:cNvSpPr txBox="1"/>
          <p:nvPr/>
        </p:nvSpPr>
        <p:spPr>
          <a:xfrm>
            <a:off x="509865" y="2315176"/>
            <a:ext cx="1545099" cy="403696"/>
          </a:xfrm>
          <a:prstGeom prst="rect">
            <a:avLst/>
          </a:prstGeom>
          <a:noFill/>
        </p:spPr>
        <p:txBody>
          <a:bodyPr wrap="none" lIns="97534" tIns="48766" rIns="97534" bIns="48766" rtlCol="0">
            <a:spAutoFit/>
          </a:bodyPr>
          <a:lstStyle/>
          <a:p>
            <a:pPr algn="ctr" defTabSz="975299">
              <a:lnSpc>
                <a:spcPct val="140000"/>
              </a:lnSpc>
            </a:pPr>
            <a:r>
              <a:rPr lang="en-US" sz="1600" b="1">
                <a:latin typeface="Helvetica Neue" panose="02000503000000020004"/>
                <a:ea typeface="Lato Regular" panose="020F0502020204030203" pitchFamily="34" charset="0"/>
                <a:cs typeface="Lato" panose="020F0502020204030203" pitchFamily="34" charset="0"/>
              </a:rPr>
              <a:t>Simplification</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id="{DA5EC9EE-E541-0AF8-A173-7EB4FC161402}"/>
              </a:ext>
            </a:extLst>
          </p:cNvPr>
          <p:cNvSpPr txBox="1"/>
          <p:nvPr/>
        </p:nvSpPr>
        <p:spPr>
          <a:xfrm>
            <a:off x="331894" y="3295133"/>
            <a:ext cx="1828800" cy="2314476"/>
          </a:xfrm>
          <a:prstGeom prst="rect">
            <a:avLst/>
          </a:prstGeom>
          <a:noFill/>
        </p:spPr>
        <p:txBody>
          <a:bodyPr wrap="square" lIns="97534" tIns="48766" rIns="97534" bIns="48766" rtlCol="0">
            <a:spAutoFit/>
          </a:bodyPr>
          <a:lstStyle/>
          <a:p>
            <a:pPr defTabSz="975299">
              <a:spcBef>
                <a:spcPct val="20000"/>
              </a:spcBef>
              <a:defRPr/>
            </a:pPr>
            <a:r>
              <a:rPr lang="en-US" sz="1600">
                <a:latin typeface="Helvetica Neue" panose="02000503000000020004"/>
                <a:ea typeface="Lato" panose="020F0502020204030203" pitchFamily="34" charset="0"/>
                <a:cs typeface="Lato" panose="020F0502020204030203" pitchFamily="34" charset="0"/>
              </a:rPr>
              <a:t>S/4HANA centralizes hardware and network resources and serves as the digital core for business process simplification.</a:t>
            </a:r>
          </a:p>
        </p:txBody>
      </p:sp>
      <p:grpSp>
        <p:nvGrpSpPr>
          <p:cNvPr id="66" name="Group 65">
            <a:extLst>
              <a:ext uri="{FF2B5EF4-FFF2-40B4-BE49-F238E27FC236}">
                <a16:creationId xmlns:a16="http://schemas.microsoft.com/office/drawing/2014/main" id="{C1A41BBF-9A8E-E198-FCD3-AAE794724B19}"/>
              </a:ext>
              <a:ext uri="{C183D7F6-B498-43B3-948B-1728B52AA6E4}">
                <adec:decorative xmlns:adec="http://schemas.microsoft.com/office/drawing/2017/decorative" val="1"/>
              </a:ext>
            </a:extLst>
          </p:cNvPr>
          <p:cNvGrpSpPr/>
          <p:nvPr/>
        </p:nvGrpSpPr>
        <p:grpSpPr>
          <a:xfrm>
            <a:off x="2171296" y="1304697"/>
            <a:ext cx="2103762" cy="1926394"/>
            <a:chOff x="2158801" y="1549250"/>
            <a:chExt cx="2103762" cy="1926394"/>
          </a:xfrm>
        </p:grpSpPr>
        <p:sp>
          <p:nvSpPr>
            <p:cNvPr id="40" name="Freeform 11">
              <a:extLst>
                <a:ext uri="{FF2B5EF4-FFF2-40B4-BE49-F238E27FC236}">
                  <a16:creationId xmlns:a16="http://schemas.microsoft.com/office/drawing/2014/main" id="{EA325191-D7AD-D87B-4FD3-24444B473349}"/>
                </a:ext>
              </a:extLst>
            </p:cNvPr>
            <p:cNvSpPr>
              <a:spLocks/>
            </p:cNvSpPr>
            <p:nvPr/>
          </p:nvSpPr>
          <p:spPr bwMode="auto">
            <a:xfrm>
              <a:off x="4071828" y="1664613"/>
              <a:ext cx="190735" cy="1488744"/>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tx2">
                <a:lumMod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sp>
          <p:nvSpPr>
            <p:cNvPr id="41" name="Freeform 12">
              <a:extLst>
                <a:ext uri="{FF2B5EF4-FFF2-40B4-BE49-F238E27FC236}">
                  <a16:creationId xmlns:a16="http://schemas.microsoft.com/office/drawing/2014/main" id="{0BD27993-C930-7866-21D4-3F1F2250C8D2}"/>
                </a:ext>
              </a:extLst>
            </p:cNvPr>
            <p:cNvSpPr>
              <a:spLocks/>
            </p:cNvSpPr>
            <p:nvPr/>
          </p:nvSpPr>
          <p:spPr bwMode="auto">
            <a:xfrm>
              <a:off x="2158801"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1">
                <a:lumMod val="10000"/>
                <a:lumOff val="90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grpSp>
      <p:pic>
        <p:nvPicPr>
          <p:cNvPr id="77" name="Graphic 76">
            <a:extLst>
              <a:ext uri="{FF2B5EF4-FFF2-40B4-BE49-F238E27FC236}">
                <a16:creationId xmlns:a16="http://schemas.microsoft.com/office/drawing/2014/main" id="{3A3655E8-01FF-E827-6A21-6C8DE73639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6432">
            <a:off x="2865327" y="1707864"/>
            <a:ext cx="731520" cy="731520"/>
          </a:xfrm>
          <a:prstGeom prst="rect">
            <a:avLst/>
          </a:prstGeom>
        </p:spPr>
      </p:pic>
      <p:sp>
        <p:nvSpPr>
          <p:cNvPr id="42" name="TextBox 41">
            <a:extLst>
              <a:ext uri="{FF2B5EF4-FFF2-40B4-BE49-F238E27FC236}">
                <a16:creationId xmlns:a16="http://schemas.microsoft.com/office/drawing/2014/main" id="{A6C39D42-870E-511B-8B7B-7A646B2B1247}"/>
              </a:ext>
            </a:extLst>
          </p:cNvPr>
          <p:cNvSpPr txBox="1"/>
          <p:nvPr/>
        </p:nvSpPr>
        <p:spPr>
          <a:xfrm>
            <a:off x="2453274" y="2315176"/>
            <a:ext cx="1577159" cy="403696"/>
          </a:xfrm>
          <a:prstGeom prst="rect">
            <a:avLst/>
          </a:prstGeom>
          <a:noFill/>
        </p:spPr>
        <p:txBody>
          <a:bodyPr wrap="none" lIns="97534" tIns="48766" rIns="97534" bIns="48766" rtlCol="0">
            <a:spAutoFit/>
          </a:bodyPr>
          <a:lstStyle/>
          <a:p>
            <a:pPr algn="ctr" defTabSz="975299">
              <a:lnSpc>
                <a:spcPct val="140000"/>
              </a:lnSpc>
            </a:pPr>
            <a:r>
              <a:rPr lang="en-US" sz="1600" b="1">
                <a:latin typeface="Helvetica Neue" panose="02000503000000020004"/>
                <a:ea typeface="Lato Regular" panose="020F0502020204030203" pitchFamily="34" charset="0"/>
                <a:cs typeface="Lato" panose="020F0502020204030203" pitchFamily="34" charset="0"/>
              </a:rPr>
              <a:t>Supportability</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46" name="TextBox 45">
            <a:extLst>
              <a:ext uri="{FF2B5EF4-FFF2-40B4-BE49-F238E27FC236}">
                <a16:creationId xmlns:a16="http://schemas.microsoft.com/office/drawing/2014/main" id="{89D6357C-4D83-E52C-C932-7EDFF8410410}"/>
              </a:ext>
            </a:extLst>
          </p:cNvPr>
          <p:cNvSpPr txBox="1"/>
          <p:nvPr/>
        </p:nvSpPr>
        <p:spPr>
          <a:xfrm>
            <a:off x="2271965" y="3295133"/>
            <a:ext cx="1828800" cy="2068254"/>
          </a:xfrm>
          <a:prstGeom prst="rect">
            <a:avLst/>
          </a:prstGeom>
          <a:noFill/>
        </p:spPr>
        <p:txBody>
          <a:bodyPr wrap="square" lIns="97534" tIns="48766" rIns="97534" bIns="48766" rtlCol="0">
            <a:spAutoFit/>
          </a:bodyPr>
          <a:lstStyle/>
          <a:p>
            <a:pPr defTabSz="975299">
              <a:spcBef>
                <a:spcPct val="20000"/>
              </a:spcBef>
              <a:defRPr/>
            </a:pPr>
            <a:r>
              <a:rPr lang="en-US" sz="1600">
                <a:latin typeface="Helvetica Neue" panose="02000503000000020004"/>
                <a:ea typeface="Lato" panose="020F0502020204030203" pitchFamily="34" charset="0"/>
                <a:cs typeface="Lato" panose="020F0502020204030203" pitchFamily="34" charset="0"/>
              </a:rPr>
              <a:t>Maintenance and support for core SAP ERP and SAP ECC release will end in 2027. S/4HANA will be supported long-term.</a:t>
            </a:r>
          </a:p>
        </p:txBody>
      </p:sp>
      <p:grpSp>
        <p:nvGrpSpPr>
          <p:cNvPr id="67" name="Group 66">
            <a:extLst>
              <a:ext uri="{FF2B5EF4-FFF2-40B4-BE49-F238E27FC236}">
                <a16:creationId xmlns:a16="http://schemas.microsoft.com/office/drawing/2014/main" id="{C8BDAEC0-8CFB-BBC6-9F07-0CD92CE5B2F1}"/>
              </a:ext>
              <a:ext uri="{C183D7F6-B498-43B3-948B-1728B52AA6E4}">
                <adec:decorative xmlns:adec="http://schemas.microsoft.com/office/drawing/2017/decorative" val="1"/>
              </a:ext>
            </a:extLst>
          </p:cNvPr>
          <p:cNvGrpSpPr/>
          <p:nvPr/>
        </p:nvGrpSpPr>
        <p:grpSpPr>
          <a:xfrm>
            <a:off x="4105908" y="1304697"/>
            <a:ext cx="2106440" cy="1926394"/>
            <a:chOff x="4293561" y="1549250"/>
            <a:chExt cx="2106440" cy="1926394"/>
          </a:xfrm>
        </p:grpSpPr>
        <p:sp>
          <p:nvSpPr>
            <p:cNvPr id="34" name="Freeform 7">
              <a:extLst>
                <a:ext uri="{FF2B5EF4-FFF2-40B4-BE49-F238E27FC236}">
                  <a16:creationId xmlns:a16="http://schemas.microsoft.com/office/drawing/2014/main" id="{C0455409-6CCD-876A-759B-7A0D9EC19166}"/>
                </a:ext>
              </a:extLst>
            </p:cNvPr>
            <p:cNvSpPr>
              <a:spLocks/>
            </p:cNvSpPr>
            <p:nvPr/>
          </p:nvSpPr>
          <p:spPr bwMode="auto">
            <a:xfrm>
              <a:off x="6207432" y="1664613"/>
              <a:ext cx="192569" cy="1488744"/>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tx2">
                <a:lumMod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sp>
          <p:nvSpPr>
            <p:cNvPr id="35" name="Freeform 8">
              <a:extLst>
                <a:ext uri="{FF2B5EF4-FFF2-40B4-BE49-F238E27FC236}">
                  <a16:creationId xmlns:a16="http://schemas.microsoft.com/office/drawing/2014/main" id="{0189BBF5-102F-9B9B-5BF4-C9E8FD7356D3}"/>
                </a:ext>
              </a:extLst>
            </p:cNvPr>
            <p:cNvSpPr>
              <a:spLocks/>
            </p:cNvSpPr>
            <p:nvPr/>
          </p:nvSpPr>
          <p:spPr bwMode="auto">
            <a:xfrm>
              <a:off x="4293561"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1">
                <a:lumMod val="25000"/>
                <a:lumOff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grpSp>
      <p:pic>
        <p:nvPicPr>
          <p:cNvPr id="85" name="Graphic 84">
            <a:extLst>
              <a:ext uri="{FF2B5EF4-FFF2-40B4-BE49-F238E27FC236}">
                <a16:creationId xmlns:a16="http://schemas.microsoft.com/office/drawing/2014/main" id="{F22D8EEB-D3DE-FD2D-0203-D769F0B27D8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6847" y="1739763"/>
            <a:ext cx="640080" cy="640080"/>
          </a:xfrm>
          <a:prstGeom prst="rect">
            <a:avLst/>
          </a:prstGeom>
        </p:spPr>
      </p:pic>
      <p:sp>
        <p:nvSpPr>
          <p:cNvPr id="36" name="TextBox 35">
            <a:extLst>
              <a:ext uri="{FF2B5EF4-FFF2-40B4-BE49-F238E27FC236}">
                <a16:creationId xmlns:a16="http://schemas.microsoft.com/office/drawing/2014/main" id="{F396CC8B-005B-B0DB-9C4B-96C9BC6D4AEC}"/>
              </a:ext>
            </a:extLst>
          </p:cNvPr>
          <p:cNvSpPr txBox="1"/>
          <p:nvPr/>
        </p:nvSpPr>
        <p:spPr>
          <a:xfrm>
            <a:off x="4386211" y="2315176"/>
            <a:ext cx="1359151" cy="403696"/>
          </a:xfrm>
          <a:prstGeom prst="rect">
            <a:avLst/>
          </a:prstGeom>
          <a:noFill/>
        </p:spPr>
        <p:txBody>
          <a:bodyPr wrap="none" lIns="97534" tIns="48766" rIns="97534" bIns="48766" rtlCol="0">
            <a:spAutoFit/>
          </a:bodyPr>
          <a:lstStyle/>
          <a:p>
            <a:pPr algn="ctr" defTabSz="975299">
              <a:lnSpc>
                <a:spcPct val="140000"/>
              </a:lnSpc>
            </a:pPr>
            <a:r>
              <a:rPr lang="en-US" sz="1600" b="1">
                <a:latin typeface="Helvetica Neue" panose="02000503000000020004"/>
                <a:ea typeface="Lato Regular" panose="020F0502020204030203" pitchFamily="34" charset="0"/>
                <a:cs typeface="Lato" panose="020F0502020204030203" pitchFamily="34" charset="0"/>
              </a:rPr>
              <a:t>Ease of Use</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id="{8A37E53F-1BB5-6434-266D-0E3CD48C29DA}"/>
              </a:ext>
            </a:extLst>
          </p:cNvPr>
          <p:cNvSpPr txBox="1"/>
          <p:nvPr/>
        </p:nvSpPr>
        <p:spPr>
          <a:xfrm>
            <a:off x="4212036" y="3295133"/>
            <a:ext cx="1828800" cy="2560697"/>
          </a:xfrm>
          <a:prstGeom prst="rect">
            <a:avLst/>
          </a:prstGeom>
          <a:noFill/>
        </p:spPr>
        <p:txBody>
          <a:bodyPr wrap="square" lIns="97534" tIns="48766" rIns="97534" bIns="48766" rtlCol="0">
            <a:spAutoFit/>
          </a:bodyPr>
          <a:lstStyle/>
          <a:p>
            <a:pPr defTabSz="975299">
              <a:spcBef>
                <a:spcPct val="20000"/>
              </a:spcBef>
              <a:defRPr/>
            </a:pPr>
            <a:r>
              <a:rPr lang="en-US" sz="1600">
                <a:latin typeface="Helvetica Neue" panose="02000503000000020004"/>
                <a:ea typeface="Lato" panose="020F0502020204030203" pitchFamily="34" charset="0"/>
                <a:cs typeface="Lato" panose="020F0502020204030203" pitchFamily="34" charset="0"/>
              </a:rPr>
              <a:t>SAP Fiori’s UI is designed to be intuitive, personalized, responsive, and simple. It allows users to ask questions and access required details.</a:t>
            </a:r>
          </a:p>
        </p:txBody>
      </p:sp>
      <p:grpSp>
        <p:nvGrpSpPr>
          <p:cNvPr id="68" name="Group 67">
            <a:extLst>
              <a:ext uri="{FF2B5EF4-FFF2-40B4-BE49-F238E27FC236}">
                <a16:creationId xmlns:a16="http://schemas.microsoft.com/office/drawing/2014/main" id="{8492A48E-50F0-36BE-A5C4-8891A0D1816C}"/>
              </a:ext>
              <a:ext uri="{C183D7F6-B498-43B3-948B-1728B52AA6E4}">
                <adec:decorative xmlns:adec="http://schemas.microsoft.com/office/drawing/2017/decorative" val="1"/>
              </a:ext>
            </a:extLst>
          </p:cNvPr>
          <p:cNvGrpSpPr/>
          <p:nvPr/>
        </p:nvGrpSpPr>
        <p:grpSpPr>
          <a:xfrm>
            <a:off x="6043198" y="1304697"/>
            <a:ext cx="2103120" cy="1926394"/>
            <a:chOff x="6428321" y="1549250"/>
            <a:chExt cx="2103120" cy="1926394"/>
          </a:xfrm>
        </p:grpSpPr>
        <p:sp>
          <p:nvSpPr>
            <p:cNvPr id="16" name="Freeform 11">
              <a:extLst>
                <a:ext uri="{FF2B5EF4-FFF2-40B4-BE49-F238E27FC236}">
                  <a16:creationId xmlns:a16="http://schemas.microsoft.com/office/drawing/2014/main" id="{2A428EDB-EE49-B4F7-1A88-B90E88E5668A}"/>
                </a:ext>
              </a:extLst>
            </p:cNvPr>
            <p:cNvSpPr>
              <a:spLocks/>
            </p:cNvSpPr>
            <p:nvPr/>
          </p:nvSpPr>
          <p:spPr bwMode="auto">
            <a:xfrm>
              <a:off x="8339290" y="1664613"/>
              <a:ext cx="190735" cy="1488744"/>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1">
                <a:lumMod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sp>
          <p:nvSpPr>
            <p:cNvPr id="17" name="Freeform 12">
              <a:extLst>
                <a:ext uri="{FF2B5EF4-FFF2-40B4-BE49-F238E27FC236}">
                  <a16:creationId xmlns:a16="http://schemas.microsoft.com/office/drawing/2014/main" id="{CC0732F8-3698-4DC4-56D6-B73BE284C1E4}"/>
                </a:ext>
              </a:extLst>
            </p:cNvPr>
            <p:cNvSpPr>
              <a:spLocks/>
            </p:cNvSpPr>
            <p:nvPr/>
          </p:nvSpPr>
          <p:spPr bwMode="auto">
            <a:xfrm>
              <a:off x="6428321"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1"/>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grpSp>
      <p:pic>
        <p:nvPicPr>
          <p:cNvPr id="75" name="Graphic 74">
            <a:extLst>
              <a:ext uri="{FF2B5EF4-FFF2-40B4-BE49-F238E27FC236}">
                <a16:creationId xmlns:a16="http://schemas.microsoft.com/office/drawing/2014/main" id="{E9E3A1F9-452D-DF19-94F4-43A0BE5629D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1360" y="1729130"/>
            <a:ext cx="731520" cy="731520"/>
          </a:xfrm>
          <a:prstGeom prst="rect">
            <a:avLst/>
          </a:prstGeom>
        </p:spPr>
      </p:pic>
      <p:sp>
        <p:nvSpPr>
          <p:cNvPr id="18" name="TextBox 17">
            <a:extLst>
              <a:ext uri="{FF2B5EF4-FFF2-40B4-BE49-F238E27FC236}">
                <a16:creationId xmlns:a16="http://schemas.microsoft.com/office/drawing/2014/main" id="{E1E97AF5-7B66-A899-D990-472BD3103DE8}"/>
              </a:ext>
            </a:extLst>
          </p:cNvPr>
          <p:cNvSpPr txBox="1"/>
          <p:nvPr/>
        </p:nvSpPr>
        <p:spPr>
          <a:xfrm>
            <a:off x="6335062" y="2315176"/>
            <a:ext cx="1495406" cy="403696"/>
          </a:xfrm>
          <a:prstGeom prst="rect">
            <a:avLst/>
          </a:prstGeom>
          <a:noFill/>
        </p:spPr>
        <p:txBody>
          <a:bodyPr wrap="none" lIns="97534" tIns="48766" rIns="97534" bIns="48766" rtlCol="0">
            <a:spAutoFit/>
          </a:bodyPr>
          <a:lstStyle/>
          <a:p>
            <a:pPr algn="ctr" defTabSz="975299">
              <a:lnSpc>
                <a:spcPct val="140000"/>
              </a:lnSpc>
            </a:pPr>
            <a:r>
              <a:rPr lang="en-US" sz="1600" b="1">
                <a:latin typeface="Helvetica Neue" panose="02000503000000020004"/>
                <a:ea typeface="Lato Regular" panose="020F0502020204030203" pitchFamily="34" charset="0"/>
                <a:cs typeface="Lato" panose="020F0502020204030203" pitchFamily="34" charset="0"/>
              </a:rPr>
              <a:t>Cost Savings</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84DD1E01-FFED-CC28-1B3D-BCE5DEEAFB45}"/>
              </a:ext>
            </a:extLst>
          </p:cNvPr>
          <p:cNvSpPr txBox="1"/>
          <p:nvPr/>
        </p:nvSpPr>
        <p:spPr>
          <a:xfrm>
            <a:off x="6152107" y="3295133"/>
            <a:ext cx="1828800" cy="2806918"/>
          </a:xfrm>
          <a:prstGeom prst="rect">
            <a:avLst/>
          </a:prstGeom>
          <a:noFill/>
        </p:spPr>
        <p:txBody>
          <a:bodyPr wrap="square" lIns="97534" tIns="48766" rIns="97534" bIns="48766" rtlCol="0">
            <a:spAutoFit/>
          </a:bodyPr>
          <a:lstStyle/>
          <a:p>
            <a:pPr defTabSz="975299">
              <a:spcBef>
                <a:spcPct val="20000"/>
              </a:spcBef>
              <a:defRPr/>
            </a:pPr>
            <a:r>
              <a:rPr lang="en-US" sz="1600">
                <a:latin typeface="Helvetica Neue" panose="02000503000000020004"/>
                <a:ea typeface="Lato" panose="020F0502020204030203" pitchFamily="34" charset="0"/>
                <a:cs typeface="Lato" panose="020F0502020204030203" pitchFamily="34" charset="0"/>
              </a:rPr>
              <a:t>S/4HANA brings together analytical and transactional capabilities of a variety of systems into one location. This enables better decision making and cost efficiency.</a:t>
            </a:r>
          </a:p>
        </p:txBody>
      </p:sp>
      <p:grpSp>
        <p:nvGrpSpPr>
          <p:cNvPr id="69" name="Group 68">
            <a:extLst>
              <a:ext uri="{FF2B5EF4-FFF2-40B4-BE49-F238E27FC236}">
                <a16:creationId xmlns:a16="http://schemas.microsoft.com/office/drawing/2014/main" id="{E2C2713A-D426-8A47-CF80-D8FE81B99BC0}"/>
              </a:ext>
              <a:ext uri="{C183D7F6-B498-43B3-948B-1728B52AA6E4}">
                <adec:decorative xmlns:adec="http://schemas.microsoft.com/office/drawing/2017/decorative" val="1"/>
              </a:ext>
            </a:extLst>
          </p:cNvPr>
          <p:cNvGrpSpPr/>
          <p:nvPr/>
        </p:nvGrpSpPr>
        <p:grpSpPr>
          <a:xfrm>
            <a:off x="7977168" y="1304697"/>
            <a:ext cx="2103120" cy="1926394"/>
            <a:chOff x="8564915" y="1549250"/>
            <a:chExt cx="2103120" cy="1926394"/>
          </a:xfrm>
        </p:grpSpPr>
        <p:sp>
          <p:nvSpPr>
            <p:cNvPr id="3" name="Freeform 9">
              <a:extLst>
                <a:ext uri="{FF2B5EF4-FFF2-40B4-BE49-F238E27FC236}">
                  <a16:creationId xmlns:a16="http://schemas.microsoft.com/office/drawing/2014/main" id="{C5CCF9DA-4683-71ED-DD53-8767B0DDD188}"/>
                </a:ext>
              </a:extLst>
            </p:cNvPr>
            <p:cNvSpPr>
              <a:spLocks/>
            </p:cNvSpPr>
            <p:nvPr/>
          </p:nvSpPr>
          <p:spPr bwMode="auto">
            <a:xfrm>
              <a:off x="10468159" y="1664613"/>
              <a:ext cx="194402" cy="1488744"/>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tx2">
                <a:lumMod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sp>
          <p:nvSpPr>
            <p:cNvPr id="7" name="Freeform 10">
              <a:extLst>
                <a:ext uri="{FF2B5EF4-FFF2-40B4-BE49-F238E27FC236}">
                  <a16:creationId xmlns:a16="http://schemas.microsoft.com/office/drawing/2014/main" id="{AF919B5E-B9C0-1933-4099-F8C1EA0FE8F5}"/>
                </a:ext>
              </a:extLst>
            </p:cNvPr>
            <p:cNvSpPr>
              <a:spLocks/>
            </p:cNvSpPr>
            <p:nvPr/>
          </p:nvSpPr>
          <p:spPr bwMode="auto">
            <a:xfrm>
              <a:off x="8564915" y="1549250"/>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1">
                <a:lumMod val="10000"/>
                <a:lumOff val="90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grpSp>
      <p:pic>
        <p:nvPicPr>
          <p:cNvPr id="81" name="Graphic 80">
            <a:extLst>
              <a:ext uri="{FF2B5EF4-FFF2-40B4-BE49-F238E27FC236}">
                <a16:creationId xmlns:a16="http://schemas.microsoft.com/office/drawing/2014/main" id="{2D2E9D8D-3EF6-A9D7-D39F-9C49D292C02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0312" y="1753584"/>
            <a:ext cx="640080" cy="640080"/>
          </a:xfrm>
          <a:prstGeom prst="rect">
            <a:avLst/>
          </a:prstGeom>
        </p:spPr>
      </p:pic>
      <p:sp>
        <p:nvSpPr>
          <p:cNvPr id="9" name="TextBox 8">
            <a:extLst>
              <a:ext uri="{FF2B5EF4-FFF2-40B4-BE49-F238E27FC236}">
                <a16:creationId xmlns:a16="http://schemas.microsoft.com/office/drawing/2014/main" id="{47655A83-3423-67B9-87BD-51CAAB7FC44F}"/>
              </a:ext>
            </a:extLst>
          </p:cNvPr>
          <p:cNvSpPr txBox="1"/>
          <p:nvPr/>
        </p:nvSpPr>
        <p:spPr>
          <a:xfrm>
            <a:off x="8367003" y="2315176"/>
            <a:ext cx="1234116" cy="403696"/>
          </a:xfrm>
          <a:prstGeom prst="rect">
            <a:avLst/>
          </a:prstGeom>
          <a:noFill/>
        </p:spPr>
        <p:txBody>
          <a:bodyPr wrap="none" lIns="97534" tIns="48766" rIns="97534" bIns="48766" rtlCol="0">
            <a:spAutoFit/>
          </a:bodyPr>
          <a:lstStyle/>
          <a:p>
            <a:pPr algn="ctr" defTabSz="975299">
              <a:lnSpc>
                <a:spcPct val="140000"/>
              </a:lnSpc>
            </a:pPr>
            <a:r>
              <a:rPr lang="en-US" sz="1600" b="1">
                <a:latin typeface="Helvetica Neue" panose="02000503000000020004"/>
                <a:ea typeface="Lato Regular" panose="020F0502020204030203" pitchFamily="34" charset="0"/>
                <a:cs typeface="Lato" panose="020F0502020204030203" pitchFamily="34" charset="0"/>
              </a:rPr>
              <a:t>Innovation</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B19C7ED4-12F4-F08D-BFEF-2CE4ECFAA8E4}"/>
              </a:ext>
            </a:extLst>
          </p:cNvPr>
          <p:cNvSpPr txBox="1"/>
          <p:nvPr/>
        </p:nvSpPr>
        <p:spPr>
          <a:xfrm>
            <a:off x="8092178" y="3295133"/>
            <a:ext cx="1828800" cy="3299361"/>
          </a:xfrm>
          <a:prstGeom prst="rect">
            <a:avLst/>
          </a:prstGeom>
          <a:noFill/>
        </p:spPr>
        <p:txBody>
          <a:bodyPr wrap="square" lIns="97534" tIns="48766" rIns="97534" bIns="48766" rtlCol="0">
            <a:spAutoFit/>
          </a:bodyPr>
          <a:lstStyle/>
          <a:p>
            <a:pPr defTabSz="975299">
              <a:spcBef>
                <a:spcPct val="20000"/>
              </a:spcBef>
              <a:defRPr/>
            </a:pPr>
            <a:r>
              <a:rPr lang="en-US" sz="1600">
                <a:latin typeface="Helvetica Neue" panose="02000503000000020004"/>
                <a:ea typeface="Lato" panose="020F0502020204030203" pitchFamily="34" charset="0"/>
                <a:cs typeface="Lato" panose="020F0502020204030203" pitchFamily="34" charset="0"/>
              </a:rPr>
              <a:t>SAP S/4HANA sets the stage for innovation. S/4HANA applications leverage speed, context, and data accessibility allowing an enterprise to make decisions that are future ready.</a:t>
            </a:r>
          </a:p>
        </p:txBody>
      </p:sp>
      <p:grpSp>
        <p:nvGrpSpPr>
          <p:cNvPr id="71" name="Group 70">
            <a:extLst>
              <a:ext uri="{FF2B5EF4-FFF2-40B4-BE49-F238E27FC236}">
                <a16:creationId xmlns:a16="http://schemas.microsoft.com/office/drawing/2014/main" id="{095D68FC-36A0-E82A-A19B-B861B78FB49A}"/>
              </a:ext>
              <a:ext uri="{C183D7F6-B498-43B3-948B-1728B52AA6E4}">
                <adec:decorative xmlns:adec="http://schemas.microsoft.com/office/drawing/2017/decorative" val="1"/>
              </a:ext>
            </a:extLst>
          </p:cNvPr>
          <p:cNvGrpSpPr/>
          <p:nvPr/>
        </p:nvGrpSpPr>
        <p:grpSpPr>
          <a:xfrm>
            <a:off x="9911138" y="1241643"/>
            <a:ext cx="2106654" cy="1926394"/>
            <a:chOff x="9911138" y="1486196"/>
            <a:chExt cx="2106654" cy="1926394"/>
          </a:xfrm>
        </p:grpSpPr>
        <p:sp>
          <p:nvSpPr>
            <p:cNvPr id="55" name="Freeform 9">
              <a:extLst>
                <a:ext uri="{FF2B5EF4-FFF2-40B4-BE49-F238E27FC236}">
                  <a16:creationId xmlns:a16="http://schemas.microsoft.com/office/drawing/2014/main" id="{BD481E71-A767-6F52-F46A-2DCEC7BC932D}"/>
                </a:ext>
              </a:extLst>
            </p:cNvPr>
            <p:cNvSpPr>
              <a:spLocks/>
            </p:cNvSpPr>
            <p:nvPr/>
          </p:nvSpPr>
          <p:spPr bwMode="auto">
            <a:xfrm>
              <a:off x="11823390" y="1601559"/>
              <a:ext cx="194402" cy="1488744"/>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tx2">
                <a:lumMod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sp>
          <p:nvSpPr>
            <p:cNvPr id="56" name="Freeform 10">
              <a:extLst>
                <a:ext uri="{FF2B5EF4-FFF2-40B4-BE49-F238E27FC236}">
                  <a16:creationId xmlns:a16="http://schemas.microsoft.com/office/drawing/2014/main" id="{5E39536B-5E6D-157C-7FE3-10AC3E193461}"/>
                </a:ext>
              </a:extLst>
            </p:cNvPr>
            <p:cNvSpPr>
              <a:spLocks/>
            </p:cNvSpPr>
            <p:nvPr/>
          </p:nvSpPr>
          <p:spPr bwMode="auto">
            <a:xfrm>
              <a:off x="9911138" y="1486196"/>
              <a:ext cx="2103120" cy="192639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1">
                <a:lumMod val="25000"/>
                <a:lumOff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grpSp>
      <p:pic>
        <p:nvPicPr>
          <p:cNvPr id="83" name="Graphic 82">
            <a:extLst>
              <a:ext uri="{FF2B5EF4-FFF2-40B4-BE49-F238E27FC236}">
                <a16:creationId xmlns:a16="http://schemas.microsoft.com/office/drawing/2014/main" id="{CE92D871-40D6-79E8-293F-1BE99249779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20940" y="1700419"/>
            <a:ext cx="640080" cy="640080"/>
          </a:xfrm>
          <a:prstGeom prst="rect">
            <a:avLst/>
          </a:prstGeom>
        </p:spPr>
      </p:pic>
      <p:sp>
        <p:nvSpPr>
          <p:cNvPr id="57" name="TextBox 56">
            <a:extLst>
              <a:ext uri="{FF2B5EF4-FFF2-40B4-BE49-F238E27FC236}">
                <a16:creationId xmlns:a16="http://schemas.microsoft.com/office/drawing/2014/main" id="{5EF41777-34B2-8289-327B-4E5883EFA0CF}"/>
              </a:ext>
            </a:extLst>
          </p:cNvPr>
          <p:cNvSpPr txBox="1"/>
          <p:nvPr/>
        </p:nvSpPr>
        <p:spPr>
          <a:xfrm>
            <a:off x="10243980" y="2221561"/>
            <a:ext cx="1450522" cy="590927"/>
          </a:xfrm>
          <a:prstGeom prst="rect">
            <a:avLst/>
          </a:prstGeom>
          <a:noFill/>
        </p:spPr>
        <p:txBody>
          <a:bodyPr wrap="none" lIns="97534" tIns="48766" rIns="97534" bIns="48766" rtlCol="0">
            <a:spAutoFit/>
          </a:bodyPr>
          <a:lstStyle/>
          <a:p>
            <a:pPr algn="ctr" defTabSz="975299"/>
            <a:r>
              <a:rPr lang="en-US" sz="1600" b="1">
                <a:latin typeface="Helvetica Neue" panose="02000503000000020004"/>
                <a:ea typeface="Lato Regular" panose="020F0502020204030203" pitchFamily="34" charset="0"/>
                <a:cs typeface="Lato" panose="020F0502020204030203" pitchFamily="34" charset="0"/>
              </a:rPr>
              <a:t>Improved</a:t>
            </a:r>
          </a:p>
          <a:p>
            <a:pPr algn="ctr" defTabSz="975299"/>
            <a:r>
              <a:rPr lang="en-US" sz="1600" b="1">
                <a:latin typeface="Helvetica Neue" panose="02000503000000020004"/>
                <a:ea typeface="Lato Regular" panose="020F0502020204030203" pitchFamily="34" charset="0"/>
                <a:cs typeface="Lato" panose="020F0502020204030203" pitchFamily="34" charset="0"/>
              </a:rPr>
              <a:t>Performance</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58" name="TextBox 57">
            <a:extLst>
              <a:ext uri="{FF2B5EF4-FFF2-40B4-BE49-F238E27FC236}">
                <a16:creationId xmlns:a16="http://schemas.microsoft.com/office/drawing/2014/main" id="{92B673E6-5432-07BA-A34C-A4B6CE06160B}"/>
              </a:ext>
            </a:extLst>
          </p:cNvPr>
          <p:cNvSpPr txBox="1"/>
          <p:nvPr/>
        </p:nvSpPr>
        <p:spPr>
          <a:xfrm>
            <a:off x="10032250" y="3295133"/>
            <a:ext cx="1828800" cy="3053139"/>
          </a:xfrm>
          <a:prstGeom prst="rect">
            <a:avLst/>
          </a:prstGeom>
          <a:noFill/>
        </p:spPr>
        <p:txBody>
          <a:bodyPr wrap="square" lIns="97534" tIns="48766" rIns="97534" bIns="48766" rtlCol="0">
            <a:spAutoFit/>
          </a:bodyPr>
          <a:lstStyle/>
          <a:p>
            <a:pPr defTabSz="975299">
              <a:spcBef>
                <a:spcPct val="20000"/>
              </a:spcBef>
              <a:defRPr/>
            </a:pPr>
            <a:r>
              <a:rPr lang="en-US" sz="1600">
                <a:latin typeface="Helvetica Neue" panose="02000503000000020004"/>
                <a:ea typeface="Lato" panose="020F0502020204030203" pitchFamily="34" charset="0"/>
                <a:cs typeface="Lato" panose="020F0502020204030203" pitchFamily="34" charset="0"/>
              </a:rPr>
              <a:t>S/4HANA improves performance by allowing users to develop and generate reports using real-time data. This improves service for customer-centric applications.</a:t>
            </a:r>
          </a:p>
        </p:txBody>
      </p:sp>
    </p:spTree>
    <p:extLst>
      <p:ext uri="{BB962C8B-B14F-4D97-AF65-F5344CB8AC3E}">
        <p14:creationId xmlns:p14="http://schemas.microsoft.com/office/powerpoint/2010/main" val="112172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a:t>SAP ECC vs. SAP S/4HANA</a:t>
            </a:r>
          </a:p>
        </p:txBody>
      </p:sp>
      <p:sp>
        <p:nvSpPr>
          <p:cNvPr id="3" name="Rectangle 2">
            <a:extLst>
              <a:ext uri="{FF2B5EF4-FFF2-40B4-BE49-F238E27FC236}">
                <a16:creationId xmlns:a16="http://schemas.microsoft.com/office/drawing/2014/main" id="{3AD8560C-08F7-DD45-1E4F-63A4036EDBDE}"/>
              </a:ext>
              <a:ext uri="{C183D7F6-B498-43B3-948B-1728B52AA6E4}">
                <adec:decorative xmlns:adec="http://schemas.microsoft.com/office/drawing/2017/decorative" val="1"/>
              </a:ext>
            </a:extLst>
          </p:cNvPr>
          <p:cNvSpPr/>
          <p:nvPr/>
        </p:nvSpPr>
        <p:spPr>
          <a:xfrm>
            <a:off x="1845601" y="1302909"/>
            <a:ext cx="2103120" cy="3657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07E3B763-4D14-3E64-4CF5-BC6892603DAE}"/>
              </a:ext>
              <a:ext uri="{C183D7F6-B498-43B3-948B-1728B52AA6E4}">
                <adec:decorative xmlns:adec="http://schemas.microsoft.com/office/drawing/2017/decorative" val="1"/>
              </a:ext>
            </a:extLst>
          </p:cNvPr>
          <p:cNvSpPr/>
          <p:nvPr/>
        </p:nvSpPr>
        <p:spPr>
          <a:xfrm>
            <a:off x="4957354" y="1302909"/>
            <a:ext cx="1188720" cy="3657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BED6237E-8D3F-CE7C-203A-0FA46A4B8EC8}"/>
              </a:ext>
              <a:ext uri="{C183D7F6-B498-43B3-948B-1728B52AA6E4}">
                <adec:decorative xmlns:adec="http://schemas.microsoft.com/office/drawing/2017/decorative" val="1"/>
              </a:ext>
            </a:extLst>
          </p:cNvPr>
          <p:cNvSpPr/>
          <p:nvPr/>
        </p:nvSpPr>
        <p:spPr>
          <a:xfrm flipH="1">
            <a:off x="7657886" y="1302909"/>
            <a:ext cx="2103120" cy="36576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a:extLst>
              <a:ext uri="{FF2B5EF4-FFF2-40B4-BE49-F238E27FC236}">
                <a16:creationId xmlns:a16="http://schemas.microsoft.com/office/drawing/2014/main" id="{570AD900-A958-E9A7-462E-7049A9C665B9}"/>
              </a:ext>
              <a:ext uri="{C183D7F6-B498-43B3-948B-1728B52AA6E4}">
                <adec:decorative xmlns:adec="http://schemas.microsoft.com/office/drawing/2017/decorative" val="1"/>
              </a:ext>
            </a:extLst>
          </p:cNvPr>
          <p:cNvGrpSpPr>
            <a:grpSpLocks noChangeAspect="1"/>
          </p:cNvGrpSpPr>
          <p:nvPr/>
        </p:nvGrpSpPr>
        <p:grpSpPr>
          <a:xfrm>
            <a:off x="456242" y="1767770"/>
            <a:ext cx="731519" cy="731519"/>
            <a:chOff x="-443000" y="1524075"/>
            <a:chExt cx="1132035" cy="1132035"/>
          </a:xfrm>
        </p:grpSpPr>
        <p:pic>
          <p:nvPicPr>
            <p:cNvPr id="43" name="Graphic 42" descr="Monitor outline">
              <a:extLst>
                <a:ext uri="{FF2B5EF4-FFF2-40B4-BE49-F238E27FC236}">
                  <a16:creationId xmlns:a16="http://schemas.microsoft.com/office/drawing/2014/main" id="{62CBC61C-F113-74B6-CE52-777DAD3136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082" y="1686057"/>
              <a:ext cx="914400" cy="914400"/>
            </a:xfrm>
            <a:prstGeom prst="rect">
              <a:avLst/>
            </a:prstGeom>
          </p:spPr>
        </p:pic>
        <p:pic>
          <p:nvPicPr>
            <p:cNvPr id="48" name="Graphic 47" descr="Close outline">
              <a:extLst>
                <a:ext uri="{FF2B5EF4-FFF2-40B4-BE49-F238E27FC236}">
                  <a16:creationId xmlns:a16="http://schemas.microsoft.com/office/drawing/2014/main" id="{E38F3CCB-8526-C3D9-5652-4BB9BDF3FD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000" y="1524075"/>
              <a:ext cx="1132035" cy="1132035"/>
            </a:xfrm>
            <a:prstGeom prst="rect">
              <a:avLst/>
            </a:prstGeom>
          </p:spPr>
        </p:pic>
      </p:grpSp>
      <p:grpSp>
        <p:nvGrpSpPr>
          <p:cNvPr id="89" name="Group 88">
            <a:extLst>
              <a:ext uri="{FF2B5EF4-FFF2-40B4-BE49-F238E27FC236}">
                <a16:creationId xmlns:a16="http://schemas.microsoft.com/office/drawing/2014/main" id="{551BFFB3-7503-DAAE-A20B-9470AF9ABFD6}"/>
              </a:ext>
              <a:ext uri="{C183D7F6-B498-43B3-948B-1728B52AA6E4}">
                <adec:decorative xmlns:adec="http://schemas.microsoft.com/office/drawing/2017/decorative" val="1"/>
              </a:ext>
            </a:extLst>
          </p:cNvPr>
          <p:cNvGrpSpPr>
            <a:grpSpLocks noChangeAspect="1"/>
          </p:cNvGrpSpPr>
          <p:nvPr/>
        </p:nvGrpSpPr>
        <p:grpSpPr>
          <a:xfrm>
            <a:off x="440184" y="2580211"/>
            <a:ext cx="720090" cy="640081"/>
            <a:chOff x="6375" y="2362609"/>
            <a:chExt cx="1063431" cy="1030026"/>
          </a:xfrm>
        </p:grpSpPr>
        <p:pic>
          <p:nvPicPr>
            <p:cNvPr id="47" name="Graphic 46" descr="Database outline">
              <a:extLst>
                <a:ext uri="{FF2B5EF4-FFF2-40B4-BE49-F238E27FC236}">
                  <a16:creationId xmlns:a16="http://schemas.microsoft.com/office/drawing/2014/main" id="{DCD64887-1A21-8E0B-A03D-0332DBE725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406" y="2362609"/>
              <a:ext cx="914400" cy="914400"/>
            </a:xfrm>
            <a:prstGeom prst="rect">
              <a:avLst/>
            </a:prstGeom>
          </p:spPr>
        </p:pic>
        <p:pic>
          <p:nvPicPr>
            <p:cNvPr id="83" name="Graphic 82" descr="Optical disc with solid fill">
              <a:extLst>
                <a:ext uri="{FF2B5EF4-FFF2-40B4-BE49-F238E27FC236}">
                  <a16:creationId xmlns:a16="http://schemas.microsoft.com/office/drawing/2014/main" id="{99C22674-29AE-8EC9-79B1-B7713FF3BC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75" y="2864966"/>
              <a:ext cx="527669" cy="527669"/>
            </a:xfrm>
            <a:prstGeom prst="rect">
              <a:avLst/>
            </a:prstGeom>
          </p:spPr>
        </p:pic>
      </p:grpSp>
      <p:grpSp>
        <p:nvGrpSpPr>
          <p:cNvPr id="71" name="Group 70">
            <a:extLst>
              <a:ext uri="{FF2B5EF4-FFF2-40B4-BE49-F238E27FC236}">
                <a16:creationId xmlns:a16="http://schemas.microsoft.com/office/drawing/2014/main" id="{95594FA4-A74A-B23B-FAAF-8022BA863219}"/>
              </a:ext>
              <a:ext uri="{C183D7F6-B498-43B3-948B-1728B52AA6E4}">
                <adec:decorative xmlns:adec="http://schemas.microsoft.com/office/drawing/2017/decorative" val="1"/>
              </a:ext>
            </a:extLst>
          </p:cNvPr>
          <p:cNvGrpSpPr>
            <a:grpSpLocks noChangeAspect="1"/>
          </p:cNvGrpSpPr>
          <p:nvPr/>
        </p:nvGrpSpPr>
        <p:grpSpPr>
          <a:xfrm>
            <a:off x="417183" y="3351159"/>
            <a:ext cx="766093" cy="640080"/>
            <a:chOff x="-1017528" y="3191923"/>
            <a:chExt cx="1129059" cy="943342"/>
          </a:xfrm>
        </p:grpSpPr>
        <p:pic>
          <p:nvPicPr>
            <p:cNvPr id="44" name="Graphic 43" descr="Gears outline">
              <a:extLst>
                <a:ext uri="{FF2B5EF4-FFF2-40B4-BE49-F238E27FC236}">
                  <a16:creationId xmlns:a16="http://schemas.microsoft.com/office/drawing/2014/main" id="{9B283851-207C-B8E7-3E3B-1293DECC5A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2245" y="3220865"/>
              <a:ext cx="914400" cy="914400"/>
            </a:xfrm>
            <a:prstGeom prst="rect">
              <a:avLst/>
            </a:prstGeom>
          </p:spPr>
        </p:pic>
        <p:pic>
          <p:nvPicPr>
            <p:cNvPr id="64" name="Graphic 63" descr="Back outline">
              <a:extLst>
                <a:ext uri="{FF2B5EF4-FFF2-40B4-BE49-F238E27FC236}">
                  <a16:creationId xmlns:a16="http://schemas.microsoft.com/office/drawing/2014/main" id="{3B5CC67B-A150-FF17-D798-DEC53CB391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3984127">
              <a:off x="-330392" y="3191923"/>
              <a:ext cx="441923" cy="441923"/>
            </a:xfrm>
            <a:prstGeom prst="rect">
              <a:avLst/>
            </a:prstGeom>
          </p:spPr>
        </p:pic>
        <p:pic>
          <p:nvPicPr>
            <p:cNvPr id="66" name="Graphic 65" descr="Back outline">
              <a:extLst>
                <a:ext uri="{FF2B5EF4-FFF2-40B4-BE49-F238E27FC236}">
                  <a16:creationId xmlns:a16="http://schemas.microsoft.com/office/drawing/2014/main" id="{A55C6D11-A7BD-8276-0391-15B0EBE1E0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043938">
              <a:off x="-1017528" y="3351634"/>
              <a:ext cx="405412" cy="405412"/>
            </a:xfrm>
            <a:prstGeom prst="rect">
              <a:avLst/>
            </a:prstGeom>
          </p:spPr>
        </p:pic>
        <p:pic>
          <p:nvPicPr>
            <p:cNvPr id="70" name="Graphic 69" descr="Single gear outline">
              <a:extLst>
                <a:ext uri="{FF2B5EF4-FFF2-40B4-BE49-F238E27FC236}">
                  <a16:creationId xmlns:a16="http://schemas.microsoft.com/office/drawing/2014/main" id="{1899B8B4-5CB9-B515-1C67-8C806053038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429" y="3660166"/>
              <a:ext cx="315998" cy="315998"/>
            </a:xfrm>
            <a:prstGeom prst="rect">
              <a:avLst/>
            </a:prstGeom>
          </p:spPr>
        </p:pic>
      </p:grpSp>
      <p:grpSp>
        <p:nvGrpSpPr>
          <p:cNvPr id="7" name="Graphic 45">
            <a:extLst>
              <a:ext uri="{FF2B5EF4-FFF2-40B4-BE49-F238E27FC236}">
                <a16:creationId xmlns:a16="http://schemas.microsoft.com/office/drawing/2014/main" id="{E3029D55-7D5A-9796-B373-5C01C103927F}"/>
              </a:ext>
              <a:ext uri="{C183D7F6-B498-43B3-948B-1728B52AA6E4}">
                <adec:decorative xmlns:adec="http://schemas.microsoft.com/office/drawing/2017/decorative" val="1"/>
              </a:ext>
            </a:extLst>
          </p:cNvPr>
          <p:cNvGrpSpPr/>
          <p:nvPr/>
        </p:nvGrpSpPr>
        <p:grpSpPr>
          <a:xfrm>
            <a:off x="546864" y="4216861"/>
            <a:ext cx="506730" cy="546735"/>
            <a:chOff x="546864" y="4417457"/>
            <a:chExt cx="506730" cy="546735"/>
          </a:xfrm>
          <a:solidFill>
            <a:schemeClr val="tx1"/>
          </a:solidFill>
        </p:grpSpPr>
        <p:sp>
          <p:nvSpPr>
            <p:cNvPr id="8" name="Freeform: Shape 7">
              <a:extLst>
                <a:ext uri="{FF2B5EF4-FFF2-40B4-BE49-F238E27FC236}">
                  <a16:creationId xmlns:a16="http://schemas.microsoft.com/office/drawing/2014/main" id="{C33DF66E-5CDD-310E-BB45-B8832352AA16}"/>
                </a:ext>
              </a:extLst>
            </p:cNvPr>
            <p:cNvSpPr/>
            <p:nvPr/>
          </p:nvSpPr>
          <p:spPr>
            <a:xfrm>
              <a:off x="546864" y="4870847"/>
              <a:ext cx="186690" cy="93345"/>
            </a:xfrm>
            <a:custGeom>
              <a:avLst/>
              <a:gdLst>
                <a:gd name="connsiteX0" fmla="*/ 0 w 186690"/>
                <a:gd name="connsiteY0" fmla="*/ 93345 h 93345"/>
                <a:gd name="connsiteX1" fmla="*/ 186690 w 186690"/>
                <a:gd name="connsiteY1" fmla="*/ 93345 h 93345"/>
                <a:gd name="connsiteX2" fmla="*/ 186690 w 186690"/>
                <a:gd name="connsiteY2" fmla="*/ 0 h 93345"/>
                <a:gd name="connsiteX3" fmla="*/ 0 w 186690"/>
                <a:gd name="connsiteY3" fmla="*/ 0 h 93345"/>
                <a:gd name="connsiteX4" fmla="*/ 13335 w 186690"/>
                <a:gd name="connsiteY4" fmla="*/ 13335 h 93345"/>
                <a:gd name="connsiteX5" fmla="*/ 173355 w 186690"/>
                <a:gd name="connsiteY5" fmla="*/ 13335 h 93345"/>
                <a:gd name="connsiteX6" fmla="*/ 173355 w 186690"/>
                <a:gd name="connsiteY6" fmla="*/ 80010 h 93345"/>
                <a:gd name="connsiteX7" fmla="*/ 13335 w 186690"/>
                <a:gd name="connsiteY7" fmla="*/ 80010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93345"/>
                  </a:moveTo>
                  <a:lnTo>
                    <a:pt x="186690" y="93345"/>
                  </a:lnTo>
                  <a:lnTo>
                    <a:pt x="186690" y="0"/>
                  </a:lnTo>
                  <a:lnTo>
                    <a:pt x="0" y="0"/>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29DEBDA-CBF0-A023-4A27-C79E45C0BBE2}"/>
                </a:ext>
              </a:extLst>
            </p:cNvPr>
            <p:cNvSpPr/>
            <p:nvPr/>
          </p:nvSpPr>
          <p:spPr>
            <a:xfrm>
              <a:off x="866904" y="4870847"/>
              <a:ext cx="186690" cy="93345"/>
            </a:xfrm>
            <a:custGeom>
              <a:avLst/>
              <a:gdLst>
                <a:gd name="connsiteX0" fmla="*/ 0 w 186690"/>
                <a:gd name="connsiteY0" fmla="*/ 0 h 93345"/>
                <a:gd name="connsiteX1" fmla="*/ 0 w 186690"/>
                <a:gd name="connsiteY1" fmla="*/ 93345 h 93345"/>
                <a:gd name="connsiteX2" fmla="*/ 186690 w 186690"/>
                <a:gd name="connsiteY2" fmla="*/ 93345 h 93345"/>
                <a:gd name="connsiteX3" fmla="*/ 186690 w 186690"/>
                <a:gd name="connsiteY3" fmla="*/ 0 h 93345"/>
                <a:gd name="connsiteX4" fmla="*/ 173355 w 186690"/>
                <a:gd name="connsiteY4" fmla="*/ 80010 h 93345"/>
                <a:gd name="connsiteX5" fmla="*/ 13335 w 186690"/>
                <a:gd name="connsiteY5" fmla="*/ 80010 h 93345"/>
                <a:gd name="connsiteX6" fmla="*/ 13335 w 186690"/>
                <a:gd name="connsiteY6" fmla="*/ 13335 h 93345"/>
                <a:gd name="connsiteX7" fmla="*/ 173355 w 186690"/>
                <a:gd name="connsiteY7" fmla="*/ 13335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0"/>
                  </a:moveTo>
                  <a:lnTo>
                    <a:pt x="0" y="93345"/>
                  </a:lnTo>
                  <a:lnTo>
                    <a:pt x="186690" y="93345"/>
                  </a:lnTo>
                  <a:lnTo>
                    <a:pt x="186690" y="0"/>
                  </a:lnTo>
                  <a:close/>
                  <a:moveTo>
                    <a:pt x="173355" y="80010"/>
                  </a:moveTo>
                  <a:lnTo>
                    <a:pt x="13335" y="80010"/>
                  </a:lnTo>
                  <a:lnTo>
                    <a:pt x="13335" y="13335"/>
                  </a:lnTo>
                  <a:lnTo>
                    <a:pt x="173355" y="13335"/>
                  </a:lnTo>
                  <a:close/>
                </a:path>
              </a:pathLst>
            </a:custGeom>
            <a:solidFill>
              <a:schemeClr val="tx1"/>
            </a:solidFill>
            <a:ln w="664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624EABD-A459-B4CB-197A-2030D6D888EA}"/>
                </a:ext>
              </a:extLst>
            </p:cNvPr>
            <p:cNvSpPr/>
            <p:nvPr/>
          </p:nvSpPr>
          <p:spPr>
            <a:xfrm>
              <a:off x="593618" y="4641392"/>
              <a:ext cx="413221" cy="216119"/>
            </a:xfrm>
            <a:custGeom>
              <a:avLst/>
              <a:gdLst>
                <a:gd name="connsiteX0" fmla="*/ 269379 w 413221"/>
                <a:gd name="connsiteY0" fmla="*/ 76103 h 216119"/>
                <a:gd name="connsiteX1" fmla="*/ 359963 w 413221"/>
                <a:gd name="connsiteY1" fmla="*/ 76103 h 216119"/>
                <a:gd name="connsiteX2" fmla="*/ 359963 w 413221"/>
                <a:gd name="connsiteY2" fmla="*/ 193197 h 216119"/>
                <a:gd name="connsiteX3" fmla="*/ 359850 w 413221"/>
                <a:gd name="connsiteY3" fmla="*/ 193244 h 216119"/>
                <a:gd name="connsiteX4" fmla="*/ 331340 w 413221"/>
                <a:gd name="connsiteY4" fmla="*/ 164734 h 216119"/>
                <a:gd name="connsiteX5" fmla="*/ 321912 w 413221"/>
                <a:gd name="connsiteY5" fmla="*/ 164898 h 216119"/>
                <a:gd name="connsiteX6" fmla="*/ 321912 w 413221"/>
                <a:gd name="connsiteY6" fmla="*/ 174162 h 216119"/>
                <a:gd name="connsiteX7" fmla="*/ 361917 w 413221"/>
                <a:gd name="connsiteY7" fmla="*/ 214167 h 216119"/>
                <a:gd name="connsiteX8" fmla="*/ 371345 w 413221"/>
                <a:gd name="connsiteY8" fmla="*/ 214167 h 216119"/>
                <a:gd name="connsiteX9" fmla="*/ 411350 w 413221"/>
                <a:gd name="connsiteY9" fmla="*/ 174162 h 216119"/>
                <a:gd name="connsiteX10" fmla="*/ 411186 w 413221"/>
                <a:gd name="connsiteY10" fmla="*/ 164734 h 216119"/>
                <a:gd name="connsiteX11" fmla="*/ 401922 w 413221"/>
                <a:gd name="connsiteY11" fmla="*/ 164734 h 216119"/>
                <a:gd name="connsiteX12" fmla="*/ 373412 w 413221"/>
                <a:gd name="connsiteY12" fmla="*/ 193244 h 216119"/>
                <a:gd name="connsiteX13" fmla="*/ 373298 w 413221"/>
                <a:gd name="connsiteY13" fmla="*/ 193197 h 216119"/>
                <a:gd name="connsiteX14" fmla="*/ 373298 w 413221"/>
                <a:gd name="connsiteY14" fmla="*/ 62768 h 216119"/>
                <a:gd name="connsiteX15" fmla="*/ 269379 w 413221"/>
                <a:gd name="connsiteY15" fmla="*/ 62768 h 216119"/>
                <a:gd name="connsiteX16" fmla="*/ 206611 w 413221"/>
                <a:gd name="connsiteY16" fmla="*/ 0 h 216119"/>
                <a:gd name="connsiteX17" fmla="*/ 143843 w 413221"/>
                <a:gd name="connsiteY17" fmla="*/ 62768 h 216119"/>
                <a:gd name="connsiteX18" fmla="*/ 39923 w 413221"/>
                <a:gd name="connsiteY18" fmla="*/ 62768 h 216119"/>
                <a:gd name="connsiteX19" fmla="*/ 39923 w 413221"/>
                <a:gd name="connsiteY19" fmla="*/ 193197 h 216119"/>
                <a:gd name="connsiteX20" fmla="*/ 39810 w 413221"/>
                <a:gd name="connsiteY20" fmla="*/ 193244 h 216119"/>
                <a:gd name="connsiteX21" fmla="*/ 11300 w 413221"/>
                <a:gd name="connsiteY21" fmla="*/ 164734 h 216119"/>
                <a:gd name="connsiteX22" fmla="*/ 1872 w 413221"/>
                <a:gd name="connsiteY22" fmla="*/ 164898 h 216119"/>
                <a:gd name="connsiteX23" fmla="*/ 1872 w 413221"/>
                <a:gd name="connsiteY23" fmla="*/ 174162 h 216119"/>
                <a:gd name="connsiteX24" fmla="*/ 41877 w 413221"/>
                <a:gd name="connsiteY24" fmla="*/ 214167 h 216119"/>
                <a:gd name="connsiteX25" fmla="*/ 51305 w 413221"/>
                <a:gd name="connsiteY25" fmla="*/ 214167 h 216119"/>
                <a:gd name="connsiteX26" fmla="*/ 91310 w 413221"/>
                <a:gd name="connsiteY26" fmla="*/ 174162 h 216119"/>
                <a:gd name="connsiteX27" fmla="*/ 91474 w 413221"/>
                <a:gd name="connsiteY27" fmla="*/ 164734 h 216119"/>
                <a:gd name="connsiteX28" fmla="*/ 82046 w 413221"/>
                <a:gd name="connsiteY28" fmla="*/ 164570 h 216119"/>
                <a:gd name="connsiteX29" fmla="*/ 81882 w 413221"/>
                <a:gd name="connsiteY29" fmla="*/ 164734 h 216119"/>
                <a:gd name="connsiteX30" fmla="*/ 53372 w 413221"/>
                <a:gd name="connsiteY30" fmla="*/ 193244 h 216119"/>
                <a:gd name="connsiteX31" fmla="*/ 53258 w 413221"/>
                <a:gd name="connsiteY31" fmla="*/ 193197 h 216119"/>
                <a:gd name="connsiteX32" fmla="*/ 53258 w 413221"/>
                <a:gd name="connsiteY32" fmla="*/ 76103 h 216119"/>
                <a:gd name="connsiteX33" fmla="*/ 143843 w 413221"/>
                <a:gd name="connsiteY33" fmla="*/ 76103 h 216119"/>
                <a:gd name="connsiteX34" fmla="*/ 206611 w 413221"/>
                <a:gd name="connsiteY34" fmla="*/ 138871 h 216119"/>
                <a:gd name="connsiteX35" fmla="*/ 206611 w 413221"/>
                <a:gd name="connsiteY35" fmla="*/ 18856 h 216119"/>
                <a:gd name="connsiteX36" fmla="*/ 257190 w 413221"/>
                <a:gd name="connsiteY36" fmla="*/ 69435 h 216119"/>
                <a:gd name="connsiteX37" fmla="*/ 206611 w 413221"/>
                <a:gd name="connsiteY37" fmla="*/ 120015 h 216119"/>
                <a:gd name="connsiteX38" fmla="*/ 156031 w 413221"/>
                <a:gd name="connsiteY38" fmla="*/ 69435 h 21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3221" h="216119">
                  <a:moveTo>
                    <a:pt x="269379" y="76103"/>
                  </a:moveTo>
                  <a:lnTo>
                    <a:pt x="359963" y="76103"/>
                  </a:lnTo>
                  <a:lnTo>
                    <a:pt x="359963" y="193197"/>
                  </a:lnTo>
                  <a:cubicBezTo>
                    <a:pt x="359963" y="193284"/>
                    <a:pt x="359910" y="193304"/>
                    <a:pt x="359850" y="193244"/>
                  </a:cubicBezTo>
                  <a:lnTo>
                    <a:pt x="331340" y="164734"/>
                  </a:lnTo>
                  <a:cubicBezTo>
                    <a:pt x="328691" y="162176"/>
                    <a:pt x="324470" y="162249"/>
                    <a:pt x="321912" y="164898"/>
                  </a:cubicBezTo>
                  <a:cubicBezTo>
                    <a:pt x="319416" y="167482"/>
                    <a:pt x="319416" y="171578"/>
                    <a:pt x="321912" y="174162"/>
                  </a:cubicBezTo>
                  <a:lnTo>
                    <a:pt x="361917" y="214167"/>
                  </a:lnTo>
                  <a:cubicBezTo>
                    <a:pt x="364520" y="216770"/>
                    <a:pt x="368741" y="216770"/>
                    <a:pt x="371345" y="214167"/>
                  </a:cubicBezTo>
                  <a:lnTo>
                    <a:pt x="411350" y="174162"/>
                  </a:lnTo>
                  <a:cubicBezTo>
                    <a:pt x="413908" y="171513"/>
                    <a:pt x="413835" y="167292"/>
                    <a:pt x="411186" y="164734"/>
                  </a:cubicBezTo>
                  <a:cubicBezTo>
                    <a:pt x="408602" y="162238"/>
                    <a:pt x="404505" y="162238"/>
                    <a:pt x="401922" y="164734"/>
                  </a:cubicBezTo>
                  <a:lnTo>
                    <a:pt x="373412" y="193244"/>
                  </a:lnTo>
                  <a:cubicBezTo>
                    <a:pt x="373352" y="193304"/>
                    <a:pt x="373298" y="193284"/>
                    <a:pt x="373298" y="193197"/>
                  </a:cubicBezTo>
                  <a:lnTo>
                    <a:pt x="373298" y="62768"/>
                  </a:lnTo>
                  <a:lnTo>
                    <a:pt x="269379" y="62768"/>
                  </a:lnTo>
                  <a:lnTo>
                    <a:pt x="206611" y="0"/>
                  </a:lnTo>
                  <a:lnTo>
                    <a:pt x="143843" y="62768"/>
                  </a:lnTo>
                  <a:lnTo>
                    <a:pt x="39923" y="62768"/>
                  </a:lnTo>
                  <a:lnTo>
                    <a:pt x="39923" y="193197"/>
                  </a:lnTo>
                  <a:cubicBezTo>
                    <a:pt x="39923" y="193284"/>
                    <a:pt x="39870" y="193304"/>
                    <a:pt x="39810" y="193244"/>
                  </a:cubicBezTo>
                  <a:lnTo>
                    <a:pt x="11300" y="164734"/>
                  </a:lnTo>
                  <a:cubicBezTo>
                    <a:pt x="8651" y="162176"/>
                    <a:pt x="4430" y="162249"/>
                    <a:pt x="1872" y="164898"/>
                  </a:cubicBezTo>
                  <a:cubicBezTo>
                    <a:pt x="-624" y="167482"/>
                    <a:pt x="-624" y="171578"/>
                    <a:pt x="1872" y="174162"/>
                  </a:cubicBezTo>
                  <a:lnTo>
                    <a:pt x="41877" y="214167"/>
                  </a:lnTo>
                  <a:cubicBezTo>
                    <a:pt x="44480" y="216770"/>
                    <a:pt x="48701" y="216770"/>
                    <a:pt x="51305" y="214167"/>
                  </a:cubicBezTo>
                  <a:lnTo>
                    <a:pt x="91310" y="174162"/>
                  </a:lnTo>
                  <a:cubicBezTo>
                    <a:pt x="93959" y="171603"/>
                    <a:pt x="94032" y="167383"/>
                    <a:pt x="91474" y="164734"/>
                  </a:cubicBezTo>
                  <a:cubicBezTo>
                    <a:pt x="88915" y="162085"/>
                    <a:pt x="84694" y="162012"/>
                    <a:pt x="82046" y="164570"/>
                  </a:cubicBezTo>
                  <a:cubicBezTo>
                    <a:pt x="81990" y="164624"/>
                    <a:pt x="81936" y="164679"/>
                    <a:pt x="81882" y="164734"/>
                  </a:cubicBezTo>
                  <a:lnTo>
                    <a:pt x="53372" y="193244"/>
                  </a:lnTo>
                  <a:cubicBezTo>
                    <a:pt x="53311" y="193304"/>
                    <a:pt x="53258" y="193284"/>
                    <a:pt x="53258" y="193197"/>
                  </a:cubicBezTo>
                  <a:lnTo>
                    <a:pt x="53258" y="76103"/>
                  </a:lnTo>
                  <a:lnTo>
                    <a:pt x="143843" y="76103"/>
                  </a:lnTo>
                  <a:lnTo>
                    <a:pt x="206611" y="138871"/>
                  </a:lnTo>
                  <a:close/>
                  <a:moveTo>
                    <a:pt x="206611" y="18856"/>
                  </a:moveTo>
                  <a:lnTo>
                    <a:pt x="257190" y="69435"/>
                  </a:lnTo>
                  <a:lnTo>
                    <a:pt x="206611" y="120015"/>
                  </a:lnTo>
                  <a:lnTo>
                    <a:pt x="156031" y="69435"/>
                  </a:lnTo>
                  <a:close/>
                </a:path>
              </a:pathLst>
            </a:custGeom>
            <a:solidFill>
              <a:schemeClr val="tx1"/>
            </a:solidFill>
            <a:ln w="664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0FB00CB-D7CC-E173-4445-169698436930}"/>
                </a:ext>
              </a:extLst>
            </p:cNvPr>
            <p:cNvSpPr/>
            <p:nvPr/>
          </p:nvSpPr>
          <p:spPr>
            <a:xfrm>
              <a:off x="706884" y="4417457"/>
              <a:ext cx="186690" cy="210524"/>
            </a:xfrm>
            <a:custGeom>
              <a:avLst/>
              <a:gdLst>
                <a:gd name="connsiteX0" fmla="*/ 86678 w 186690"/>
                <a:gd name="connsiteY0" fmla="*/ 187603 h 210524"/>
                <a:gd name="connsiteX1" fmla="*/ 86564 w 186690"/>
                <a:gd name="connsiteY1" fmla="*/ 187650 h 210524"/>
                <a:gd name="connsiteX2" fmla="*/ 58054 w 186690"/>
                <a:gd name="connsiteY2" fmla="*/ 159140 h 210524"/>
                <a:gd name="connsiteX3" fmla="*/ 48626 w 186690"/>
                <a:gd name="connsiteY3" fmla="*/ 158976 h 210524"/>
                <a:gd name="connsiteX4" fmla="*/ 48462 w 186690"/>
                <a:gd name="connsiteY4" fmla="*/ 168404 h 210524"/>
                <a:gd name="connsiteX5" fmla="*/ 48626 w 186690"/>
                <a:gd name="connsiteY5" fmla="*/ 168568 h 210524"/>
                <a:gd name="connsiteX6" fmla="*/ 88631 w 186690"/>
                <a:gd name="connsiteY6" fmla="*/ 208573 h 210524"/>
                <a:gd name="connsiteX7" fmla="*/ 98059 w 186690"/>
                <a:gd name="connsiteY7" fmla="*/ 208573 h 210524"/>
                <a:gd name="connsiteX8" fmla="*/ 138064 w 186690"/>
                <a:gd name="connsiteY8" fmla="*/ 168568 h 210524"/>
                <a:gd name="connsiteX9" fmla="*/ 138228 w 186690"/>
                <a:gd name="connsiteY9" fmla="*/ 159140 h 210524"/>
                <a:gd name="connsiteX10" fmla="*/ 128800 w 186690"/>
                <a:gd name="connsiteY10" fmla="*/ 158976 h 210524"/>
                <a:gd name="connsiteX11" fmla="*/ 128636 w 186690"/>
                <a:gd name="connsiteY11" fmla="*/ 159140 h 210524"/>
                <a:gd name="connsiteX12" fmla="*/ 100126 w 186690"/>
                <a:gd name="connsiteY12" fmla="*/ 187650 h 210524"/>
                <a:gd name="connsiteX13" fmla="*/ 100013 w 186690"/>
                <a:gd name="connsiteY13" fmla="*/ 187603 h 210524"/>
                <a:gd name="connsiteX14" fmla="*/ 100013 w 186690"/>
                <a:gd name="connsiteY14" fmla="*/ 93345 h 210524"/>
                <a:gd name="connsiteX15" fmla="*/ 186690 w 186690"/>
                <a:gd name="connsiteY15" fmla="*/ 93345 h 210524"/>
                <a:gd name="connsiteX16" fmla="*/ 186690 w 186690"/>
                <a:gd name="connsiteY16" fmla="*/ 0 h 210524"/>
                <a:gd name="connsiteX17" fmla="*/ 0 w 186690"/>
                <a:gd name="connsiteY17" fmla="*/ 0 h 210524"/>
                <a:gd name="connsiteX18" fmla="*/ 0 w 186690"/>
                <a:gd name="connsiteY18" fmla="*/ 93345 h 210524"/>
                <a:gd name="connsiteX19" fmla="*/ 86678 w 186690"/>
                <a:gd name="connsiteY19" fmla="*/ 93345 h 210524"/>
                <a:gd name="connsiteX20" fmla="*/ 13335 w 186690"/>
                <a:gd name="connsiteY20" fmla="*/ 13335 h 210524"/>
                <a:gd name="connsiteX21" fmla="*/ 173355 w 186690"/>
                <a:gd name="connsiteY21" fmla="*/ 13335 h 210524"/>
                <a:gd name="connsiteX22" fmla="*/ 173355 w 186690"/>
                <a:gd name="connsiteY22" fmla="*/ 80010 h 210524"/>
                <a:gd name="connsiteX23" fmla="*/ 13335 w 186690"/>
                <a:gd name="connsiteY23" fmla="*/ 80010 h 21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690" h="210524">
                  <a:moveTo>
                    <a:pt x="86678" y="187603"/>
                  </a:moveTo>
                  <a:cubicBezTo>
                    <a:pt x="86678" y="187690"/>
                    <a:pt x="86624" y="187710"/>
                    <a:pt x="86564" y="187650"/>
                  </a:cubicBezTo>
                  <a:lnTo>
                    <a:pt x="58054" y="159140"/>
                  </a:lnTo>
                  <a:cubicBezTo>
                    <a:pt x="55496" y="156491"/>
                    <a:pt x="51275" y="156418"/>
                    <a:pt x="48626" y="158976"/>
                  </a:cubicBezTo>
                  <a:cubicBezTo>
                    <a:pt x="45977" y="161534"/>
                    <a:pt x="45904" y="165755"/>
                    <a:pt x="48462" y="168404"/>
                  </a:cubicBezTo>
                  <a:cubicBezTo>
                    <a:pt x="48516" y="168460"/>
                    <a:pt x="48571" y="168514"/>
                    <a:pt x="48626" y="168568"/>
                  </a:cubicBezTo>
                  <a:lnTo>
                    <a:pt x="88631" y="208573"/>
                  </a:lnTo>
                  <a:cubicBezTo>
                    <a:pt x="91235" y="211176"/>
                    <a:pt x="95455" y="211176"/>
                    <a:pt x="98059" y="208573"/>
                  </a:cubicBezTo>
                  <a:lnTo>
                    <a:pt x="138064" y="168568"/>
                  </a:lnTo>
                  <a:cubicBezTo>
                    <a:pt x="140713" y="166009"/>
                    <a:pt x="140786" y="161789"/>
                    <a:pt x="138228" y="159140"/>
                  </a:cubicBezTo>
                  <a:cubicBezTo>
                    <a:pt x="135670" y="156492"/>
                    <a:pt x="131448" y="156418"/>
                    <a:pt x="128800" y="158976"/>
                  </a:cubicBezTo>
                  <a:cubicBezTo>
                    <a:pt x="128744" y="159030"/>
                    <a:pt x="128689" y="159085"/>
                    <a:pt x="128636" y="159140"/>
                  </a:cubicBezTo>
                  <a:lnTo>
                    <a:pt x="100126" y="187650"/>
                  </a:lnTo>
                  <a:cubicBezTo>
                    <a:pt x="100066" y="187710"/>
                    <a:pt x="100013" y="187690"/>
                    <a:pt x="100013" y="187603"/>
                  </a:cubicBezTo>
                  <a:lnTo>
                    <a:pt x="100013" y="93345"/>
                  </a:lnTo>
                  <a:lnTo>
                    <a:pt x="186690" y="93345"/>
                  </a:lnTo>
                  <a:lnTo>
                    <a:pt x="186690" y="0"/>
                  </a:lnTo>
                  <a:lnTo>
                    <a:pt x="0" y="0"/>
                  </a:lnTo>
                  <a:lnTo>
                    <a:pt x="0" y="93345"/>
                  </a:lnTo>
                  <a:lnTo>
                    <a:pt x="86678" y="93345"/>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75CBB18F-70CD-F192-4033-FD48703EC4ED}"/>
              </a:ext>
              <a:ext uri="{C183D7F6-B498-43B3-948B-1728B52AA6E4}">
                <adec:decorative xmlns:adec="http://schemas.microsoft.com/office/drawing/2017/decorative" val="1"/>
              </a:ext>
            </a:extLst>
          </p:cNvPr>
          <p:cNvGrpSpPr>
            <a:grpSpLocks noChangeAspect="1"/>
          </p:cNvGrpSpPr>
          <p:nvPr/>
        </p:nvGrpSpPr>
        <p:grpSpPr>
          <a:xfrm>
            <a:off x="434469" y="4964560"/>
            <a:ext cx="731520" cy="731520"/>
            <a:chOff x="-1091960" y="4971808"/>
            <a:chExt cx="914400" cy="914400"/>
          </a:xfrm>
        </p:grpSpPr>
        <p:pic>
          <p:nvPicPr>
            <p:cNvPr id="49" name="Graphic 48" descr="Browser window outline">
              <a:extLst>
                <a:ext uri="{FF2B5EF4-FFF2-40B4-BE49-F238E27FC236}">
                  <a16:creationId xmlns:a16="http://schemas.microsoft.com/office/drawing/2014/main" id="{09752834-5063-15ED-C2B1-74C89BCBCA9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91960" y="4971808"/>
              <a:ext cx="914400" cy="914400"/>
            </a:xfrm>
            <a:prstGeom prst="rect">
              <a:avLst/>
            </a:prstGeom>
          </p:spPr>
        </p:pic>
        <p:pic>
          <p:nvPicPr>
            <p:cNvPr id="81" name="Graphic 80" descr="Single gear with solid fill">
              <a:extLst>
                <a:ext uri="{FF2B5EF4-FFF2-40B4-BE49-F238E27FC236}">
                  <a16:creationId xmlns:a16="http://schemas.microsoft.com/office/drawing/2014/main" id="{B0AACB6E-07E9-756A-74AB-4237C84EA2C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7367" y="5423612"/>
              <a:ext cx="451805" cy="451805"/>
            </a:xfrm>
            <a:prstGeom prst="rect">
              <a:avLst/>
            </a:prstGeom>
          </p:spPr>
        </p:pic>
        <p:pic>
          <p:nvPicPr>
            <p:cNvPr id="87" name="Graphic 86" descr="Old Key with solid fill">
              <a:extLst>
                <a:ext uri="{FF2B5EF4-FFF2-40B4-BE49-F238E27FC236}">
                  <a16:creationId xmlns:a16="http://schemas.microsoft.com/office/drawing/2014/main" id="{68DC3194-CA79-E237-4E86-2BC72B34085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69437" y="5314837"/>
              <a:ext cx="334677" cy="334677"/>
            </a:xfrm>
            <a:prstGeom prst="rect">
              <a:avLst/>
            </a:prstGeom>
          </p:spPr>
        </p:pic>
      </p:grpSp>
      <p:pic>
        <p:nvPicPr>
          <p:cNvPr id="42" name="Graphic 41">
            <a:extLst>
              <a:ext uri="{FF2B5EF4-FFF2-40B4-BE49-F238E27FC236}">
                <a16:creationId xmlns:a16="http://schemas.microsoft.com/office/drawing/2014/main" id="{07235AF3-4149-BB5B-9EE4-7D7798B8EB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469" y="5769438"/>
            <a:ext cx="731520" cy="731520"/>
          </a:xfrm>
          <a:prstGeom prst="rect">
            <a:avLst/>
          </a:prstGeom>
        </p:spPr>
      </p:pic>
      <p:graphicFrame>
        <p:nvGraphicFramePr>
          <p:cNvPr id="5" name="Table 4" descr="This table compares SAP ECC and SAP S/4 HANA. SAP ECC does not have intelligent technologies, uses the HANA database, has a complex data model which has redundant tables for analysis which causes blocking and maintenance issues. Its business processes are traditional which are constrained by the legacy database, the User Interface is Legacy Portal, and deployment is on premise. SAP S/4HANA has all available intelligent technologies embedded machine learning, advanced analytics, and digital assistants with voice recognition. It has an in-memory database with optimized code set, real-time Online Analytical Processing and Online Transaction Processing from one data model. It uses a simple data model which is a combined analytics and transactions, reduced reconciliation, blocking, and maintenance. It also uses Intelligent business processes powered by new technology and SAP HANA. The user interface is SAP Fiori which is modern, customizable, and intuitive User Interface. The deployment is a complete choice of on premise, cloud or hybrid.">
            <a:extLst>
              <a:ext uri="{FF2B5EF4-FFF2-40B4-BE49-F238E27FC236}">
                <a16:creationId xmlns:a16="http://schemas.microsoft.com/office/drawing/2014/main" id="{3AAA708C-C6B5-6FE2-0013-6FF95B6DDE64}"/>
              </a:ext>
            </a:extLst>
          </p:cNvPr>
          <p:cNvGraphicFramePr>
            <a:graphicFrameLocks noGrp="1"/>
          </p:cNvGraphicFramePr>
          <p:nvPr>
            <p:extLst>
              <p:ext uri="{D42A27DB-BD31-4B8C-83A1-F6EECF244321}">
                <p14:modId xmlns:p14="http://schemas.microsoft.com/office/powerpoint/2010/main" val="1744236125"/>
              </p:ext>
            </p:extLst>
          </p:nvPr>
        </p:nvGraphicFramePr>
        <p:xfrm>
          <a:off x="1295400" y="1254088"/>
          <a:ext cx="9601200" cy="530352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790026347"/>
                    </a:ext>
                  </a:extLst>
                </a:gridCol>
                <a:gridCol w="2103120">
                  <a:extLst>
                    <a:ext uri="{9D8B030D-6E8A-4147-A177-3AD203B41FA5}">
                      <a16:colId xmlns:a16="http://schemas.microsoft.com/office/drawing/2014/main" val="1793190465"/>
                    </a:ext>
                  </a:extLst>
                </a:gridCol>
                <a:gridCol w="4297680">
                  <a:extLst>
                    <a:ext uri="{9D8B030D-6E8A-4147-A177-3AD203B41FA5}">
                      <a16:colId xmlns:a16="http://schemas.microsoft.com/office/drawing/2014/main" val="1096462360"/>
                    </a:ext>
                  </a:extLst>
                </a:gridCol>
              </a:tblGrid>
              <a:tr h="457200">
                <a:tc>
                  <a:txBody>
                    <a:bodyPr/>
                    <a:lstStyle/>
                    <a:p>
                      <a:pPr algn="ctr"/>
                      <a:r>
                        <a:rPr lang="en-US" sz="1600" b="1">
                          <a:solidFill>
                            <a:schemeClr val="bg1"/>
                          </a:solidFill>
                          <a:latin typeface="Helvetica Neue" panose="02000503000000020004"/>
                        </a:rPr>
                        <a:t>SAP ECC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bg1"/>
                          </a:solidFill>
                          <a:latin typeface="Helvetica Neue" panose="02000503000000020004"/>
                        </a:rPr>
                        <a:t>SAP S/4HANA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953455"/>
                  </a:ext>
                </a:extLst>
              </a:tr>
              <a:tr h="822960">
                <a:tc>
                  <a:txBody>
                    <a:bodyPr/>
                    <a:lstStyle/>
                    <a:p>
                      <a:pPr algn="l"/>
                      <a:r>
                        <a:rPr lang="en-US" sz="1400">
                          <a:solidFill>
                            <a:schemeClr val="tx1"/>
                          </a:solidFill>
                          <a:latin typeface="Helvetica Neue" panose="02000503000000020004"/>
                        </a:rPr>
                        <a:t>Not available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Intelligent </a:t>
                      </a:r>
                    </a:p>
                    <a:p>
                      <a:pPr algn="ctr"/>
                      <a:r>
                        <a:rPr lang="en-US" sz="1600" b="1">
                          <a:solidFill>
                            <a:schemeClr val="tx1"/>
                          </a:solidFill>
                          <a:latin typeface="Helvetica Neue" panose="02000503000000020004"/>
                        </a:rPr>
                        <a:t>Technologies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Helvetica Neue"/>
                        </a:rPr>
                        <a:t>All available – embedded machine learning, advanced analytics, and digital assistants with voice recognition</a:t>
                      </a:r>
                      <a:endParaRPr lang="en-US" sz="14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156932"/>
                  </a:ext>
                </a:extLst>
              </a:tr>
              <a:tr h="370840">
                <a:tc>
                  <a:txBody>
                    <a:bodyPr/>
                    <a:lstStyle/>
                    <a:p>
                      <a:pPr algn="l"/>
                      <a:r>
                        <a:rPr lang="en-US" sz="1400">
                          <a:solidFill>
                            <a:schemeClr val="tx1"/>
                          </a:solidFill>
                          <a:latin typeface="Helvetica Neue" panose="02000503000000020004"/>
                        </a:rPr>
                        <a:t>HANA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Database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Helvetica Neue"/>
                        </a:rPr>
                        <a:t>SAP S/4HANA in-memory database with optimized code set; real-time Online Analytical Processing and Online Transaction Processing from one data model</a:t>
                      </a:r>
                      <a:endParaRPr lang="en-US" sz="14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140763"/>
                  </a:ext>
                </a:extLst>
              </a:tr>
              <a:tr h="822960">
                <a:tc>
                  <a:txBody>
                    <a:bodyPr/>
                    <a:lstStyle/>
                    <a:p>
                      <a:pPr algn="l"/>
                      <a:r>
                        <a:rPr lang="en-US" sz="1400">
                          <a:solidFill>
                            <a:schemeClr val="tx1"/>
                          </a:solidFill>
                          <a:latin typeface="Helvetica Neue" panose="02000503000000020004"/>
                        </a:rPr>
                        <a:t>Complex data </a:t>
                      </a:r>
                      <a:r>
                        <a:rPr lang="en-US" sz="1400">
                          <a:solidFill>
                            <a:schemeClr val="tx1"/>
                          </a:solidFill>
                          <a:effectLst/>
                          <a:latin typeface="Helvetica Neue"/>
                        </a:rPr>
                        <a:t>model – redundant tables for analysis means blocking and maintenance issues</a:t>
                      </a:r>
                      <a:endParaRPr lang="en-US" sz="1400">
                        <a:solidFill>
                          <a:schemeClr val="tx1"/>
                        </a:solidFill>
                        <a:latin typeface="Helvetica Neue" panose="02000503000000020004"/>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Data Model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Helvetica Neue"/>
                        </a:rPr>
                        <a:t>Simple data model – combined analytics and transactions, reduced reconciliation, blocking, and maintenance</a:t>
                      </a:r>
                      <a:endParaRPr lang="en-US" sz="14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469926"/>
                  </a:ext>
                </a:extLst>
              </a:tr>
              <a:tr h="822960">
                <a:tc>
                  <a:txBody>
                    <a:bodyPr/>
                    <a:lstStyle/>
                    <a:p>
                      <a:pPr algn="l"/>
                      <a:r>
                        <a:rPr lang="en-US" sz="1400">
                          <a:solidFill>
                            <a:schemeClr val="tx1"/>
                          </a:solidFill>
                          <a:latin typeface="Helvetica Neue" panose="02000503000000020004"/>
                        </a:rPr>
                        <a:t>Traditional processes constrained by the legacy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Business Process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Helvetica Neue"/>
                        </a:rPr>
                        <a:t>Intelligent processes powered by new technology and SAP HANA</a:t>
                      </a:r>
                      <a:endParaRPr lang="en-US" sz="14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037694"/>
                  </a:ext>
                </a:extLst>
              </a:tr>
              <a:tr h="822960">
                <a:tc>
                  <a:txBody>
                    <a:bodyPr/>
                    <a:lstStyle/>
                    <a:p>
                      <a:pPr algn="l"/>
                      <a:r>
                        <a:rPr lang="en-US" sz="1400">
                          <a:solidFill>
                            <a:schemeClr val="tx1"/>
                          </a:solidFill>
                          <a:latin typeface="Helvetica Neue" panose="02000503000000020004"/>
                        </a:rPr>
                        <a:t>Legacy Portal</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User Interface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Helvetica Neue"/>
                        </a:rPr>
                        <a:t>SAP Fiori – modern, customizable, and intuitive User Interface</a:t>
                      </a:r>
                      <a:endParaRPr lang="en-US" sz="1400" b="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553845"/>
                  </a:ext>
                </a:extLst>
              </a:tr>
              <a:tr h="822960">
                <a:tc>
                  <a:txBody>
                    <a:bodyPr/>
                    <a:lstStyle/>
                    <a:p>
                      <a:pPr algn="l"/>
                      <a:r>
                        <a:rPr lang="en-US" sz="1400">
                          <a:solidFill>
                            <a:schemeClr val="tx1"/>
                          </a:solidFill>
                          <a:latin typeface="Helvetica Neue" panose="02000503000000020004"/>
                        </a:rPr>
                        <a:t>On premise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Helvetica Neue" panose="02000503000000020004"/>
                        </a:rPr>
                        <a:t>Deployment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Helvetica Neue"/>
                        </a:rPr>
                        <a:t>Complete choice of on premise, cloud, or hybrid</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780553"/>
                  </a:ext>
                </a:extLst>
              </a:tr>
            </a:tbl>
          </a:graphicData>
        </a:graphic>
      </p:graphicFrame>
      <p:pic>
        <p:nvPicPr>
          <p:cNvPr id="52" name="Graphic 51">
            <a:extLst>
              <a:ext uri="{FF2B5EF4-FFF2-40B4-BE49-F238E27FC236}">
                <a16:creationId xmlns:a16="http://schemas.microsoft.com/office/drawing/2014/main" id="{57EC54D1-7637-CC08-D6D0-D3C6862AA471}"/>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955485" y="1767769"/>
            <a:ext cx="731520" cy="731520"/>
          </a:xfrm>
          <a:prstGeom prst="rect">
            <a:avLst/>
          </a:prstGeom>
        </p:spPr>
      </p:pic>
      <p:grpSp>
        <p:nvGrpSpPr>
          <p:cNvPr id="78" name="Group 77">
            <a:extLst>
              <a:ext uri="{FF2B5EF4-FFF2-40B4-BE49-F238E27FC236}">
                <a16:creationId xmlns:a16="http://schemas.microsoft.com/office/drawing/2014/main" id="{6FD76DAE-4783-AEFD-4B14-D42A506D25F6}"/>
              </a:ext>
              <a:ext uri="{C183D7F6-B498-43B3-948B-1728B52AA6E4}">
                <adec:decorative xmlns:adec="http://schemas.microsoft.com/office/drawing/2017/decorative" val="1"/>
              </a:ext>
            </a:extLst>
          </p:cNvPr>
          <p:cNvGrpSpPr>
            <a:grpSpLocks noChangeAspect="1"/>
          </p:cNvGrpSpPr>
          <p:nvPr/>
        </p:nvGrpSpPr>
        <p:grpSpPr>
          <a:xfrm>
            <a:off x="10955485" y="2534491"/>
            <a:ext cx="731521" cy="731521"/>
            <a:chOff x="13043495" y="2071608"/>
            <a:chExt cx="914400" cy="914400"/>
          </a:xfrm>
        </p:grpSpPr>
        <p:pic>
          <p:nvPicPr>
            <p:cNvPr id="53" name="Graphic 52" descr="Pandemic flattening curve bar graph outline">
              <a:extLst>
                <a:ext uri="{FF2B5EF4-FFF2-40B4-BE49-F238E27FC236}">
                  <a16:creationId xmlns:a16="http://schemas.microsoft.com/office/drawing/2014/main" id="{B15CD897-E5F0-62D6-5F7D-C503901AD1C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3174752" y="2236583"/>
              <a:ext cx="465057" cy="465057"/>
            </a:xfrm>
            <a:prstGeom prst="rect">
              <a:avLst/>
            </a:prstGeom>
          </p:spPr>
        </p:pic>
        <p:pic>
          <p:nvPicPr>
            <p:cNvPr id="72" name="Graphic 71" descr="Monitor outline">
              <a:extLst>
                <a:ext uri="{FF2B5EF4-FFF2-40B4-BE49-F238E27FC236}">
                  <a16:creationId xmlns:a16="http://schemas.microsoft.com/office/drawing/2014/main" id="{F908D177-D222-BA5E-AC8D-59D27A8C9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43495" y="2071608"/>
              <a:ext cx="914400" cy="914400"/>
            </a:xfrm>
            <a:prstGeom prst="rect">
              <a:avLst/>
            </a:prstGeom>
          </p:spPr>
        </p:pic>
        <p:pic>
          <p:nvPicPr>
            <p:cNvPr id="76" name="Graphic 75" descr="Pie chart with solid fill">
              <a:extLst>
                <a:ext uri="{FF2B5EF4-FFF2-40B4-BE49-F238E27FC236}">
                  <a16:creationId xmlns:a16="http://schemas.microsoft.com/office/drawing/2014/main" id="{E2A5C8A2-9BDA-BAB5-31BD-7845F8A894D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3515663" y="2266670"/>
              <a:ext cx="312529" cy="312529"/>
            </a:xfrm>
            <a:prstGeom prst="rect">
              <a:avLst/>
            </a:prstGeom>
          </p:spPr>
        </p:pic>
      </p:grpSp>
      <p:grpSp>
        <p:nvGrpSpPr>
          <p:cNvPr id="69" name="Group 68">
            <a:extLst>
              <a:ext uri="{FF2B5EF4-FFF2-40B4-BE49-F238E27FC236}">
                <a16:creationId xmlns:a16="http://schemas.microsoft.com/office/drawing/2014/main" id="{394BF5B6-207C-46A3-F1DB-7F72A764E9A9}"/>
              </a:ext>
              <a:ext uri="{C183D7F6-B498-43B3-948B-1728B52AA6E4}">
                <adec:decorative xmlns:adec="http://schemas.microsoft.com/office/drawing/2017/decorative" val="1"/>
              </a:ext>
            </a:extLst>
          </p:cNvPr>
          <p:cNvGrpSpPr>
            <a:grpSpLocks noChangeAspect="1"/>
          </p:cNvGrpSpPr>
          <p:nvPr/>
        </p:nvGrpSpPr>
        <p:grpSpPr>
          <a:xfrm>
            <a:off x="10864045" y="3213999"/>
            <a:ext cx="914401" cy="914401"/>
            <a:chOff x="12842411" y="3177153"/>
            <a:chExt cx="1112211" cy="1112211"/>
          </a:xfrm>
        </p:grpSpPr>
        <p:pic>
          <p:nvPicPr>
            <p:cNvPr id="51" name="Graphic 50" descr="Single gear outline">
              <a:extLst>
                <a:ext uri="{FF2B5EF4-FFF2-40B4-BE49-F238E27FC236}">
                  <a16:creationId xmlns:a16="http://schemas.microsoft.com/office/drawing/2014/main" id="{F645EFFA-C8D7-CA66-651B-639E439C96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51901" y="3454744"/>
              <a:ext cx="535762" cy="535762"/>
            </a:xfrm>
            <a:prstGeom prst="rect">
              <a:avLst/>
            </a:prstGeom>
          </p:spPr>
        </p:pic>
        <p:pic>
          <p:nvPicPr>
            <p:cNvPr id="68" name="Graphic 67" descr="Arrow circle outline">
              <a:extLst>
                <a:ext uri="{FF2B5EF4-FFF2-40B4-BE49-F238E27FC236}">
                  <a16:creationId xmlns:a16="http://schemas.microsoft.com/office/drawing/2014/main" id="{690016DC-8F38-296F-4DEC-1CA8E4FC7B3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842411" y="3177153"/>
              <a:ext cx="1112211" cy="1112211"/>
            </a:xfrm>
            <a:prstGeom prst="rect">
              <a:avLst/>
            </a:prstGeom>
          </p:spPr>
        </p:pic>
      </p:grpSp>
      <p:pic>
        <p:nvPicPr>
          <p:cNvPr id="55" name="Graphic 54">
            <a:extLst>
              <a:ext uri="{FF2B5EF4-FFF2-40B4-BE49-F238E27FC236}">
                <a16:creationId xmlns:a16="http://schemas.microsoft.com/office/drawing/2014/main" id="{97D66E36-EED3-3585-4E88-59BB0ED56D3B}"/>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955485" y="4124468"/>
            <a:ext cx="731520" cy="731520"/>
          </a:xfrm>
          <a:prstGeom prst="rect">
            <a:avLst/>
          </a:prstGeom>
        </p:spPr>
      </p:pic>
      <p:pic>
        <p:nvPicPr>
          <p:cNvPr id="56" name="Graphic 55">
            <a:extLst>
              <a:ext uri="{FF2B5EF4-FFF2-40B4-BE49-F238E27FC236}">
                <a16:creationId xmlns:a16="http://schemas.microsoft.com/office/drawing/2014/main" id="{2D0C37DA-C085-617E-7CDB-5EA457F1121D}"/>
              </a:ext>
              <a:ext uri="{C183D7F6-B498-43B3-948B-1728B52AA6E4}">
                <adec:decorative xmlns:adec="http://schemas.microsoft.com/office/drawing/2017/decorative" val="1"/>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955485" y="4964560"/>
            <a:ext cx="731520" cy="731520"/>
          </a:xfrm>
          <a:prstGeom prst="rect">
            <a:avLst/>
          </a:prstGeom>
        </p:spPr>
      </p:pic>
      <p:pic>
        <p:nvPicPr>
          <p:cNvPr id="50" name="Graphic 49">
            <a:extLst>
              <a:ext uri="{FF2B5EF4-FFF2-40B4-BE49-F238E27FC236}">
                <a16:creationId xmlns:a16="http://schemas.microsoft.com/office/drawing/2014/main" id="{E5636F41-F243-5DD2-59E1-A82E3020F70F}"/>
              </a:ext>
              <a:ext uri="{C183D7F6-B498-43B3-948B-1728B52AA6E4}">
                <adec:decorative xmlns:adec="http://schemas.microsoft.com/office/drawing/2017/decorative" val="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955485" y="5769438"/>
            <a:ext cx="731520" cy="731520"/>
          </a:xfrm>
          <a:prstGeom prst="rect">
            <a:avLst/>
          </a:prstGeom>
        </p:spPr>
      </p:pic>
    </p:spTree>
    <p:extLst>
      <p:ext uri="{BB962C8B-B14F-4D97-AF65-F5344CB8AC3E}">
        <p14:creationId xmlns:p14="http://schemas.microsoft.com/office/powerpoint/2010/main" val="1918718643"/>
      </p:ext>
    </p:extLst>
  </p:cSld>
  <p:clrMapOvr>
    <a:masterClrMapping/>
  </p:clrMapOvr>
</p:sld>
</file>

<file path=ppt/theme/theme1.xml><?xml version="1.0" encoding="utf-8"?>
<a:theme xmlns:a="http://schemas.openxmlformats.org/drawingml/2006/main" name="Office Theme">
  <a:themeElements>
    <a:clrScheme name="USDA 1">
      <a:dk1>
        <a:srgbClr val="112E50"/>
      </a:dk1>
      <a:lt1>
        <a:srgbClr val="FFFFFF"/>
      </a:lt1>
      <a:dk2>
        <a:srgbClr val="89A5C9"/>
      </a:dk2>
      <a:lt2>
        <a:srgbClr val="C6D6E5"/>
      </a:lt2>
      <a:accent1>
        <a:srgbClr val="16B58E"/>
      </a:accent1>
      <a:accent2>
        <a:srgbClr val="007579"/>
      </a:accent2>
      <a:accent3>
        <a:srgbClr val="BAD847"/>
      </a:accent3>
      <a:accent4>
        <a:srgbClr val="5560C3"/>
      </a:accent4>
      <a:accent5>
        <a:srgbClr val="EB9527"/>
      </a:accent5>
      <a:accent6>
        <a:srgbClr val="BD2879"/>
      </a:accent6>
      <a:hlink>
        <a:srgbClr val="D6BC00"/>
      </a:hlink>
      <a:folHlink>
        <a:srgbClr val="26CCF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D016AD10E4343902B3607B884D9B7" ma:contentTypeVersion="17" ma:contentTypeDescription="Create a new document." ma:contentTypeScope="" ma:versionID="1e7759769014e369e73c12c494345eec">
  <xsd:schema xmlns:xsd="http://www.w3.org/2001/XMLSchema" xmlns:xs="http://www.w3.org/2001/XMLSchema" xmlns:p="http://schemas.microsoft.com/office/2006/metadata/properties" xmlns:ns1="http://schemas.microsoft.com/sharepoint/v3" xmlns:ns2="441f886c-6db1-4fdc-b509-443ba11cd69a" xmlns:ns3="7a6aef3c-fe11-40ae-8306-2fafaaad5016" targetNamespace="http://schemas.microsoft.com/office/2006/metadata/properties" ma:root="true" ma:fieldsID="2bc1e9056657837db7d71621918fde8b" ns1:_="" ns2:_="" ns3:_="">
    <xsd:import namespace="http://schemas.microsoft.com/sharepoint/v3"/>
    <xsd:import namespace="441f886c-6db1-4fdc-b509-443ba11cd69a"/>
    <xsd:import namespace="7a6aef3c-fe11-40ae-8306-2fafaaad501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PersonResponsible" minOccurs="0"/>
                <xsd:element ref="ns2:MediaServiceDateTaken"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f886c-6db1-4fdc-b509-443ba11cd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PersonResponsible" ma:index="19" nillable="true" ma:displayName="Person Responsible" ma:description="Owner of Document" ma:format="Dropdown" ma:list="UserInfo" ma:SharePointGroup="0" ma:internalName="Person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6aef3c-fe11-40ae-8306-2fafaaad501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5d53598-9519-46b8-99dd-9276fc12033e}" ma:internalName="TaxCatchAll" ma:showField="CatchAllData" ma:web="7a6aef3c-fe11-40ae-8306-2fafaaad501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a6aef3c-fe11-40ae-8306-2fafaaad5016">
      <UserInfo>
        <DisplayName>Everyone except external users</DisplayName>
        <AccountId>10</AccountId>
        <AccountType/>
      </UserInfo>
      <UserInfo>
        <DisplayName>Schaefer, Brian</DisplayName>
        <AccountId>17</AccountId>
        <AccountType/>
      </UserInfo>
    </SharedWithUsers>
    <TaxCatchAll xmlns="7a6aef3c-fe11-40ae-8306-2fafaaad5016" xsi:nil="true"/>
    <lcf76f155ced4ddcb4097134ff3c332f xmlns="441f886c-6db1-4fdc-b509-443ba11cd69a">
      <Terms xmlns="http://schemas.microsoft.com/office/infopath/2007/PartnerControls"/>
    </lcf76f155ced4ddcb4097134ff3c332f>
    <PersonResponsible xmlns="441f886c-6db1-4fdc-b509-443ba11cd69a">
      <UserInfo>
        <DisplayName/>
        <AccountId xsi:nil="true"/>
        <AccountType/>
      </UserInfo>
    </PersonResponsibl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7E0F67-2457-4122-B156-E95E47A1CF76}">
  <ds:schemaRefs>
    <ds:schemaRef ds:uri="441f886c-6db1-4fdc-b509-443ba11cd69a"/>
    <ds:schemaRef ds:uri="7a6aef3c-fe11-40ae-8306-2fafaaad50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8B341C-8655-4283-B533-012E3B359994}">
  <ds:schemaRefs>
    <ds:schemaRef ds:uri="http://purl.org/dc/dcmitype/"/>
    <ds:schemaRef ds:uri="http://schemas.microsoft.com/sharepoint/v3"/>
    <ds:schemaRef ds:uri="http://schemas.microsoft.com/office/2006/documentManagement/types"/>
    <ds:schemaRef ds:uri="441f886c-6db1-4fdc-b509-443ba11cd69a"/>
    <ds:schemaRef ds:uri="http://schemas.microsoft.com/office/infopath/2007/PartnerControls"/>
    <ds:schemaRef ds:uri="7a6aef3c-fe11-40ae-8306-2fafaaad5016"/>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81FD79E-49B8-4717-B1C0-736C059141E3}">
  <ds:schemaRefs>
    <ds:schemaRef ds:uri="http://schemas.microsoft.com/sharepoint/v3/contenttype/forms"/>
  </ds:schemaRefs>
</ds:datastoreItem>
</file>

<file path=docMetadata/LabelInfo.xml><?xml version="1.0" encoding="utf-8"?>
<clbl:labelList xmlns:clbl="http://schemas.microsoft.com/office/2020/mipLabelMetadata">
  <clbl:label id="{6c9b68e5-0371-4f27-93af-8d15f794dc29}"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
  <TotalTime>18</TotalTime>
  <Words>1443</Words>
  <Application>Microsoft Office PowerPoint</Application>
  <PresentationFormat>Widescreen</PresentationFormat>
  <Paragraphs>224</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 Neue</vt:lpstr>
      <vt:lpstr>Lato</vt:lpstr>
      <vt:lpstr>Wingdings</vt:lpstr>
      <vt:lpstr>Office Theme</vt:lpstr>
      <vt:lpstr>FIET Introduction</vt:lpstr>
      <vt:lpstr>Agenda</vt:lpstr>
      <vt:lpstr>What is FIET?</vt:lpstr>
      <vt:lpstr>The FIET Project</vt:lpstr>
      <vt:lpstr>Our journey</vt:lpstr>
      <vt:lpstr>FIET Project Objectives</vt:lpstr>
      <vt:lpstr>Why Modernize FMMI?</vt:lpstr>
      <vt:lpstr>Why Upgrade FMMI?</vt:lpstr>
      <vt:lpstr>SAP ECC vs. SAP S/4HANA</vt:lpstr>
      <vt:lpstr>What will be key  changes for end users?</vt:lpstr>
      <vt:lpstr>What are the key changes you  will experience?</vt:lpstr>
      <vt:lpstr>Fiori – new look and feel</vt:lpstr>
      <vt:lpstr>Fiori – Embedded Analytics</vt:lpstr>
      <vt:lpstr>Simplified Data Model</vt:lpstr>
      <vt:lpstr>CUSTOMER-VENDOR INTEGRETION</vt:lpstr>
      <vt:lpstr>CVI – Benefits</vt:lpstr>
      <vt:lpstr>How will end users be involved?</vt:lpstr>
      <vt:lpstr>What are customer impacts?</vt:lpstr>
      <vt:lpstr>How will customers be involved?</vt:lpstr>
      <vt:lpstr>FIET Project Roadmap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FIET Introduction</dc:title>
  <dc:creator>Financial Management Services</dc:creator>
  <cp:lastModifiedBy>Bradford, Julie B - OCFO-FMS, New Orleans, LA</cp:lastModifiedBy>
  <cp:revision>2</cp:revision>
  <dcterms:created xsi:type="dcterms:W3CDTF">2022-06-13T13:53:06Z</dcterms:created>
  <dcterms:modified xsi:type="dcterms:W3CDTF">2024-04-17T20:00:46Z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0x010100D46D016AD10E4343902B3607B884D9B7</vt:lpwstr>
  </property>
  <property fmtid="{D5CDD505-2E9C-101B-9397-08002B2CF9AE}" pid="3" name="MediaServiceImageTags">
    <vt:lpwstr/>
  </property>
  <property fmtid="{D5CDD505-2E9C-101B-9397-08002B2CF9AE}" pid="4" name="Order">
    <vt:r8>4785300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