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8" r:id="rId1"/>
  </p:sldMasterIdLst>
  <p:notesMasterIdLst>
    <p:notesMasterId r:id="rId3"/>
  </p:notesMasterIdLst>
  <p:handoutMasterIdLst>
    <p:handoutMasterId r:id="rId4"/>
  </p:handoutMasterIdLst>
  <p:sldIdLst>
    <p:sldId id="446" r:id="rId2"/>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941C"/>
    <a:srgbClr val="576BFB"/>
    <a:srgbClr val="EBFB57"/>
    <a:srgbClr val="164B9A"/>
    <a:srgbClr val="A94157"/>
    <a:srgbClr val="000066"/>
    <a:srgbClr val="990000"/>
    <a:srgbClr val="CBD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61" autoAdjust="0"/>
    <p:restoredTop sz="99636" autoAdjust="0"/>
  </p:normalViewPr>
  <p:slideViewPr>
    <p:cSldViewPr>
      <p:cViewPr varScale="1">
        <p:scale>
          <a:sx n="77" d="100"/>
          <a:sy n="77" d="100"/>
        </p:scale>
        <p:origin x="1068"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40"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2" y="3"/>
            <a:ext cx="3039592" cy="449877"/>
          </a:xfrm>
          <a:prstGeom prst="rect">
            <a:avLst/>
          </a:prstGeom>
          <a:noFill/>
          <a:ln w="9525">
            <a:noFill/>
            <a:miter lim="800000"/>
            <a:headEnd/>
            <a:tailEnd/>
          </a:ln>
          <a:effectLst/>
        </p:spPr>
        <p:txBody>
          <a:bodyPr vert="horz" wrap="square" lIns="88970" tIns="44485" rIns="88970" bIns="44485" numCol="1" anchor="t" anchorCtr="0" compatLnSpc="1">
            <a:prstTxWarp prst="textNoShape">
              <a:avLst/>
            </a:prstTxWarp>
          </a:bodyPr>
          <a:lstStyle>
            <a:lvl1pPr>
              <a:defRPr sz="1200">
                <a:latin typeface="Arial" pitchFamily="34" charset="0"/>
                <a:cs typeface="+mn-cs"/>
              </a:defRPr>
            </a:lvl1pPr>
          </a:lstStyle>
          <a:p>
            <a:pPr>
              <a:defRPr/>
            </a:pPr>
            <a:endParaRPr lang="en-US" dirty="0"/>
          </a:p>
        </p:txBody>
      </p:sp>
      <p:sp>
        <p:nvSpPr>
          <p:cNvPr id="38915" name="Rectangle 3"/>
          <p:cNvSpPr>
            <a:spLocks noGrp="1" noChangeArrowheads="1"/>
          </p:cNvSpPr>
          <p:nvPr>
            <p:ph type="dt" sz="quarter" idx="1"/>
          </p:nvPr>
        </p:nvSpPr>
        <p:spPr bwMode="auto">
          <a:xfrm>
            <a:off x="3927846" y="3"/>
            <a:ext cx="3039592" cy="449877"/>
          </a:xfrm>
          <a:prstGeom prst="rect">
            <a:avLst/>
          </a:prstGeom>
          <a:noFill/>
          <a:ln w="9525">
            <a:noFill/>
            <a:miter lim="800000"/>
            <a:headEnd/>
            <a:tailEnd/>
          </a:ln>
          <a:effectLst/>
        </p:spPr>
        <p:txBody>
          <a:bodyPr vert="horz" wrap="square" lIns="88970" tIns="44485" rIns="88970" bIns="44485" numCol="1" anchor="t" anchorCtr="0" compatLnSpc="1">
            <a:prstTxWarp prst="textNoShape">
              <a:avLst/>
            </a:prstTxWarp>
          </a:bodyPr>
          <a:lstStyle>
            <a:lvl1pPr algn="r">
              <a:defRPr sz="1200">
                <a:latin typeface="Arial" pitchFamily="34" charset="0"/>
                <a:cs typeface="+mn-cs"/>
              </a:defRPr>
            </a:lvl1pPr>
          </a:lstStyle>
          <a:p>
            <a:pPr>
              <a:defRPr/>
            </a:pPr>
            <a:endParaRPr lang="en-US" dirty="0"/>
          </a:p>
        </p:txBody>
      </p:sp>
      <p:sp>
        <p:nvSpPr>
          <p:cNvPr id="38916" name="Rectangle 4"/>
          <p:cNvSpPr>
            <a:spLocks noGrp="1" noChangeArrowheads="1"/>
          </p:cNvSpPr>
          <p:nvPr>
            <p:ph type="ftr" sz="quarter" idx="2"/>
          </p:nvPr>
        </p:nvSpPr>
        <p:spPr bwMode="auto">
          <a:xfrm>
            <a:off x="2" y="8859224"/>
            <a:ext cx="3039592" cy="449876"/>
          </a:xfrm>
          <a:prstGeom prst="rect">
            <a:avLst/>
          </a:prstGeom>
          <a:noFill/>
          <a:ln w="9525">
            <a:noFill/>
            <a:miter lim="800000"/>
            <a:headEnd/>
            <a:tailEnd/>
          </a:ln>
          <a:effectLst/>
        </p:spPr>
        <p:txBody>
          <a:bodyPr vert="horz" wrap="square" lIns="88970" tIns="44485" rIns="88970" bIns="44485" numCol="1" anchor="b" anchorCtr="0" compatLnSpc="1">
            <a:prstTxWarp prst="textNoShape">
              <a:avLst/>
            </a:prstTxWarp>
          </a:bodyPr>
          <a:lstStyle>
            <a:lvl1pPr>
              <a:defRPr sz="1200">
                <a:latin typeface="Arial" pitchFamily="34" charset="0"/>
                <a:cs typeface="+mn-cs"/>
              </a:defRPr>
            </a:lvl1pPr>
          </a:lstStyle>
          <a:p>
            <a:pPr>
              <a:defRPr/>
            </a:pPr>
            <a:endParaRPr lang="en-US" dirty="0"/>
          </a:p>
        </p:txBody>
      </p:sp>
      <p:sp>
        <p:nvSpPr>
          <p:cNvPr id="38917" name="Rectangle 5"/>
          <p:cNvSpPr>
            <a:spLocks noGrp="1" noChangeArrowheads="1"/>
          </p:cNvSpPr>
          <p:nvPr>
            <p:ph type="sldNum" sz="quarter" idx="3"/>
          </p:nvPr>
        </p:nvSpPr>
        <p:spPr bwMode="auto">
          <a:xfrm>
            <a:off x="3927846" y="8859224"/>
            <a:ext cx="3039592" cy="449876"/>
          </a:xfrm>
          <a:prstGeom prst="rect">
            <a:avLst/>
          </a:prstGeom>
          <a:noFill/>
          <a:ln w="9525">
            <a:noFill/>
            <a:miter lim="800000"/>
            <a:headEnd/>
            <a:tailEnd/>
          </a:ln>
          <a:effectLst/>
        </p:spPr>
        <p:txBody>
          <a:bodyPr vert="horz" wrap="square" lIns="88970" tIns="44485" rIns="88970" bIns="44485" numCol="1" anchor="b" anchorCtr="0" compatLnSpc="1">
            <a:prstTxWarp prst="textNoShape">
              <a:avLst/>
            </a:prstTxWarp>
          </a:bodyPr>
          <a:lstStyle>
            <a:lvl1pPr algn="r">
              <a:defRPr sz="1200">
                <a:latin typeface="Arial" pitchFamily="34" charset="0"/>
                <a:cs typeface="+mn-cs"/>
              </a:defRPr>
            </a:lvl1pPr>
          </a:lstStyle>
          <a:p>
            <a:pPr>
              <a:defRPr/>
            </a:pPr>
            <a:fld id="{867DC8DB-6FA3-48D7-A11B-02D648A90DE1}" type="slidenum">
              <a:rPr lang="en-US"/>
              <a:pPr>
                <a:defRPr/>
              </a:pPr>
              <a:t>‹#›</a:t>
            </a:fld>
            <a:endParaRPr lang="en-US" dirty="0"/>
          </a:p>
        </p:txBody>
      </p:sp>
    </p:spTree>
    <p:extLst>
      <p:ext uri="{BB962C8B-B14F-4D97-AF65-F5344CB8AC3E}">
        <p14:creationId xmlns:p14="http://schemas.microsoft.com/office/powerpoint/2010/main" val="125484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3" y="0"/>
            <a:ext cx="3014393" cy="465773"/>
          </a:xfrm>
          <a:prstGeom prst="rect">
            <a:avLst/>
          </a:prstGeom>
          <a:noFill/>
          <a:ln w="9525">
            <a:noFill/>
            <a:miter lim="800000"/>
            <a:headEnd/>
            <a:tailEnd/>
          </a:ln>
          <a:effectLst/>
        </p:spPr>
        <p:txBody>
          <a:bodyPr vert="horz" wrap="square" lIns="92288" tIns="46143" rIns="92288" bIns="46143" numCol="1" anchor="t" anchorCtr="0" compatLnSpc="1">
            <a:prstTxWarp prst="textNoShape">
              <a:avLst/>
            </a:prstTxWarp>
          </a:bodyPr>
          <a:lstStyle>
            <a:lvl1pPr defTabSz="922135">
              <a:defRPr sz="1200">
                <a:latin typeface="Arial" pitchFamily="34" charset="0"/>
                <a:cs typeface="+mn-cs"/>
              </a:defRPr>
            </a:lvl1pPr>
          </a:lstStyle>
          <a:p>
            <a:pPr>
              <a:defRPr/>
            </a:pPr>
            <a:endParaRPr lang="en-US" dirty="0"/>
          </a:p>
        </p:txBody>
      </p:sp>
      <p:sp>
        <p:nvSpPr>
          <p:cNvPr id="34819" name="Rectangle 3"/>
          <p:cNvSpPr>
            <a:spLocks noGrp="1" noChangeArrowheads="1"/>
          </p:cNvSpPr>
          <p:nvPr>
            <p:ph type="dt" idx="1"/>
          </p:nvPr>
        </p:nvSpPr>
        <p:spPr bwMode="auto">
          <a:xfrm>
            <a:off x="3938871" y="0"/>
            <a:ext cx="3014393" cy="465773"/>
          </a:xfrm>
          <a:prstGeom prst="rect">
            <a:avLst/>
          </a:prstGeom>
          <a:noFill/>
          <a:ln w="9525">
            <a:noFill/>
            <a:miter lim="800000"/>
            <a:headEnd/>
            <a:tailEnd/>
          </a:ln>
          <a:effectLst/>
        </p:spPr>
        <p:txBody>
          <a:bodyPr vert="horz" wrap="square" lIns="92288" tIns="46143" rIns="92288" bIns="46143" numCol="1" anchor="t" anchorCtr="0" compatLnSpc="1">
            <a:prstTxWarp prst="textNoShape">
              <a:avLst/>
            </a:prstTxWarp>
          </a:bodyPr>
          <a:lstStyle>
            <a:lvl1pPr algn="r" defTabSz="922135">
              <a:defRPr sz="1200">
                <a:latin typeface="Arial" pitchFamily="34" charset="0"/>
                <a:cs typeface="+mn-cs"/>
              </a:defRPr>
            </a:lvl1pPr>
          </a:lstStyle>
          <a:p>
            <a:pPr>
              <a:defRPr/>
            </a:pPr>
            <a:endParaRPr lang="en-US" dirty="0"/>
          </a:p>
        </p:txBody>
      </p:sp>
      <p:sp>
        <p:nvSpPr>
          <p:cNvPr id="43012" name="Rectangle 4"/>
          <p:cNvSpPr>
            <a:spLocks noGrp="1" noRot="1" noChangeAspect="1" noChangeArrowheads="1" noTextEdit="1"/>
          </p:cNvSpPr>
          <p:nvPr>
            <p:ph type="sldImg" idx="2"/>
          </p:nvPr>
        </p:nvSpPr>
        <p:spPr bwMode="auto">
          <a:xfrm>
            <a:off x="1150938" y="698500"/>
            <a:ext cx="4652962" cy="3490913"/>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96115" y="4420869"/>
            <a:ext cx="5562610" cy="4190367"/>
          </a:xfrm>
          <a:prstGeom prst="rect">
            <a:avLst/>
          </a:prstGeom>
          <a:noFill/>
          <a:ln w="9525">
            <a:noFill/>
            <a:miter lim="800000"/>
            <a:headEnd/>
            <a:tailEnd/>
          </a:ln>
          <a:effectLst/>
        </p:spPr>
        <p:txBody>
          <a:bodyPr vert="horz" wrap="square" lIns="92288" tIns="46143" rIns="92288" bIns="461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4822" name="Rectangle 6"/>
          <p:cNvSpPr>
            <a:spLocks noGrp="1" noChangeArrowheads="1"/>
          </p:cNvSpPr>
          <p:nvPr>
            <p:ph type="ftr" sz="quarter" idx="4"/>
          </p:nvPr>
        </p:nvSpPr>
        <p:spPr bwMode="auto">
          <a:xfrm>
            <a:off x="3" y="8841738"/>
            <a:ext cx="3014393" cy="465773"/>
          </a:xfrm>
          <a:prstGeom prst="rect">
            <a:avLst/>
          </a:prstGeom>
          <a:noFill/>
          <a:ln w="9525">
            <a:noFill/>
            <a:miter lim="800000"/>
            <a:headEnd/>
            <a:tailEnd/>
          </a:ln>
          <a:effectLst/>
        </p:spPr>
        <p:txBody>
          <a:bodyPr vert="horz" wrap="square" lIns="92288" tIns="46143" rIns="92288" bIns="46143" numCol="1" anchor="b" anchorCtr="0" compatLnSpc="1">
            <a:prstTxWarp prst="textNoShape">
              <a:avLst/>
            </a:prstTxWarp>
          </a:bodyPr>
          <a:lstStyle>
            <a:lvl1pPr defTabSz="922135">
              <a:defRPr sz="1200">
                <a:latin typeface="Arial" pitchFamily="34" charset="0"/>
                <a:cs typeface="+mn-cs"/>
              </a:defRPr>
            </a:lvl1pPr>
          </a:lstStyle>
          <a:p>
            <a:pPr>
              <a:defRPr/>
            </a:pPr>
            <a:endParaRPr lang="en-US" dirty="0"/>
          </a:p>
        </p:txBody>
      </p:sp>
      <p:sp>
        <p:nvSpPr>
          <p:cNvPr id="34823" name="Rectangle 7"/>
          <p:cNvSpPr>
            <a:spLocks noGrp="1" noChangeArrowheads="1"/>
          </p:cNvSpPr>
          <p:nvPr>
            <p:ph type="sldNum" sz="quarter" idx="5"/>
          </p:nvPr>
        </p:nvSpPr>
        <p:spPr bwMode="auto">
          <a:xfrm>
            <a:off x="3938871" y="8841738"/>
            <a:ext cx="3014393" cy="465773"/>
          </a:xfrm>
          <a:prstGeom prst="rect">
            <a:avLst/>
          </a:prstGeom>
          <a:noFill/>
          <a:ln w="9525">
            <a:noFill/>
            <a:miter lim="800000"/>
            <a:headEnd/>
            <a:tailEnd/>
          </a:ln>
          <a:effectLst/>
        </p:spPr>
        <p:txBody>
          <a:bodyPr vert="horz" wrap="square" lIns="92288" tIns="46143" rIns="92288" bIns="46143" numCol="1" anchor="b" anchorCtr="0" compatLnSpc="1">
            <a:prstTxWarp prst="textNoShape">
              <a:avLst/>
            </a:prstTxWarp>
          </a:bodyPr>
          <a:lstStyle>
            <a:lvl1pPr algn="r" defTabSz="922135">
              <a:defRPr sz="1200">
                <a:latin typeface="Arial" pitchFamily="34" charset="0"/>
                <a:cs typeface="+mn-cs"/>
              </a:defRPr>
            </a:lvl1pPr>
          </a:lstStyle>
          <a:p>
            <a:pPr>
              <a:defRPr/>
            </a:pPr>
            <a:fld id="{69728DC5-B857-49DF-BE34-B706C2452964}" type="slidenum">
              <a:rPr lang="en-US"/>
              <a:pPr>
                <a:defRPr/>
              </a:pPr>
              <a:t>‹#›</a:t>
            </a:fld>
            <a:endParaRPr lang="en-US" dirty="0"/>
          </a:p>
        </p:txBody>
      </p:sp>
    </p:spTree>
    <p:extLst>
      <p:ext uri="{BB962C8B-B14F-4D97-AF65-F5344CB8AC3E}">
        <p14:creationId xmlns:p14="http://schemas.microsoft.com/office/powerpoint/2010/main" val="59016760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spcBef>
                <a:spcPts val="0"/>
              </a:spcBef>
              <a:spcAft>
                <a:spcPts val="600"/>
              </a:spcAft>
              <a:buFont typeface="Wingdings" pitchFamily="2" charset="2"/>
              <a:buNone/>
              <a:defRPr/>
            </a:pPr>
            <a:r>
              <a:rPr lang="en-US" dirty="0"/>
              <a:t>Key Messages for Randy:</a:t>
            </a:r>
          </a:p>
          <a:p>
            <a:pPr marL="177800" indent="-177800">
              <a:spcAft>
                <a:spcPts val="600"/>
              </a:spcAft>
              <a:buFont typeface="Arial" pitchFamily="34" charset="0"/>
              <a:buChar char="•"/>
              <a:defRPr/>
            </a:pPr>
            <a:r>
              <a:rPr lang="en-US" dirty="0">
                <a:latin typeface="Calibri" pitchFamily="34" charset="0"/>
                <a:cs typeface="Calibri" pitchFamily="34" charset="0"/>
              </a:rPr>
              <a:t>Build 1 is quickly ramping up with full funding. </a:t>
            </a:r>
          </a:p>
          <a:p>
            <a:pPr marL="177800" indent="-177800">
              <a:spcAft>
                <a:spcPts val="600"/>
              </a:spcAft>
              <a:buFont typeface="Arial" pitchFamily="34" charset="0"/>
              <a:buChar char="•"/>
              <a:defRPr/>
            </a:pPr>
            <a:r>
              <a:rPr lang="en-US" dirty="0">
                <a:latin typeface="Calibri" pitchFamily="34" charset="0"/>
                <a:cs typeface="Calibri" pitchFamily="34" charset="0"/>
              </a:rPr>
              <a:t>By February of next year, we plan to go-live with core PPS functionality</a:t>
            </a:r>
          </a:p>
          <a:p>
            <a:pPr marL="177800" indent="-177800">
              <a:spcAft>
                <a:spcPts val="600"/>
              </a:spcAft>
              <a:buFont typeface="Arial" pitchFamily="34" charset="0"/>
              <a:buChar char="•"/>
              <a:defRPr/>
            </a:pPr>
            <a:r>
              <a:rPr lang="en-US" dirty="0">
                <a:latin typeface="Calibri" pitchFamily="34" charset="0"/>
                <a:cs typeface="Calibri" pitchFamily="34" charset="0"/>
              </a:rPr>
              <a:t>Solution design and toolset has been finalized using the market leading Oracle Business Intelligence Enterprise Edition 11 g (OBIEE)</a:t>
            </a:r>
          </a:p>
          <a:p>
            <a:pPr marL="395288" indent="-217488">
              <a:spcAft>
                <a:spcPts val="600"/>
              </a:spcAft>
              <a:buFont typeface="Calibri" pitchFamily="34" charset="0"/>
              <a:buChar char="‒"/>
              <a:defRPr/>
            </a:pPr>
            <a:r>
              <a:rPr lang="en-US" sz="1100" dirty="0">
                <a:latin typeface="Calibri" pitchFamily="34" charset="0"/>
                <a:cs typeface="Calibri" pitchFamily="34" charset="0"/>
              </a:rPr>
              <a:t>Comprehensive BI functionality that delivers the full range of analytic and reporting capabilities with a powerful user experience</a:t>
            </a:r>
          </a:p>
          <a:p>
            <a:pPr marL="395288" indent="-217488">
              <a:spcAft>
                <a:spcPts val="600"/>
              </a:spcAft>
              <a:buFont typeface="Calibri" pitchFamily="34" charset="0"/>
              <a:buChar char="‒"/>
              <a:defRPr/>
            </a:pPr>
            <a:r>
              <a:rPr lang="en-US" sz="1100" dirty="0">
                <a:latin typeface="Calibri" pitchFamily="34" charset="0"/>
                <a:cs typeface="Calibri" pitchFamily="34" charset="0"/>
              </a:rPr>
              <a:t>Provides contextual, relevant and actionable insights for organizational-wide human capital analysis and decision-making </a:t>
            </a:r>
          </a:p>
          <a:p>
            <a:pPr marL="395288" indent="-217488">
              <a:spcAft>
                <a:spcPts val="600"/>
              </a:spcAft>
              <a:buFont typeface="Calibri" pitchFamily="34" charset="0"/>
              <a:buChar char="‒"/>
              <a:defRPr/>
            </a:pPr>
            <a:r>
              <a:rPr lang="en-US" sz="1100" dirty="0">
                <a:latin typeface="Calibri" pitchFamily="34" charset="0"/>
                <a:cs typeface="Calibri" pitchFamily="34" charset="0"/>
              </a:rPr>
              <a:t>Robust infrastructure for performance, availability, and security</a:t>
            </a:r>
          </a:p>
          <a:p>
            <a:pPr marL="177800" indent="-177800">
              <a:spcAft>
                <a:spcPts val="600"/>
              </a:spcAft>
              <a:buFont typeface="Arial" pitchFamily="34" charset="0"/>
              <a:buChar char="•"/>
              <a:defRPr/>
            </a:pPr>
            <a:r>
              <a:rPr lang="en-US" dirty="0">
                <a:latin typeface="Calibri" pitchFamily="34" charset="0"/>
                <a:cs typeface="Calibri" pitchFamily="34" charset="0"/>
              </a:rPr>
              <a:t>Customer engagement is critical to the success of the project. The RUG will play a key role in Build 1 as solution designers—helping us validate the requirements and design, build, and test the solution via monthly working sessions</a:t>
            </a:r>
          </a:p>
          <a:p>
            <a:pPr marL="177800" indent="-177800">
              <a:spcAft>
                <a:spcPts val="600"/>
              </a:spcAft>
              <a:buFont typeface="Arial" pitchFamily="34" charset="0"/>
              <a:buChar char="•"/>
              <a:defRPr/>
            </a:pPr>
            <a:r>
              <a:rPr lang="en-US" dirty="0">
                <a:latin typeface="Calibri" pitchFamily="34" charset="0"/>
                <a:cs typeface="Calibri" pitchFamily="34" charset="0"/>
              </a:rPr>
              <a:t>During the Customer Forum, we will  kick-off Build 1 with customers including a demo to preview the tool’s capabilities. </a:t>
            </a:r>
          </a:p>
          <a:p>
            <a:pPr>
              <a:defRPr/>
            </a:pPr>
            <a:endParaRPr lang="en-US" dirty="0">
              <a:latin typeface="Calibri" pitchFamily="34" charset="0"/>
              <a:cs typeface="Calibri" pitchFamily="34" charset="0"/>
            </a:endParaRPr>
          </a:p>
          <a:p>
            <a:pPr>
              <a:spcBef>
                <a:spcPts val="0"/>
              </a:spcBef>
              <a:spcAft>
                <a:spcPts val="600"/>
              </a:spcAft>
              <a:buFont typeface="Wingdings" pitchFamily="2" charset="2"/>
              <a:buNone/>
              <a:defRPr/>
            </a:pPr>
            <a:endParaRPr lang="en-US" dirty="0"/>
          </a:p>
        </p:txBody>
      </p:sp>
      <p:sp>
        <p:nvSpPr>
          <p:cNvPr id="4" name="Slide Number Placeholder 3"/>
          <p:cNvSpPr>
            <a:spLocks noGrp="1"/>
          </p:cNvSpPr>
          <p:nvPr>
            <p:ph type="sldNum" sz="quarter" idx="5"/>
          </p:nvPr>
        </p:nvSpPr>
        <p:spPr/>
        <p:txBody>
          <a:bodyPr/>
          <a:lstStyle/>
          <a:p>
            <a:pPr>
              <a:defRPr/>
            </a:pPr>
            <a:fld id="{C1E20FF0-4122-4821-924D-EC46B2037CEF}" type="slidenum">
              <a:rPr lang="en-US" smtClean="0"/>
              <a:pPr>
                <a:defRPr/>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usdabmp"/>
          <p:cNvPicPr>
            <a:picLocks noChangeAspect="1" noChangeArrowheads="1"/>
          </p:cNvPicPr>
          <p:nvPr userDrawn="1"/>
        </p:nvPicPr>
        <p:blipFill>
          <a:blip r:embed="rId2" cstate="print"/>
          <a:srcRect/>
          <a:stretch>
            <a:fillRect/>
          </a:stretch>
        </p:blipFill>
        <p:spPr bwMode="auto">
          <a:xfrm>
            <a:off x="152400" y="152400"/>
            <a:ext cx="1219200" cy="836613"/>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a:prstGeom prst="rect">
            <a:avLst/>
          </a:prstGeom>
        </p:spPr>
        <p:txBody>
          <a:bodyPr/>
          <a:lstStyle>
            <a:lvl1pPr>
              <a:defRPr sz="3600" baseline="0">
                <a:solidFill>
                  <a:schemeClr val="accent2">
                    <a:lumMod val="50000"/>
                  </a:schemeClr>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solidFill>
                  <a:schemeClr val="accent2">
                    <a:lumMod val="50000"/>
                  </a:schemeClr>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National Finance Center - as of November 7, 2012</a:t>
            </a:r>
          </a:p>
        </p:txBody>
      </p:sp>
      <p:sp>
        <p:nvSpPr>
          <p:cNvPr id="7" name="Rectangle 6"/>
          <p:cNvSpPr>
            <a:spLocks noGrp="1" noChangeArrowheads="1"/>
          </p:cNvSpPr>
          <p:nvPr>
            <p:ph type="sldNum" sz="quarter" idx="12"/>
          </p:nvPr>
        </p:nvSpPr>
        <p:spPr/>
        <p:txBody>
          <a:bodyPr/>
          <a:lstStyle>
            <a:lvl1pPr>
              <a:defRPr/>
            </a:lvl1pPr>
          </a:lstStyle>
          <a:p>
            <a:pPr>
              <a:defRPr/>
            </a:pPr>
            <a:fld id="{20B1C4C0-E553-4AAC-B661-931006FE7C6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6" name="Rectangle 6"/>
          <p:cNvSpPr>
            <a:spLocks noGrp="1" noChangeArrowheads="1"/>
          </p:cNvSpPr>
          <p:nvPr>
            <p:ph type="sldNum" sz="quarter" idx="12"/>
          </p:nvPr>
        </p:nvSpPr>
        <p:spPr>
          <a:ln/>
        </p:spPr>
        <p:txBody>
          <a:bodyPr/>
          <a:lstStyle>
            <a:lvl1pPr>
              <a:defRPr/>
            </a:lvl1pPr>
          </a:lstStyle>
          <a:p>
            <a:pPr>
              <a:defRPr/>
            </a:pPr>
            <a:fld id="{F32C6738-1F81-4E4A-8ACB-6FD524E80C8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6" name="Rectangle 6"/>
          <p:cNvSpPr>
            <a:spLocks noGrp="1" noChangeArrowheads="1"/>
          </p:cNvSpPr>
          <p:nvPr>
            <p:ph type="sldNum" sz="quarter" idx="12"/>
          </p:nvPr>
        </p:nvSpPr>
        <p:spPr>
          <a:ln/>
        </p:spPr>
        <p:txBody>
          <a:bodyPr/>
          <a:lstStyle>
            <a:lvl1pPr>
              <a:defRPr/>
            </a:lvl1pPr>
          </a:lstStyle>
          <a:p>
            <a:pPr>
              <a:defRPr/>
            </a:pPr>
            <a:fld id="{01AA5C28-2AB1-4C2E-994A-5FC5FBA95EDA}"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3" name="Line 10"/>
          <p:cNvSpPr>
            <a:spLocks noChangeShapeType="1"/>
          </p:cNvSpPr>
          <p:nvPr userDrawn="1"/>
        </p:nvSpPr>
        <p:spPr bwMode="auto">
          <a:xfrm>
            <a:off x="152400" y="1066800"/>
            <a:ext cx="8686800" cy="0"/>
          </a:xfrm>
          <a:prstGeom prst="line">
            <a:avLst/>
          </a:prstGeom>
          <a:ln w="25400">
            <a:solidFill>
              <a:srgbClr val="003060"/>
            </a:solidFill>
            <a:headEnd/>
            <a:tailEnd/>
          </a:ln>
        </p:spPr>
        <p:style>
          <a:lnRef idx="1">
            <a:schemeClr val="accent4"/>
          </a:lnRef>
          <a:fillRef idx="0">
            <a:schemeClr val="accent4"/>
          </a:fillRef>
          <a:effectRef idx="0">
            <a:schemeClr val="accent4"/>
          </a:effectRef>
          <a:fontRef idx="minor">
            <a:schemeClr val="tx1"/>
          </a:fontRef>
        </p:style>
        <p:txBody>
          <a:bodyPr/>
          <a:lstStyle/>
          <a:p>
            <a:pPr>
              <a:defRPr/>
            </a:pPr>
            <a:endParaRPr lang="en-US" dirty="0"/>
          </a:p>
        </p:txBody>
      </p:sp>
      <p:sp>
        <p:nvSpPr>
          <p:cNvPr id="4" name="Line 10"/>
          <p:cNvSpPr>
            <a:spLocks noChangeShapeType="1"/>
          </p:cNvSpPr>
          <p:nvPr userDrawn="1"/>
        </p:nvSpPr>
        <p:spPr bwMode="auto">
          <a:xfrm>
            <a:off x="152400" y="1066800"/>
            <a:ext cx="8686800" cy="0"/>
          </a:xfrm>
          <a:prstGeom prst="line">
            <a:avLst/>
          </a:prstGeom>
          <a:ln w="25400">
            <a:solidFill>
              <a:srgbClr val="003060"/>
            </a:solidFill>
            <a:headEnd/>
            <a:tailEnd/>
          </a:ln>
        </p:spPr>
        <p:style>
          <a:lnRef idx="1">
            <a:schemeClr val="accent4"/>
          </a:lnRef>
          <a:fillRef idx="0">
            <a:schemeClr val="accent4"/>
          </a:fillRef>
          <a:effectRef idx="0">
            <a:schemeClr val="accent4"/>
          </a:effectRef>
          <a:fontRef idx="minor">
            <a:schemeClr val="tx1"/>
          </a:fontRef>
        </p:style>
        <p:txBody>
          <a:bodyPr/>
          <a:lstStyle/>
          <a:p>
            <a:pPr>
              <a:defRPr/>
            </a:pPr>
            <a:endParaRPr lang="en-US" dirty="0"/>
          </a:p>
        </p:txBody>
      </p:sp>
      <p:pic>
        <p:nvPicPr>
          <p:cNvPr id="5" name="Picture 6" descr="..\..\..\nfclogocolorai.jpg"/>
          <p:cNvPicPr>
            <a:picLocks noChangeAspect="1" noChangeArrowheads="1"/>
          </p:cNvPicPr>
          <p:nvPr userDrawn="1"/>
        </p:nvPicPr>
        <p:blipFill>
          <a:blip r:embed="rId2" cstate="print"/>
          <a:srcRect/>
          <a:stretch>
            <a:fillRect/>
          </a:stretch>
        </p:blipFill>
        <p:spPr bwMode="auto">
          <a:xfrm>
            <a:off x="103188" y="274638"/>
            <a:ext cx="735012" cy="639762"/>
          </a:xfrm>
          <a:prstGeom prst="rect">
            <a:avLst/>
          </a:prstGeom>
          <a:noFill/>
          <a:ln w="9525">
            <a:noFill/>
            <a:miter lim="800000"/>
            <a:headEnd/>
            <a:tailEnd/>
          </a:ln>
        </p:spPr>
      </p:pic>
      <p:sp>
        <p:nvSpPr>
          <p:cNvPr id="6" name="Rectangle 8"/>
          <p:cNvSpPr>
            <a:spLocks noChangeArrowheads="1"/>
          </p:cNvSpPr>
          <p:nvPr userDrawn="1"/>
        </p:nvSpPr>
        <p:spPr bwMode="auto">
          <a:xfrm>
            <a:off x="1219200" y="381000"/>
            <a:ext cx="7924800" cy="609600"/>
          </a:xfrm>
          <a:prstGeom prst="rect">
            <a:avLst/>
          </a:prstGeom>
          <a:noFill/>
          <a:ln w="9525">
            <a:noFill/>
            <a:miter lim="800000"/>
            <a:headEnd/>
            <a:tailEnd/>
          </a:ln>
          <a:effectLst/>
        </p:spPr>
        <p:txBody>
          <a:bodyPr>
            <a:spAutoFit/>
          </a:bodyPr>
          <a:lstStyle/>
          <a:p>
            <a:pPr algn="r">
              <a:defRPr/>
            </a:pPr>
            <a:r>
              <a:rPr lang="en-US" sz="1000" dirty="0"/>
              <a:t>United States Department of Labor</a:t>
            </a:r>
            <a:br>
              <a:rPr lang="en-US" sz="1000" dirty="0"/>
            </a:br>
            <a:r>
              <a:rPr lang="en-US" sz="1000" dirty="0"/>
              <a:t>HRLOB Shared Service Center </a:t>
            </a:r>
            <a:br>
              <a:rPr lang="en-US" sz="1000" dirty="0"/>
            </a:br>
            <a:r>
              <a:rPr lang="en-US" sz="1000" dirty="0"/>
              <a:t>Operational Capabilities Demonstration (OCD)</a:t>
            </a:r>
            <a:r>
              <a:rPr lang="en-US" sz="1400" dirty="0"/>
              <a:t> </a:t>
            </a:r>
            <a:endParaRPr lang="en-US" dirty="0"/>
          </a:p>
        </p:txBody>
      </p:sp>
      <p:sp>
        <p:nvSpPr>
          <p:cNvPr id="8" name="Title 1"/>
          <p:cNvSpPr>
            <a:spLocks noGrp="1"/>
          </p:cNvSpPr>
          <p:nvPr>
            <p:ph type="title"/>
          </p:nvPr>
        </p:nvSpPr>
        <p:spPr>
          <a:xfrm>
            <a:off x="838200" y="274638"/>
            <a:ext cx="8229600" cy="1143000"/>
          </a:xfrm>
          <a:prstGeom prst="rect">
            <a:avLst/>
          </a:prstGeom>
        </p:spPr>
        <p:txBody>
          <a:bodyPr/>
          <a:lstStyle>
            <a:lvl1pPr algn="l">
              <a:defRPr sz="3200" b="1">
                <a:latin typeface="+mn-lt"/>
                <a:cs typeface="Arial" pitchFamily="34" charset="0"/>
              </a:defRPr>
            </a:lvl1pPr>
          </a:lstStyle>
          <a:p>
            <a:r>
              <a:rPr lang="en-US" dirty="0"/>
              <a:t>Click to edit Master title style</a:t>
            </a:r>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9" name="Rectangle 5"/>
          <p:cNvSpPr>
            <a:spLocks noGrp="1" noChangeArrowheads="1"/>
          </p:cNvSpPr>
          <p:nvPr>
            <p:ph type="ftr" sz="quarter" idx="11"/>
          </p:nvPr>
        </p:nvSpPr>
        <p:spPr/>
        <p:txBody>
          <a:bodyPr/>
          <a:lstStyle>
            <a:lvl1pPr>
              <a:defRPr/>
            </a:lvl1pPr>
          </a:lstStyle>
          <a:p>
            <a:pPr>
              <a:defRPr/>
            </a:pPr>
            <a:r>
              <a:rPr lang="en-US" dirty="0"/>
              <a:t>National Finance Center - as of July 18, 2012</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Line 10"/>
          <p:cNvSpPr>
            <a:spLocks noChangeShapeType="1"/>
          </p:cNvSpPr>
          <p:nvPr userDrawn="1"/>
        </p:nvSpPr>
        <p:spPr bwMode="auto">
          <a:xfrm>
            <a:off x="152400" y="1066800"/>
            <a:ext cx="8686800" cy="0"/>
          </a:xfrm>
          <a:prstGeom prst="line">
            <a:avLst/>
          </a:prstGeom>
          <a:ln w="25400">
            <a:solidFill>
              <a:srgbClr val="003060"/>
            </a:solidFill>
            <a:headEnd/>
            <a:tailEnd/>
          </a:ln>
        </p:spPr>
        <p:style>
          <a:lnRef idx="1">
            <a:schemeClr val="accent4"/>
          </a:lnRef>
          <a:fillRef idx="0">
            <a:schemeClr val="accent4"/>
          </a:fillRef>
          <a:effectRef idx="0">
            <a:schemeClr val="accent4"/>
          </a:effectRef>
          <a:fontRef idx="minor">
            <a:schemeClr val="tx1"/>
          </a:fontRef>
        </p:style>
        <p:txBody>
          <a:bodyPr/>
          <a:lstStyle/>
          <a:p>
            <a:pPr>
              <a:defRPr/>
            </a:pPr>
            <a:endParaRPr lang="en-US" dirty="0"/>
          </a:p>
        </p:txBody>
      </p:sp>
      <p:sp>
        <p:nvSpPr>
          <p:cNvPr id="4" name="Line 10"/>
          <p:cNvSpPr>
            <a:spLocks noChangeShapeType="1"/>
          </p:cNvSpPr>
          <p:nvPr userDrawn="1"/>
        </p:nvSpPr>
        <p:spPr bwMode="auto">
          <a:xfrm>
            <a:off x="152400" y="1066800"/>
            <a:ext cx="8686800" cy="0"/>
          </a:xfrm>
          <a:prstGeom prst="line">
            <a:avLst/>
          </a:prstGeom>
          <a:ln w="25400">
            <a:solidFill>
              <a:srgbClr val="003060"/>
            </a:solidFill>
            <a:headEnd/>
            <a:tailEnd/>
          </a:ln>
        </p:spPr>
        <p:style>
          <a:lnRef idx="1">
            <a:schemeClr val="accent4"/>
          </a:lnRef>
          <a:fillRef idx="0">
            <a:schemeClr val="accent4"/>
          </a:fillRef>
          <a:effectRef idx="0">
            <a:schemeClr val="accent4"/>
          </a:effectRef>
          <a:fontRef idx="minor">
            <a:schemeClr val="tx1"/>
          </a:fontRef>
        </p:style>
        <p:txBody>
          <a:bodyPr/>
          <a:lstStyle/>
          <a:p>
            <a:pPr>
              <a:defRPr/>
            </a:pPr>
            <a:endParaRPr lang="en-US" dirty="0"/>
          </a:p>
        </p:txBody>
      </p:sp>
      <p:pic>
        <p:nvPicPr>
          <p:cNvPr id="5" name="Picture 6" descr="..\..\..\nfclogocolorai.jpg"/>
          <p:cNvPicPr>
            <a:picLocks noChangeAspect="1" noChangeArrowheads="1"/>
          </p:cNvPicPr>
          <p:nvPr userDrawn="1"/>
        </p:nvPicPr>
        <p:blipFill>
          <a:blip r:embed="rId2" cstate="print"/>
          <a:srcRect/>
          <a:stretch>
            <a:fillRect/>
          </a:stretch>
        </p:blipFill>
        <p:spPr bwMode="auto">
          <a:xfrm>
            <a:off x="103188" y="274638"/>
            <a:ext cx="735012" cy="639762"/>
          </a:xfrm>
          <a:prstGeom prst="rect">
            <a:avLst/>
          </a:prstGeom>
          <a:noFill/>
          <a:ln w="9525">
            <a:noFill/>
            <a:miter lim="800000"/>
            <a:headEnd/>
            <a:tailEnd/>
          </a:ln>
        </p:spPr>
      </p:pic>
      <p:sp>
        <p:nvSpPr>
          <p:cNvPr id="6" name="Rectangle 8"/>
          <p:cNvSpPr>
            <a:spLocks noChangeArrowheads="1"/>
          </p:cNvSpPr>
          <p:nvPr userDrawn="1"/>
        </p:nvSpPr>
        <p:spPr bwMode="auto">
          <a:xfrm>
            <a:off x="1219200" y="381000"/>
            <a:ext cx="7924800" cy="609600"/>
          </a:xfrm>
          <a:prstGeom prst="rect">
            <a:avLst/>
          </a:prstGeom>
          <a:noFill/>
          <a:ln w="9525">
            <a:noFill/>
            <a:miter lim="800000"/>
            <a:headEnd/>
            <a:tailEnd/>
          </a:ln>
          <a:effectLst/>
        </p:spPr>
        <p:txBody>
          <a:bodyPr>
            <a:spAutoFit/>
          </a:bodyPr>
          <a:lstStyle/>
          <a:p>
            <a:pPr algn="r">
              <a:defRPr/>
            </a:pPr>
            <a:r>
              <a:rPr lang="en-US" sz="1000" dirty="0"/>
              <a:t>United States Department of Labor</a:t>
            </a:r>
            <a:br>
              <a:rPr lang="en-US" sz="1000" dirty="0"/>
            </a:br>
            <a:r>
              <a:rPr lang="en-US" sz="1000" dirty="0"/>
              <a:t>HRLOB Shared Service Center </a:t>
            </a:r>
            <a:br>
              <a:rPr lang="en-US" sz="1000" dirty="0"/>
            </a:br>
            <a:r>
              <a:rPr lang="en-US" sz="1000" dirty="0"/>
              <a:t>Operational Capabilities Demonstration (OCD)</a:t>
            </a:r>
            <a:r>
              <a:rPr lang="en-US" sz="1400" dirty="0"/>
              <a:t> </a:t>
            </a:r>
            <a:endParaRPr lang="en-US" dirty="0"/>
          </a:p>
        </p:txBody>
      </p:sp>
      <p:sp>
        <p:nvSpPr>
          <p:cNvPr id="8" name="Title 1"/>
          <p:cNvSpPr>
            <a:spLocks noGrp="1"/>
          </p:cNvSpPr>
          <p:nvPr>
            <p:ph type="title"/>
          </p:nvPr>
        </p:nvSpPr>
        <p:spPr>
          <a:xfrm>
            <a:off x="838200" y="274638"/>
            <a:ext cx="8229600" cy="1143000"/>
          </a:xfrm>
          <a:prstGeom prst="rect">
            <a:avLst/>
          </a:prstGeom>
        </p:spPr>
        <p:txBody>
          <a:bodyPr/>
          <a:lstStyle>
            <a:lvl1pPr algn="l">
              <a:defRPr sz="3200" b="1">
                <a:latin typeface="+mn-lt"/>
                <a:cs typeface="Arial" pitchFamily="34" charset="0"/>
              </a:defRPr>
            </a:lvl1pPr>
          </a:lstStyle>
          <a:p>
            <a:r>
              <a:rPr lang="en-US" dirty="0"/>
              <a:t>Click to edit Master title style</a:t>
            </a:r>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9" name="Rectangle 5"/>
          <p:cNvSpPr>
            <a:spLocks noGrp="1" noChangeArrowheads="1"/>
          </p:cNvSpPr>
          <p:nvPr>
            <p:ph type="ftr" sz="quarter" idx="11"/>
          </p:nvPr>
        </p:nvSpPr>
        <p:spPr/>
        <p:txBody>
          <a:bodyPr/>
          <a:lstStyle>
            <a:lvl1pPr>
              <a:defRPr/>
            </a:lvl1pPr>
          </a:lstStyle>
          <a:p>
            <a:pPr>
              <a:defRPr/>
            </a:pPr>
            <a:r>
              <a:rPr lang="en-US" dirty="0"/>
              <a:t>National Finance Center - as of July 18, 2012</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Line 10"/>
          <p:cNvSpPr>
            <a:spLocks noChangeShapeType="1"/>
          </p:cNvSpPr>
          <p:nvPr userDrawn="1"/>
        </p:nvSpPr>
        <p:spPr bwMode="auto">
          <a:xfrm>
            <a:off x="152400" y="1066800"/>
            <a:ext cx="8686800" cy="0"/>
          </a:xfrm>
          <a:prstGeom prst="line">
            <a:avLst/>
          </a:prstGeom>
          <a:ln w="25400">
            <a:solidFill>
              <a:srgbClr val="003060"/>
            </a:solidFill>
            <a:headEnd/>
            <a:tailEnd/>
          </a:ln>
        </p:spPr>
        <p:style>
          <a:lnRef idx="1">
            <a:schemeClr val="accent4"/>
          </a:lnRef>
          <a:fillRef idx="0">
            <a:schemeClr val="accent4"/>
          </a:fillRef>
          <a:effectRef idx="0">
            <a:schemeClr val="accent4"/>
          </a:effectRef>
          <a:fontRef idx="minor">
            <a:schemeClr val="tx1"/>
          </a:fontRef>
        </p:style>
        <p:txBody>
          <a:bodyPr/>
          <a:lstStyle/>
          <a:p>
            <a:pPr>
              <a:defRPr/>
            </a:pPr>
            <a:endParaRPr lang="en-US" dirty="0"/>
          </a:p>
        </p:txBody>
      </p:sp>
      <p:sp>
        <p:nvSpPr>
          <p:cNvPr id="4" name="Line 10"/>
          <p:cNvSpPr>
            <a:spLocks noChangeShapeType="1"/>
          </p:cNvSpPr>
          <p:nvPr userDrawn="1"/>
        </p:nvSpPr>
        <p:spPr bwMode="auto">
          <a:xfrm>
            <a:off x="152400" y="1066800"/>
            <a:ext cx="8686800" cy="0"/>
          </a:xfrm>
          <a:prstGeom prst="line">
            <a:avLst/>
          </a:prstGeom>
          <a:ln w="25400">
            <a:solidFill>
              <a:srgbClr val="003060"/>
            </a:solidFill>
            <a:headEnd/>
            <a:tailEnd/>
          </a:ln>
        </p:spPr>
        <p:style>
          <a:lnRef idx="1">
            <a:schemeClr val="accent4"/>
          </a:lnRef>
          <a:fillRef idx="0">
            <a:schemeClr val="accent4"/>
          </a:fillRef>
          <a:effectRef idx="0">
            <a:schemeClr val="accent4"/>
          </a:effectRef>
          <a:fontRef idx="minor">
            <a:schemeClr val="tx1"/>
          </a:fontRef>
        </p:style>
        <p:txBody>
          <a:bodyPr/>
          <a:lstStyle/>
          <a:p>
            <a:pPr>
              <a:defRPr/>
            </a:pPr>
            <a:endParaRPr lang="en-US" dirty="0"/>
          </a:p>
        </p:txBody>
      </p:sp>
      <p:pic>
        <p:nvPicPr>
          <p:cNvPr id="5" name="Picture 6" descr="..\..\..\nfclogocolorai.jpg"/>
          <p:cNvPicPr>
            <a:picLocks noChangeAspect="1" noChangeArrowheads="1"/>
          </p:cNvPicPr>
          <p:nvPr userDrawn="1"/>
        </p:nvPicPr>
        <p:blipFill>
          <a:blip r:embed="rId2" cstate="print"/>
          <a:srcRect/>
          <a:stretch>
            <a:fillRect/>
          </a:stretch>
        </p:blipFill>
        <p:spPr bwMode="auto">
          <a:xfrm>
            <a:off x="103188" y="274638"/>
            <a:ext cx="735012" cy="639762"/>
          </a:xfrm>
          <a:prstGeom prst="rect">
            <a:avLst/>
          </a:prstGeom>
          <a:noFill/>
          <a:ln w="9525">
            <a:noFill/>
            <a:miter lim="800000"/>
            <a:headEnd/>
            <a:tailEnd/>
          </a:ln>
        </p:spPr>
      </p:pic>
      <p:sp>
        <p:nvSpPr>
          <p:cNvPr id="6" name="Rectangle 8"/>
          <p:cNvSpPr>
            <a:spLocks noChangeArrowheads="1"/>
          </p:cNvSpPr>
          <p:nvPr userDrawn="1"/>
        </p:nvSpPr>
        <p:spPr bwMode="auto">
          <a:xfrm>
            <a:off x="1219200" y="381000"/>
            <a:ext cx="7924800" cy="609600"/>
          </a:xfrm>
          <a:prstGeom prst="rect">
            <a:avLst/>
          </a:prstGeom>
          <a:noFill/>
          <a:ln w="9525">
            <a:noFill/>
            <a:miter lim="800000"/>
            <a:headEnd/>
            <a:tailEnd/>
          </a:ln>
          <a:effectLst/>
        </p:spPr>
        <p:txBody>
          <a:bodyPr>
            <a:spAutoFit/>
          </a:bodyPr>
          <a:lstStyle/>
          <a:p>
            <a:pPr algn="r">
              <a:defRPr/>
            </a:pPr>
            <a:r>
              <a:rPr lang="en-US" sz="1000" dirty="0"/>
              <a:t>United States Department of Labor</a:t>
            </a:r>
            <a:br>
              <a:rPr lang="en-US" sz="1000" dirty="0"/>
            </a:br>
            <a:r>
              <a:rPr lang="en-US" sz="1000" dirty="0"/>
              <a:t>HRLOB Shared Service Center </a:t>
            </a:r>
            <a:br>
              <a:rPr lang="en-US" sz="1000" dirty="0"/>
            </a:br>
            <a:r>
              <a:rPr lang="en-US" sz="1000" dirty="0"/>
              <a:t>Operational Capabilities Demonstration (OCD)</a:t>
            </a:r>
            <a:r>
              <a:rPr lang="en-US" sz="1400" dirty="0"/>
              <a:t> </a:t>
            </a:r>
            <a:endParaRPr lang="en-US" dirty="0"/>
          </a:p>
        </p:txBody>
      </p:sp>
      <p:sp>
        <p:nvSpPr>
          <p:cNvPr id="8" name="Title 1"/>
          <p:cNvSpPr>
            <a:spLocks noGrp="1"/>
          </p:cNvSpPr>
          <p:nvPr>
            <p:ph type="title"/>
          </p:nvPr>
        </p:nvSpPr>
        <p:spPr>
          <a:xfrm>
            <a:off x="838200" y="274638"/>
            <a:ext cx="8229600" cy="1143000"/>
          </a:xfrm>
          <a:prstGeom prst="rect">
            <a:avLst/>
          </a:prstGeom>
        </p:spPr>
        <p:txBody>
          <a:bodyPr/>
          <a:lstStyle>
            <a:lvl1pPr algn="l">
              <a:defRPr sz="3200" b="1">
                <a:latin typeface="+mn-lt"/>
                <a:cs typeface="Arial" pitchFamily="34" charset="0"/>
              </a:defRPr>
            </a:lvl1pPr>
          </a:lstStyle>
          <a:p>
            <a:r>
              <a:rPr lang="en-US" dirty="0"/>
              <a:t>Click to edit Master title style</a:t>
            </a:r>
          </a:p>
        </p:txBody>
      </p:sp>
      <p:sp>
        <p:nvSpPr>
          <p:cNvPr id="7" name="Rectangle 4"/>
          <p:cNvSpPr>
            <a:spLocks noGrp="1" noChangeArrowheads="1"/>
          </p:cNvSpPr>
          <p:nvPr>
            <p:ph type="dt" sz="half" idx="10"/>
          </p:nvPr>
        </p:nvSpPr>
        <p:spPr/>
        <p:txBody>
          <a:bodyPr/>
          <a:lstStyle>
            <a:lvl1pPr>
              <a:defRPr/>
            </a:lvl1pPr>
          </a:lstStyle>
          <a:p>
            <a:pPr>
              <a:defRPr/>
            </a:pPr>
            <a:endParaRPr lang="en-US" dirty="0"/>
          </a:p>
        </p:txBody>
      </p:sp>
      <p:sp>
        <p:nvSpPr>
          <p:cNvPr id="9" name="Rectangle 5"/>
          <p:cNvSpPr>
            <a:spLocks noGrp="1" noChangeArrowheads="1"/>
          </p:cNvSpPr>
          <p:nvPr>
            <p:ph type="ftr" sz="quarter" idx="11"/>
          </p:nvPr>
        </p:nvSpPr>
        <p:spPr/>
        <p:txBody>
          <a:bodyPr/>
          <a:lstStyle>
            <a:lvl1pPr>
              <a:defRPr/>
            </a:lvl1pPr>
          </a:lstStyle>
          <a:p>
            <a:pPr>
              <a:defRPr/>
            </a:pPr>
            <a:r>
              <a:rPr lang="en-US" dirty="0"/>
              <a:t>National Finance Center - as of July 18, 2012</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SD Status Report">
    <p:spTree>
      <p:nvGrpSpPr>
        <p:cNvPr id="1" name=""/>
        <p:cNvGrpSpPr/>
        <p:nvPr/>
      </p:nvGrpSpPr>
      <p:grpSpPr>
        <a:xfrm>
          <a:off x="0" y="0"/>
          <a:ext cx="0" cy="0"/>
          <a:chOff x="0" y="0"/>
          <a:chExt cx="0" cy="0"/>
        </a:xfrm>
      </p:grpSpPr>
      <p:sp>
        <p:nvSpPr>
          <p:cNvPr id="13" name="Title 7"/>
          <p:cNvSpPr txBox="1">
            <a:spLocks/>
          </p:cNvSpPr>
          <p:nvPr userDrawn="1"/>
        </p:nvSpPr>
        <p:spPr bwMode="auto">
          <a:xfrm>
            <a:off x="2286000" y="685800"/>
            <a:ext cx="5943600" cy="381000"/>
          </a:xfrm>
          <a:prstGeom prst="rect">
            <a:avLst/>
          </a:prstGeom>
          <a:noFill/>
          <a:ln w="9525">
            <a:noFill/>
            <a:miter lim="800000"/>
            <a:headEnd/>
            <a:tailEnd/>
          </a:ln>
        </p:spPr>
        <p:txBody>
          <a:bodyPr lIns="91429" tIns="45714" rIns="91429" bIns="45714" anchor="ctr"/>
          <a:lstStyle>
            <a:lvl1pPr>
              <a:defRPr sz="2000" b="1">
                <a:solidFill>
                  <a:srgbClr val="C00000"/>
                </a:solidFill>
                <a:latin typeface="+mn-lt"/>
              </a:defRPr>
            </a:lvl1pPr>
          </a:lstStyle>
          <a:p>
            <a:pPr algn="ctr" eaLnBrk="0" hangingPunct="0">
              <a:defRPr/>
            </a:pPr>
            <a:endParaRPr lang="en-US" sz="1400" b="0" i="1" kern="0" dirty="0">
              <a:solidFill>
                <a:srgbClr val="000000"/>
              </a:solidFill>
              <a:ea typeface="+mj-ea"/>
              <a:cs typeface="+mj-cs"/>
            </a:endParaRPr>
          </a:p>
        </p:txBody>
      </p:sp>
      <p:cxnSp>
        <p:nvCxnSpPr>
          <p:cNvPr id="14" name="Straight Connector 13"/>
          <p:cNvCxnSpPr/>
          <p:nvPr userDrawn="1"/>
        </p:nvCxnSpPr>
        <p:spPr>
          <a:xfrm>
            <a:off x="533400" y="6477000"/>
            <a:ext cx="8153400" cy="0"/>
          </a:xfrm>
          <a:prstGeom prst="line">
            <a:avLst/>
          </a:prstGeom>
          <a:ln w="28575">
            <a:solidFill>
              <a:srgbClr val="002060"/>
            </a:solidFill>
          </a:ln>
          <a:effectLst>
            <a:outerShdw blurRad="152400" dist="317500" dir="5400000" sx="90000" sy="-19000"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cxnSp>
      <p:sp>
        <p:nvSpPr>
          <p:cNvPr id="16" name="TextBox 15"/>
          <p:cNvSpPr txBox="1"/>
          <p:nvPr userDrawn="1"/>
        </p:nvSpPr>
        <p:spPr>
          <a:xfrm>
            <a:off x="7848600" y="6488113"/>
            <a:ext cx="1143000" cy="369887"/>
          </a:xfrm>
          <a:prstGeom prst="rect">
            <a:avLst/>
          </a:prstGeom>
          <a:noFill/>
        </p:spPr>
        <p:txBody>
          <a:bodyPr>
            <a:spAutoFit/>
          </a:bodyPr>
          <a:lstStyle/>
          <a:p>
            <a:pPr>
              <a:defRPr/>
            </a:pPr>
            <a:fld id="{E4B01F48-B9CD-4559-AE53-CA74930BBEED}" type="slidenum">
              <a:rPr lang="en-US"/>
              <a:pPr>
                <a:defRPr/>
              </a:pPr>
              <a:t>‹#›</a:t>
            </a:fld>
            <a:endParaRPr lang="en-US" dirty="0"/>
          </a:p>
        </p:txBody>
      </p:sp>
      <p:sp>
        <p:nvSpPr>
          <p:cNvPr id="10" name="Content Placeholder 1"/>
          <p:cNvSpPr>
            <a:spLocks noGrp="1"/>
          </p:cNvSpPr>
          <p:nvPr>
            <p:ph idx="10"/>
          </p:nvPr>
        </p:nvSpPr>
        <p:spPr>
          <a:xfrm>
            <a:off x="152400" y="1752600"/>
            <a:ext cx="4038600" cy="1905000"/>
          </a:xfrm>
        </p:spPr>
        <p:txBody>
          <a:bodyPr>
            <a:normAutofit/>
          </a:bodyPr>
          <a:lstStyle>
            <a:lvl1pPr marL="228573" indent="-228573">
              <a:defRPr sz="1600">
                <a:latin typeface="+mn-lt"/>
              </a:defRPr>
            </a:lvl1pPr>
            <a:lvl2pPr marL="228573" indent="174604">
              <a:defRPr sz="1600">
                <a:latin typeface="+mn-lt"/>
              </a:defRPr>
            </a:lvl2pPr>
            <a:lvl3pPr marL="511115" indent="174604">
              <a:defRPr sz="1600">
                <a:latin typeface="+mn-lt"/>
              </a:defRPr>
            </a:lvl3pPr>
            <a:lvl4pPr>
              <a:defRPr sz="1600">
                <a:latin typeface="+mn-lt"/>
              </a:defRPr>
            </a:lvl4pPr>
            <a:lvl5pPr>
              <a:defRPr sz="1600">
                <a:latin typeface="+mn-lt"/>
              </a:defRPr>
            </a:lvl5pPr>
          </a:lstStyle>
          <a:p>
            <a:pPr lvl="0"/>
            <a:r>
              <a:rPr lang="en-US" dirty="0"/>
              <a:t>Click to edit Master text styles</a:t>
            </a:r>
          </a:p>
          <a:p>
            <a:pPr lvl="1"/>
            <a:r>
              <a:rPr lang="en-US" dirty="0"/>
              <a:t>Second level</a:t>
            </a:r>
          </a:p>
          <a:p>
            <a:pPr lvl="2"/>
            <a:r>
              <a:rPr lang="en-US" dirty="0"/>
              <a:t>Third level</a:t>
            </a:r>
          </a:p>
        </p:txBody>
      </p:sp>
      <p:sp>
        <p:nvSpPr>
          <p:cNvPr id="8" name="Title 7"/>
          <p:cNvSpPr>
            <a:spLocks noGrp="1"/>
          </p:cNvSpPr>
          <p:nvPr>
            <p:ph type="title"/>
          </p:nvPr>
        </p:nvSpPr>
        <p:spPr>
          <a:xfrm>
            <a:off x="533400" y="304800"/>
            <a:ext cx="8153400" cy="381000"/>
          </a:xfrm>
          <a:prstGeom prst="rect">
            <a:avLst/>
          </a:prstGeom>
        </p:spPr>
        <p:txBody>
          <a:bodyPr/>
          <a:lstStyle>
            <a:lvl1pPr>
              <a:defRPr sz="2000" b="1">
                <a:solidFill>
                  <a:srgbClr val="C00000"/>
                </a:solidFill>
                <a:latin typeface="+mn-lt"/>
              </a:defRPr>
            </a:lvl1pPr>
          </a:lstStyle>
          <a:p>
            <a:r>
              <a:rPr lang="en-US" dirty="0"/>
              <a:t>Click to edit Master title style</a:t>
            </a:r>
          </a:p>
        </p:txBody>
      </p:sp>
      <p:sp>
        <p:nvSpPr>
          <p:cNvPr id="25" name="Content Placeholder 24"/>
          <p:cNvSpPr>
            <a:spLocks noGrp="1"/>
          </p:cNvSpPr>
          <p:nvPr>
            <p:ph sz="quarter" idx="11"/>
          </p:nvPr>
        </p:nvSpPr>
        <p:spPr>
          <a:xfrm>
            <a:off x="4800600" y="1752600"/>
            <a:ext cx="4038600" cy="1905000"/>
          </a:xfrm>
        </p:spPr>
        <p:txBody>
          <a:bodyPr/>
          <a:lstStyle>
            <a:lvl1pPr marL="228573" indent="-228573">
              <a:defRPr sz="1600">
                <a:latin typeface="+mn-lt"/>
              </a:defRPr>
            </a:lvl1pPr>
            <a:lvl2pPr marL="282542" indent="174604">
              <a:defRPr sz="1600">
                <a:latin typeface="+mn-lt"/>
              </a:defRPr>
            </a:lvl2pPr>
            <a:lvl3pPr marL="457146" indent="174604">
              <a:defRPr sz="1600">
                <a:latin typeface="+mn-lt"/>
              </a:defRPr>
            </a:lvl3pPr>
            <a:lvl4pPr>
              <a:defRPr sz="1600">
                <a:latin typeface="+mn-lt"/>
              </a:defRPr>
            </a:lvl4pPr>
          </a:lstStyle>
          <a:p>
            <a:pPr lvl="0"/>
            <a:r>
              <a:rPr lang="en-US" dirty="0"/>
              <a:t>Click to edit Master text styles</a:t>
            </a:r>
          </a:p>
          <a:p>
            <a:pPr lvl="1"/>
            <a:r>
              <a:rPr lang="en-US" dirty="0"/>
              <a:t>Second level</a:t>
            </a:r>
          </a:p>
          <a:p>
            <a:pPr lvl="2"/>
            <a:r>
              <a:rPr lang="en-US" dirty="0"/>
              <a:t>Third level</a:t>
            </a:r>
          </a:p>
        </p:txBody>
      </p:sp>
      <p:sp>
        <p:nvSpPr>
          <p:cNvPr id="28" name="Content Placeholder 1"/>
          <p:cNvSpPr>
            <a:spLocks noGrp="1"/>
          </p:cNvSpPr>
          <p:nvPr>
            <p:ph idx="12"/>
          </p:nvPr>
        </p:nvSpPr>
        <p:spPr>
          <a:xfrm>
            <a:off x="228600" y="4191000"/>
            <a:ext cx="4038600" cy="2285999"/>
          </a:xfrm>
        </p:spPr>
        <p:txBody>
          <a:bodyPr>
            <a:normAutofit/>
          </a:bodyPr>
          <a:lstStyle>
            <a:lvl1pPr marL="228573" indent="-228573">
              <a:defRPr sz="1600">
                <a:latin typeface="+mn-lt"/>
              </a:defRPr>
            </a:lvl1pPr>
            <a:lvl2pPr marL="228573" indent="174604">
              <a:defRPr sz="1600">
                <a:latin typeface="+mn-lt"/>
              </a:defRPr>
            </a:lvl2pPr>
            <a:lvl3pPr marL="511115" indent="174604">
              <a:defRPr sz="1600">
                <a:latin typeface="+mn-lt"/>
              </a:defRPr>
            </a:lvl3pPr>
            <a:lvl4pPr>
              <a:defRPr sz="1600">
                <a:latin typeface="+mn-lt"/>
              </a:defRPr>
            </a:lvl4pPr>
            <a:lvl5pPr>
              <a:defRPr sz="1600">
                <a:latin typeface="+mn-lt"/>
              </a:defRPr>
            </a:lvl5pPr>
          </a:lstStyle>
          <a:p>
            <a:pPr lvl="0"/>
            <a:r>
              <a:rPr lang="en-US" dirty="0"/>
              <a:t>Click to edit Master text styles</a:t>
            </a:r>
          </a:p>
          <a:p>
            <a:pPr lvl="1"/>
            <a:r>
              <a:rPr lang="en-US" dirty="0"/>
              <a:t>Second level</a:t>
            </a:r>
          </a:p>
          <a:p>
            <a:pPr lvl="2"/>
            <a:r>
              <a:rPr lang="en-US" dirty="0"/>
              <a:t>Third level</a:t>
            </a:r>
          </a:p>
        </p:txBody>
      </p:sp>
      <p:sp>
        <p:nvSpPr>
          <p:cNvPr id="29" name="Content Placeholder 24"/>
          <p:cNvSpPr>
            <a:spLocks noGrp="1"/>
          </p:cNvSpPr>
          <p:nvPr>
            <p:ph sz="quarter" idx="13"/>
          </p:nvPr>
        </p:nvSpPr>
        <p:spPr>
          <a:xfrm>
            <a:off x="4800600" y="4191000"/>
            <a:ext cx="4038600" cy="2286000"/>
          </a:xfrm>
        </p:spPr>
        <p:txBody>
          <a:bodyPr/>
          <a:lstStyle>
            <a:lvl1pPr marL="228573" indent="-228573">
              <a:defRPr sz="1600">
                <a:latin typeface="+mn-lt"/>
              </a:defRPr>
            </a:lvl1pPr>
            <a:lvl2pPr marL="282542" indent="174604">
              <a:defRPr sz="1600">
                <a:latin typeface="+mn-lt"/>
              </a:defRPr>
            </a:lvl2pPr>
            <a:lvl3pPr marL="457146" indent="174604">
              <a:defRPr sz="1600">
                <a:latin typeface="+mn-lt"/>
              </a:defRPr>
            </a:lvl3pPr>
            <a:lvl4pPr>
              <a:defRPr sz="1600">
                <a:latin typeface="+mn-lt"/>
              </a:defRPr>
            </a:lvl4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prstGeom prst="rect">
            <a:avLst/>
          </a:prstGeom>
        </p:spPr>
        <p:txBody>
          <a:bodyPr anchor="b"/>
          <a:lstStyle>
            <a:lvl1pPr algn="l">
              <a:defRPr>
                <a:solidFill>
                  <a:schemeClr val="accent2">
                    <a:lumMod val="50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6" name="Rectangle 6"/>
          <p:cNvSpPr>
            <a:spLocks noGrp="1" noChangeArrowheads="1"/>
          </p:cNvSpPr>
          <p:nvPr>
            <p:ph type="sldNum" sz="quarter" idx="12"/>
          </p:nvPr>
        </p:nvSpPr>
        <p:spPr>
          <a:ln/>
        </p:spPr>
        <p:txBody>
          <a:bodyPr/>
          <a:lstStyle>
            <a:lvl1pPr>
              <a:defRPr/>
            </a:lvl1pPr>
          </a:lstStyle>
          <a:p>
            <a:pPr>
              <a:defRPr/>
            </a:pPr>
            <a:fld id="{B14F1550-0155-4B19-9174-D92B7AB0707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6" name="Rectangle 6"/>
          <p:cNvSpPr>
            <a:spLocks noGrp="1" noChangeArrowheads="1"/>
          </p:cNvSpPr>
          <p:nvPr>
            <p:ph type="sldNum" sz="quarter" idx="12"/>
          </p:nvPr>
        </p:nvSpPr>
        <p:spPr>
          <a:ln/>
        </p:spPr>
        <p:txBody>
          <a:bodyPr/>
          <a:lstStyle>
            <a:lvl1pPr>
              <a:defRPr/>
            </a:lvl1pPr>
          </a:lstStyle>
          <a:p>
            <a:pPr>
              <a:defRPr/>
            </a:pPr>
            <a:fld id="{C0269D4F-19FB-42CF-851E-9D23F6E3350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prstGeom prst="rect">
            <a:avLst/>
          </a:prstGeom>
        </p:spPr>
        <p:txBody>
          <a:bodyPr anchor="b"/>
          <a:lstStyle>
            <a:lvl1pPr algn="l">
              <a:defRPr>
                <a:solidFill>
                  <a:schemeClr val="accent2">
                    <a:lumMod val="50000"/>
                  </a:schemeClr>
                </a:solidFill>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7" name="Rectangle 6"/>
          <p:cNvSpPr>
            <a:spLocks noGrp="1" noChangeArrowheads="1"/>
          </p:cNvSpPr>
          <p:nvPr>
            <p:ph type="sldNum" sz="quarter" idx="12"/>
          </p:nvPr>
        </p:nvSpPr>
        <p:spPr>
          <a:ln/>
        </p:spPr>
        <p:txBody>
          <a:bodyPr/>
          <a:lstStyle>
            <a:lvl1pPr>
              <a:defRPr/>
            </a:lvl1pPr>
          </a:lstStyle>
          <a:p>
            <a:pPr>
              <a:defRPr/>
            </a:pPr>
            <a:fld id="{B9256E4A-A277-4363-9E35-4D8B6A7CDEF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prstGeom prst="rect">
            <a:avLst/>
          </a:prstGeom>
        </p:spPr>
        <p:txBody>
          <a:bodyPr anchor="b"/>
          <a:lstStyle>
            <a:lvl1pPr algn="l">
              <a:defRPr>
                <a:solidFill>
                  <a:schemeClr val="accent2">
                    <a:lumMod val="50000"/>
                  </a:schemeClr>
                </a:solidFill>
              </a:defRPr>
            </a:lvl1pPr>
          </a:lstStyle>
          <a:p>
            <a:endParaRPr lang="en-US" dirty="0"/>
          </a:p>
        </p:txBody>
      </p:sp>
      <p:sp>
        <p:nvSpPr>
          <p:cNvPr id="3" name="Text Placeholder 2"/>
          <p:cNvSpPr>
            <a:spLocks noGrp="1"/>
          </p:cNvSpPr>
          <p:nvPr>
            <p:ph type="body" idx="1"/>
          </p:nvPr>
        </p:nvSpPr>
        <p:spPr>
          <a:xfrm>
            <a:off x="457200" y="1845262"/>
            <a:ext cx="4040188" cy="5780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485024"/>
            <a:ext cx="4040188" cy="3570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845262"/>
            <a:ext cx="4041775" cy="578073"/>
          </a:xfrm>
        </p:spPr>
        <p:txBody>
          <a:bodyPr anchor="b"/>
          <a:lstStyle>
            <a:lvl1pPr marL="0" marR="0" indent="0" algn="l" defTabSz="914400" rtl="0" eaLnBrk="0" fontAlgn="base" latinLnBrk="0" hangingPunct="0">
              <a:lnSpc>
                <a:spcPct val="100000"/>
              </a:lnSpc>
              <a:spcBef>
                <a:spcPct val="20000"/>
              </a:spcBef>
              <a:spcAft>
                <a:spcPct val="0"/>
              </a:spcAft>
              <a:buClrTx/>
              <a:buSzTx/>
              <a:buFontTx/>
              <a:buNone/>
              <a:tabLst/>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485024"/>
            <a:ext cx="4041775" cy="3570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9" name="Rectangle 6"/>
          <p:cNvSpPr>
            <a:spLocks noGrp="1" noChangeArrowheads="1"/>
          </p:cNvSpPr>
          <p:nvPr>
            <p:ph type="sldNum" sz="quarter" idx="12"/>
          </p:nvPr>
        </p:nvSpPr>
        <p:spPr>
          <a:ln/>
        </p:spPr>
        <p:txBody>
          <a:bodyPr/>
          <a:lstStyle>
            <a:lvl1pPr>
              <a:defRPr/>
            </a:lvl1pPr>
          </a:lstStyle>
          <a:p>
            <a:pPr>
              <a:defRPr/>
            </a:pPr>
            <a:fld id="{54285EB4-E979-4227-8D31-3C225DF3BB8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a:prstGeom prst="rect">
            <a:avLst/>
          </a:prstGeom>
        </p:spPr>
        <p:txBody>
          <a:bodyPr anchor="b"/>
          <a:lstStyle>
            <a:lvl1pPr algn="l">
              <a:defRPr>
                <a:solidFill>
                  <a:schemeClr val="accent2">
                    <a:lumMod val="50000"/>
                  </a:schemeClr>
                </a:solidFill>
              </a:defRPr>
            </a:lvl1pPr>
          </a:lstStyle>
          <a:p>
            <a:r>
              <a:rPr lang="en-US" dirty="0"/>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5" name="Rectangle 6"/>
          <p:cNvSpPr>
            <a:spLocks noGrp="1" noChangeArrowheads="1"/>
          </p:cNvSpPr>
          <p:nvPr>
            <p:ph type="sldNum" sz="quarter" idx="12"/>
          </p:nvPr>
        </p:nvSpPr>
        <p:spPr>
          <a:ln/>
        </p:spPr>
        <p:txBody>
          <a:bodyPr/>
          <a:lstStyle>
            <a:lvl1pPr>
              <a:defRPr/>
            </a:lvl1pPr>
          </a:lstStyle>
          <a:p>
            <a:pPr>
              <a:defRPr/>
            </a:pPr>
            <a:fld id="{B5B1E2DA-59C2-4051-BA65-A1835088948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4" name="Rectangle 6"/>
          <p:cNvSpPr>
            <a:spLocks noGrp="1" noChangeArrowheads="1"/>
          </p:cNvSpPr>
          <p:nvPr>
            <p:ph type="sldNum" sz="quarter" idx="12"/>
          </p:nvPr>
        </p:nvSpPr>
        <p:spPr>
          <a:ln/>
        </p:spPr>
        <p:txBody>
          <a:bodyPr/>
          <a:lstStyle>
            <a:lvl1pPr>
              <a:defRPr/>
            </a:lvl1pPr>
          </a:lstStyle>
          <a:p>
            <a:pPr>
              <a:defRPr/>
            </a:pPr>
            <a:fld id="{48F7A50E-1163-415E-8257-3919DE8C667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7" name="Rectangle 6"/>
          <p:cNvSpPr>
            <a:spLocks noGrp="1" noChangeArrowheads="1"/>
          </p:cNvSpPr>
          <p:nvPr>
            <p:ph type="sldNum" sz="quarter" idx="12"/>
          </p:nvPr>
        </p:nvSpPr>
        <p:spPr>
          <a:ln/>
        </p:spPr>
        <p:txBody>
          <a:bodyPr/>
          <a:lstStyle>
            <a:lvl1pPr>
              <a:defRPr/>
            </a:lvl1pPr>
          </a:lstStyle>
          <a:p>
            <a:pPr>
              <a:defRPr/>
            </a:pPr>
            <a:fld id="{C27814B0-1094-4BEC-911D-24F7C0546F1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National Finance Center - as of July 18, 2012</a:t>
            </a:r>
          </a:p>
        </p:txBody>
      </p:sp>
      <p:sp>
        <p:nvSpPr>
          <p:cNvPr id="7" name="Rectangle 6"/>
          <p:cNvSpPr>
            <a:spLocks noGrp="1" noChangeArrowheads="1"/>
          </p:cNvSpPr>
          <p:nvPr>
            <p:ph type="sldNum" sz="quarter" idx="12"/>
          </p:nvPr>
        </p:nvSpPr>
        <p:spPr>
          <a:ln/>
        </p:spPr>
        <p:txBody>
          <a:bodyPr/>
          <a:lstStyle>
            <a:lvl1pPr>
              <a:defRPr/>
            </a:lvl1pPr>
          </a:lstStyle>
          <a:p>
            <a:pPr>
              <a:defRPr/>
            </a:pPr>
            <a:fld id="{D9CB9B51-AFCA-444E-9B47-67E3208730D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7526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a:t>National Finance Center - as of July 18, 2012</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CC2C50C-9C32-47E8-9FAC-B50586F0676F}" type="slidenum">
              <a:rPr lang="en-US"/>
              <a:pPr>
                <a:defRPr/>
              </a:pPr>
              <a:t>‹#›</a:t>
            </a:fld>
            <a:endParaRPr lang="en-US" dirty="0"/>
          </a:p>
        </p:txBody>
      </p:sp>
      <p:sp>
        <p:nvSpPr>
          <p:cNvPr id="1032" name="Rectangle 8"/>
          <p:cNvSpPr>
            <a:spLocks noChangeArrowheads="1"/>
          </p:cNvSpPr>
          <p:nvPr userDrawn="1"/>
        </p:nvSpPr>
        <p:spPr bwMode="auto">
          <a:xfrm>
            <a:off x="0" y="0"/>
            <a:ext cx="9144000" cy="1169988"/>
          </a:xfrm>
          <a:prstGeom prst="rect">
            <a:avLst/>
          </a:prstGeom>
          <a:solidFill>
            <a:schemeClr val="accent1">
              <a:lumMod val="20000"/>
              <a:lumOff val="80000"/>
            </a:schemeClr>
          </a:solidFill>
          <a:ln w="9525">
            <a:noFill/>
            <a:miter lim="800000"/>
            <a:headEnd/>
            <a:tailEnd/>
          </a:ln>
          <a:effectLst/>
        </p:spPr>
        <p:txBody>
          <a:bodyPr>
            <a:spAutoFit/>
          </a:bodyPr>
          <a:lstStyle/>
          <a:p>
            <a:pPr>
              <a:spcAft>
                <a:spcPts val="0"/>
              </a:spcAft>
              <a:defRPr/>
            </a:pPr>
            <a:endParaRPr lang="en-US" sz="1000" dirty="0">
              <a:solidFill>
                <a:schemeClr val="accent2">
                  <a:lumMod val="20000"/>
                  <a:lumOff val="80000"/>
                </a:schemeClr>
              </a:solidFill>
            </a:endParaRPr>
          </a:p>
          <a:p>
            <a:pPr>
              <a:spcAft>
                <a:spcPts val="0"/>
              </a:spcAft>
              <a:defRPr/>
            </a:pPr>
            <a:endParaRPr lang="en-US" sz="1000" dirty="0">
              <a:solidFill>
                <a:schemeClr val="accent2">
                  <a:lumMod val="20000"/>
                  <a:lumOff val="80000"/>
                </a:schemeClr>
              </a:solidFill>
            </a:endParaRPr>
          </a:p>
          <a:p>
            <a:pPr>
              <a:spcAft>
                <a:spcPts val="0"/>
              </a:spcAft>
              <a:defRPr/>
            </a:pPr>
            <a:endParaRPr lang="en-US" sz="1000" dirty="0">
              <a:solidFill>
                <a:schemeClr val="accent2">
                  <a:lumMod val="20000"/>
                  <a:lumOff val="80000"/>
                </a:schemeClr>
              </a:solidFill>
            </a:endParaRPr>
          </a:p>
          <a:p>
            <a:pPr>
              <a:spcAft>
                <a:spcPts val="0"/>
              </a:spcAft>
              <a:defRPr/>
            </a:pPr>
            <a:endParaRPr lang="en-US" sz="1000" dirty="0">
              <a:solidFill>
                <a:schemeClr val="accent2">
                  <a:lumMod val="20000"/>
                  <a:lumOff val="80000"/>
                </a:schemeClr>
              </a:solidFill>
            </a:endParaRPr>
          </a:p>
          <a:p>
            <a:pPr>
              <a:spcAft>
                <a:spcPts val="0"/>
              </a:spcAft>
              <a:defRPr/>
            </a:pPr>
            <a:endParaRPr lang="en-US" sz="1000" dirty="0">
              <a:solidFill>
                <a:schemeClr val="accent2">
                  <a:lumMod val="20000"/>
                  <a:lumOff val="80000"/>
                </a:schemeClr>
              </a:solidFill>
            </a:endParaRPr>
          </a:p>
          <a:p>
            <a:pPr>
              <a:spcAft>
                <a:spcPts val="0"/>
              </a:spcAft>
              <a:defRPr/>
            </a:pPr>
            <a:endParaRPr lang="en-US" sz="1000" dirty="0">
              <a:solidFill>
                <a:schemeClr val="accent2">
                  <a:lumMod val="20000"/>
                  <a:lumOff val="80000"/>
                </a:schemeClr>
              </a:solidFill>
            </a:endParaRPr>
          </a:p>
          <a:p>
            <a:pPr>
              <a:spcAft>
                <a:spcPts val="0"/>
              </a:spcAft>
              <a:defRPr/>
            </a:pPr>
            <a:endParaRPr lang="en-US" sz="1000" dirty="0">
              <a:solidFill>
                <a:schemeClr val="accent2">
                  <a:lumMod val="20000"/>
                  <a:lumOff val="80000"/>
                </a:schemeClr>
              </a:solidFill>
            </a:endParaRPr>
          </a:p>
        </p:txBody>
      </p:sp>
      <p:cxnSp>
        <p:nvCxnSpPr>
          <p:cNvPr id="9" name="Straight Connector 8" descr="&quot;&quot;"/>
          <p:cNvCxnSpPr/>
          <p:nvPr userDrawn="1"/>
        </p:nvCxnSpPr>
        <p:spPr>
          <a:xfrm>
            <a:off x="0" y="1143000"/>
            <a:ext cx="9144000" cy="0"/>
          </a:xfrm>
          <a:prstGeom prst="line">
            <a:avLst/>
          </a:prstGeom>
          <a:ln w="69850" cmpd="thickThi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Graphic 1" descr="USDA Logo">
            <a:extLst>
              <a:ext uri="{FF2B5EF4-FFF2-40B4-BE49-F238E27FC236}">
                <a16:creationId xmlns:a16="http://schemas.microsoft.com/office/drawing/2014/main" id="{86A15EC9-FADF-FAC1-FF43-D5AB2881D8B1}"/>
              </a:ext>
            </a:extLst>
          </p:cNvPr>
          <p:cNvPicPr>
            <a:picLocks noChangeAspect="1"/>
          </p:cNvPicPr>
          <p:nvPr userDrawn="1"/>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52400" y="145288"/>
            <a:ext cx="1219200" cy="845312"/>
          </a:xfrm>
          <a:prstGeom prst="rect">
            <a:avLst/>
          </a:prstGeom>
        </p:spPr>
      </p:pic>
    </p:spTree>
  </p:cSld>
  <p:clrMap bg1="lt1" tx1="dk1" bg2="lt2" tx2="dk2" accent1="accent1" accent2="accent2" accent3="accent3" accent4="accent4" accent5="accent5" accent6="accent6" hlink="hlink" folHlink="folHlink"/>
  <p:sldLayoutIdLst>
    <p:sldLayoutId id="2147486049" r:id="rId1"/>
    <p:sldLayoutId id="2147486039" r:id="rId2"/>
    <p:sldLayoutId id="2147486040" r:id="rId3"/>
    <p:sldLayoutId id="2147486041" r:id="rId4"/>
    <p:sldLayoutId id="2147486042" r:id="rId5"/>
    <p:sldLayoutId id="2147486043" r:id="rId6"/>
    <p:sldLayoutId id="2147486044" r:id="rId7"/>
    <p:sldLayoutId id="2147486045" r:id="rId8"/>
    <p:sldLayoutId id="2147486046" r:id="rId9"/>
    <p:sldLayoutId id="2147486047" r:id="rId10"/>
    <p:sldLayoutId id="2147486048" r:id="rId11"/>
    <p:sldLayoutId id="2147486050" r:id="rId12"/>
    <p:sldLayoutId id="2147486051" r:id="rId13"/>
    <p:sldLayoutId id="2147486052" r:id="rId14"/>
    <p:sldLayoutId id="2147486053" r:id="rId15"/>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CY25 PP19 Community-Wide Projects ">
            <a:extLst>
              <a:ext uri="{C183D7F6-B498-43B3-948B-1728B52AA6E4}">
                <adec:decorative xmlns:adec="http://schemas.microsoft.com/office/drawing/2017/decorative" val="0"/>
              </a:ext>
            </a:extLst>
          </p:cNvPr>
          <p:cNvSpPr>
            <a:spLocks noGrp="1"/>
          </p:cNvSpPr>
          <p:nvPr>
            <p:ph type="title"/>
          </p:nvPr>
        </p:nvSpPr>
        <p:spPr>
          <a:xfrm>
            <a:off x="571500" y="266700"/>
            <a:ext cx="8153400" cy="381000"/>
          </a:xfrm>
        </p:spPr>
        <p:txBody>
          <a:bodyPr/>
          <a:lstStyle/>
          <a:p>
            <a:pPr>
              <a:defRPr/>
            </a:pPr>
            <a:r>
              <a:rPr lang="en-US" sz="2800" dirty="0"/>
              <a:t>CY25 PP19 Community-Wide Projects </a:t>
            </a:r>
          </a:p>
        </p:txBody>
      </p:sp>
      <p:sp>
        <p:nvSpPr>
          <p:cNvPr id="9" name="TextBox 8" descr="High-level Timeline&#10;"/>
          <p:cNvSpPr txBox="1"/>
          <p:nvPr/>
        </p:nvSpPr>
        <p:spPr>
          <a:xfrm>
            <a:off x="228600" y="1447800"/>
            <a:ext cx="3886200" cy="369332"/>
          </a:xfrm>
          <a:prstGeom prst="rect">
            <a:avLst/>
          </a:prstGeom>
          <a:solidFill>
            <a:srgbClr val="C00000"/>
          </a:solidFill>
        </p:spPr>
        <p:txBody>
          <a:bodyPr wrap="square" rtlCol="0">
            <a:spAutoFit/>
          </a:bodyPr>
          <a:lstStyle/>
          <a:p>
            <a:r>
              <a:rPr lang="en-US" dirty="0">
                <a:solidFill>
                  <a:schemeClr val="bg1"/>
                </a:solidFill>
              </a:rPr>
              <a:t>High-level Timeline</a:t>
            </a:r>
          </a:p>
        </p:txBody>
      </p:sp>
      <p:sp>
        <p:nvSpPr>
          <p:cNvPr id="12" name="TextBox 9" descr="CY25 PP19 Scheduled Projects&#10;"/>
          <p:cNvSpPr txBox="1">
            <a:spLocks noChangeArrowheads="1"/>
          </p:cNvSpPr>
          <p:nvPr/>
        </p:nvSpPr>
        <p:spPr bwMode="auto">
          <a:xfrm>
            <a:off x="152400" y="1905000"/>
            <a:ext cx="4171950" cy="338554"/>
          </a:xfrm>
          <a:prstGeom prst="rect">
            <a:avLst/>
          </a:prstGeom>
          <a:noFill/>
          <a:ln w="9525">
            <a:noFill/>
            <a:miter lim="800000"/>
            <a:headEnd/>
            <a:tailEnd/>
          </a:ln>
        </p:spPr>
        <p:txBody>
          <a:bodyPr wrap="square">
            <a:spAutoFit/>
          </a:bodyPr>
          <a:lstStyle/>
          <a:p>
            <a:r>
              <a:rPr lang="en-US" sz="1600" dirty="0">
                <a:latin typeface="+mn-lt"/>
              </a:rPr>
              <a:t> CY25 PP19 Scheduled Projects</a:t>
            </a:r>
          </a:p>
        </p:txBody>
      </p:sp>
      <p:graphicFrame>
        <p:nvGraphicFramePr>
          <p:cNvPr id="11" name="Table 10" descr="Table to show Pay Period Project CY25 PP19 Project 79650 - Military Leave NDAA 15 - 20 days&#10;&#10;&#10;&#10;&#10;&#10;&#10;&#10;&#10;"/>
          <p:cNvGraphicFramePr>
            <a:graphicFrameLocks noGrp="1"/>
          </p:cNvGraphicFramePr>
          <p:nvPr>
            <p:extLst>
              <p:ext uri="{D42A27DB-BD31-4B8C-83A1-F6EECF244321}">
                <p14:modId xmlns:p14="http://schemas.microsoft.com/office/powerpoint/2010/main" val="1164298902"/>
              </p:ext>
            </p:extLst>
          </p:nvPr>
        </p:nvGraphicFramePr>
        <p:xfrm>
          <a:off x="142875" y="2253115"/>
          <a:ext cx="3971925" cy="1395260"/>
        </p:xfrm>
        <a:graphic>
          <a:graphicData uri="http://schemas.openxmlformats.org/drawingml/2006/table">
            <a:tbl>
              <a:tblPr firstRow="1" bandRow="1">
                <a:tableStyleId>{21E4AEA4-8DFA-4A89-87EB-49C32662AFE0}</a:tableStyleId>
              </a:tblPr>
              <a:tblGrid>
                <a:gridCol w="1086658">
                  <a:extLst>
                    <a:ext uri="{9D8B030D-6E8A-4147-A177-3AD203B41FA5}">
                      <a16:colId xmlns:a16="http://schemas.microsoft.com/office/drawing/2014/main" val="20000"/>
                    </a:ext>
                  </a:extLst>
                </a:gridCol>
                <a:gridCol w="2885267">
                  <a:extLst>
                    <a:ext uri="{9D8B030D-6E8A-4147-A177-3AD203B41FA5}">
                      <a16:colId xmlns:a16="http://schemas.microsoft.com/office/drawing/2014/main" val="20001"/>
                    </a:ext>
                  </a:extLst>
                </a:gridCol>
              </a:tblGrid>
              <a:tr h="251462">
                <a:tc>
                  <a:txBody>
                    <a:bodyPr/>
                    <a:lstStyle/>
                    <a:p>
                      <a:r>
                        <a:rPr lang="en-US" sz="1300" b="1" dirty="0">
                          <a:solidFill>
                            <a:schemeClr val="tx1"/>
                          </a:solidFill>
                          <a:latin typeface="+mn-lt"/>
                          <a:cs typeface="Arial" pitchFamily="34" charset="0"/>
                        </a:rPr>
                        <a:t>Pay  Period</a:t>
                      </a:r>
                    </a:p>
                  </a:txBody>
                  <a:tcPr marL="121920" marR="121920" marT="34290" marB="34290">
                    <a:solidFill>
                      <a:schemeClr val="bg1">
                        <a:lumMod val="85000"/>
                      </a:schemeClr>
                    </a:solidFill>
                  </a:tcPr>
                </a:tc>
                <a:tc>
                  <a:txBody>
                    <a:bodyPr/>
                    <a:lstStyle/>
                    <a:p>
                      <a:pPr algn="ctr"/>
                      <a:r>
                        <a:rPr lang="en-US" sz="1300" b="1" dirty="0">
                          <a:solidFill>
                            <a:schemeClr val="tx1"/>
                          </a:solidFill>
                          <a:latin typeface="+mn-lt"/>
                          <a:cs typeface="Arial" pitchFamily="34" charset="0"/>
                        </a:rPr>
                        <a:t>Project </a:t>
                      </a:r>
                    </a:p>
                  </a:txBody>
                  <a:tcPr marL="121920" marR="121920" marT="34290" marB="34290">
                    <a:solidFill>
                      <a:schemeClr val="bg1">
                        <a:lumMod val="85000"/>
                      </a:schemeClr>
                    </a:solidFill>
                  </a:tcPr>
                </a:tc>
                <a:extLst>
                  <a:ext uri="{0D108BD9-81ED-4DB2-BD59-A6C34878D82A}">
                    <a16:rowId xmlns:a16="http://schemas.microsoft.com/office/drawing/2014/main" val="10000"/>
                  </a:ext>
                </a:extLst>
              </a:tr>
              <a:tr h="438262">
                <a:tc>
                  <a:txBody>
                    <a:bodyPr/>
                    <a:lstStyle/>
                    <a:p>
                      <a:pPr algn="ctr"/>
                      <a:r>
                        <a:rPr lang="en-US" sz="1300" b="1" dirty="0">
                          <a:latin typeface="+mn-lt"/>
                          <a:cs typeface="Arial" pitchFamily="34" charset="0"/>
                        </a:rPr>
                        <a:t>CY25 PP19</a:t>
                      </a:r>
                    </a:p>
                  </a:txBody>
                  <a:tcPr marL="121920" marR="12192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1" kern="1200" dirty="0">
                          <a:solidFill>
                            <a:schemeClr val="dk1"/>
                          </a:solidFill>
                          <a:effectLst/>
                          <a:latin typeface="+mn-lt"/>
                          <a:ea typeface="+mn-ea"/>
                          <a:cs typeface="+mn-cs"/>
                        </a:rPr>
                        <a:t>Project 79650 - Military Leave NDAA 15 - 20 days</a:t>
                      </a:r>
                    </a:p>
                  </a:txBody>
                  <a:tcPr marL="121920" marR="121920" marT="34290" marB="34290"/>
                </a:tc>
                <a:extLst>
                  <a:ext uri="{0D108BD9-81ED-4DB2-BD59-A6C34878D82A}">
                    <a16:rowId xmlns:a16="http://schemas.microsoft.com/office/drawing/2014/main" val="10001"/>
                  </a:ext>
                </a:extLst>
              </a:tr>
              <a:tr h="331870">
                <a:tc>
                  <a:txBody>
                    <a:bodyPr/>
                    <a:lstStyle/>
                    <a:p>
                      <a:pPr algn="ctr"/>
                      <a:endParaRPr lang="en-US" sz="1300" b="1" dirty="0">
                        <a:latin typeface="+mn-lt"/>
                        <a:cs typeface="Arial" pitchFamily="34" charset="0"/>
                      </a:endParaRPr>
                    </a:p>
                  </a:txBody>
                  <a:tcPr marL="121920" marR="121920" marT="34290" marB="34290">
                    <a:solidFill>
                      <a:schemeClr val="accent2">
                        <a:lumMod val="20000"/>
                        <a:lumOff val="80000"/>
                      </a:schemeClr>
                    </a:solidFill>
                  </a:tcPr>
                </a:tc>
                <a:tc>
                  <a:txBody>
                    <a:bodyPr/>
                    <a:lstStyle/>
                    <a:p>
                      <a:endParaRPr lang="en-US" sz="1300" b="1" kern="1200" dirty="0">
                        <a:solidFill>
                          <a:schemeClr val="dk1"/>
                        </a:solidFill>
                        <a:effectLst/>
                        <a:latin typeface="+mn-lt"/>
                        <a:ea typeface="+mn-ea"/>
                        <a:cs typeface="+mn-cs"/>
                      </a:endParaRPr>
                    </a:p>
                  </a:txBody>
                  <a:tcPr marL="121920" marR="121920" marT="34290" marB="34290">
                    <a:solidFill>
                      <a:schemeClr val="accent2">
                        <a:lumMod val="20000"/>
                        <a:lumOff val="80000"/>
                      </a:schemeClr>
                    </a:solidFill>
                  </a:tcPr>
                </a:tc>
                <a:extLst>
                  <a:ext uri="{0D108BD9-81ED-4DB2-BD59-A6C34878D82A}">
                    <a16:rowId xmlns:a16="http://schemas.microsoft.com/office/drawing/2014/main" val="4175955799"/>
                  </a:ext>
                </a:extLst>
              </a:tr>
              <a:tr h="331870">
                <a:tc>
                  <a:txBody>
                    <a:bodyPr/>
                    <a:lstStyle/>
                    <a:p>
                      <a:pPr algn="ctr"/>
                      <a:endParaRPr lang="en-US" sz="1300" b="1" dirty="0">
                        <a:latin typeface="+mn-lt"/>
                        <a:cs typeface="Arial" pitchFamily="34" charset="0"/>
                      </a:endParaRPr>
                    </a:p>
                  </a:txBody>
                  <a:tcPr marL="121920" marR="121920" marT="34290" marB="34290">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300" b="1" kern="1200" dirty="0">
                        <a:solidFill>
                          <a:schemeClr val="dk1"/>
                        </a:solidFill>
                        <a:effectLst/>
                        <a:latin typeface="+mn-lt"/>
                        <a:ea typeface="+mn-ea"/>
                        <a:cs typeface="+mn-cs"/>
                      </a:endParaRPr>
                    </a:p>
                  </a:txBody>
                  <a:tcPr marL="121920" marR="121920" marT="34290" marB="34290">
                    <a:solidFill>
                      <a:schemeClr val="accent2">
                        <a:lumMod val="20000"/>
                        <a:lumOff val="80000"/>
                      </a:schemeClr>
                    </a:solidFill>
                  </a:tcPr>
                </a:tc>
                <a:extLst>
                  <a:ext uri="{0D108BD9-81ED-4DB2-BD59-A6C34878D82A}">
                    <a16:rowId xmlns:a16="http://schemas.microsoft.com/office/drawing/2014/main" val="1943309320"/>
                  </a:ext>
                </a:extLst>
              </a:tr>
            </a:tbl>
          </a:graphicData>
        </a:graphic>
      </p:graphicFrame>
      <p:sp>
        <p:nvSpPr>
          <p:cNvPr id="8" name="TextBox 7" descr="Recent Accomplishments&#10;"/>
          <p:cNvSpPr txBox="1"/>
          <p:nvPr/>
        </p:nvSpPr>
        <p:spPr>
          <a:xfrm>
            <a:off x="4648200" y="1447800"/>
            <a:ext cx="4267200" cy="369332"/>
          </a:xfrm>
          <a:prstGeom prst="rect">
            <a:avLst/>
          </a:prstGeom>
          <a:solidFill>
            <a:srgbClr val="C00000"/>
          </a:solidFill>
        </p:spPr>
        <p:txBody>
          <a:bodyPr wrap="square" rtlCol="0">
            <a:spAutoFit/>
          </a:bodyPr>
          <a:lstStyle/>
          <a:p>
            <a:r>
              <a:rPr lang="en-US" dirty="0">
                <a:solidFill>
                  <a:schemeClr val="bg1"/>
                </a:solidFill>
              </a:rPr>
              <a:t>Recent Accomplishments</a:t>
            </a:r>
          </a:p>
        </p:txBody>
      </p:sp>
      <p:sp>
        <p:nvSpPr>
          <p:cNvPr id="3078" name="Content Placeholder 5" descr="Project 79650 - FRD published to NFC Homepage.&#10;&#10;&#10;&#10;"/>
          <p:cNvSpPr>
            <a:spLocks noGrp="1"/>
          </p:cNvSpPr>
          <p:nvPr>
            <p:ph sz="quarter" idx="11"/>
          </p:nvPr>
        </p:nvSpPr>
        <p:spPr>
          <a:xfrm>
            <a:off x="4800600" y="2014954"/>
            <a:ext cx="4343400" cy="1642646"/>
          </a:xfrm>
        </p:spPr>
        <p:txBody>
          <a:bodyPr>
            <a:normAutofit/>
          </a:bodyPr>
          <a:lstStyle/>
          <a:p>
            <a:pPr>
              <a:spcAft>
                <a:spcPts val="300"/>
              </a:spcAft>
              <a:defRPr/>
            </a:pPr>
            <a:r>
              <a:rPr lang="en-US" dirty="0"/>
              <a:t>Project 79650 - FRD published to NFC Homepage.</a:t>
            </a:r>
          </a:p>
        </p:txBody>
      </p:sp>
      <p:sp>
        <p:nvSpPr>
          <p:cNvPr id="7" name="TextBox 6" descr="Current State&#10;"/>
          <p:cNvSpPr txBox="1"/>
          <p:nvPr/>
        </p:nvSpPr>
        <p:spPr>
          <a:xfrm>
            <a:off x="295275" y="3913692"/>
            <a:ext cx="3886200" cy="369332"/>
          </a:xfrm>
          <a:prstGeom prst="rect">
            <a:avLst/>
          </a:prstGeom>
          <a:solidFill>
            <a:srgbClr val="C00000"/>
          </a:solidFill>
        </p:spPr>
        <p:txBody>
          <a:bodyPr wrap="square" rtlCol="0">
            <a:spAutoFit/>
          </a:bodyPr>
          <a:lstStyle/>
          <a:p>
            <a:r>
              <a:rPr lang="en-US" dirty="0">
                <a:solidFill>
                  <a:schemeClr val="bg1"/>
                </a:solidFill>
              </a:rPr>
              <a:t>Current State</a:t>
            </a:r>
          </a:p>
        </p:txBody>
      </p:sp>
      <p:sp>
        <p:nvSpPr>
          <p:cNvPr id="11269" name="Content Placeholder 9" descr="Project 79650 -  PPS Development in-progress.&#10;&#10;&#10;"/>
          <p:cNvSpPr>
            <a:spLocks noGrp="1"/>
          </p:cNvSpPr>
          <p:nvPr>
            <p:ph idx="12"/>
          </p:nvPr>
        </p:nvSpPr>
        <p:spPr>
          <a:xfrm>
            <a:off x="57150" y="4343400"/>
            <a:ext cx="4457700" cy="1600200"/>
          </a:xfrm>
        </p:spPr>
        <p:txBody>
          <a:bodyPr>
            <a:noAutofit/>
          </a:bodyPr>
          <a:lstStyle/>
          <a:p>
            <a:pPr marL="342900" indent="-285750">
              <a:spcBef>
                <a:spcPts val="0"/>
              </a:spcBef>
              <a:defRPr/>
            </a:pPr>
            <a:r>
              <a:rPr lang="en-US" dirty="0">
                <a:cs typeface="Arial" charset="0"/>
              </a:rPr>
              <a:t>Project 79650 -  PPS Development in-progress.</a:t>
            </a:r>
          </a:p>
          <a:p>
            <a:pPr marL="228600" indent="-171450">
              <a:spcBef>
                <a:spcPts val="0"/>
              </a:spcBef>
              <a:buFont typeface="Arial" panose="020B0604020202020204" pitchFamily="34" charset="0"/>
              <a:buChar char="•"/>
              <a:defRPr/>
            </a:pPr>
            <a:endParaRPr lang="en-US" dirty="0">
              <a:cs typeface="Arial" charset="0"/>
            </a:endParaRPr>
          </a:p>
        </p:txBody>
      </p:sp>
      <p:sp>
        <p:nvSpPr>
          <p:cNvPr id="6" name="TextBox 5" descr="Issues/Risk&#10;"/>
          <p:cNvSpPr txBox="1"/>
          <p:nvPr/>
        </p:nvSpPr>
        <p:spPr>
          <a:xfrm>
            <a:off x="4606771" y="3853934"/>
            <a:ext cx="4267200" cy="369332"/>
          </a:xfrm>
          <a:prstGeom prst="rect">
            <a:avLst/>
          </a:prstGeom>
          <a:solidFill>
            <a:srgbClr val="C00000"/>
          </a:solidFill>
        </p:spPr>
        <p:txBody>
          <a:bodyPr wrap="square" rtlCol="0">
            <a:spAutoFit/>
          </a:bodyPr>
          <a:lstStyle/>
          <a:p>
            <a:r>
              <a:rPr lang="en-US" dirty="0">
                <a:solidFill>
                  <a:schemeClr val="bg1"/>
                </a:solidFill>
              </a:rPr>
              <a:t>Issues/Risk</a:t>
            </a:r>
          </a:p>
        </p:txBody>
      </p:sp>
      <p:sp>
        <p:nvSpPr>
          <p:cNvPr id="11270" name="Content Placeholder 10" descr="Vendor will provide GovTA v1.7.9 release mid-September for Project 79650.  An implementation timeline will be determined when the release is received.  The GovTA release will not be available for CUAT testing in PP19.  The agency will need to perform a work-around by manually adjusting the Forward Military Leave balance in GovTA to add the additional days needed for the end-to-end PPS testing.&#10;&#10;&#10;"/>
          <p:cNvSpPr>
            <a:spLocks noGrp="1"/>
          </p:cNvSpPr>
          <p:nvPr>
            <p:ph sz="quarter" idx="13"/>
          </p:nvPr>
        </p:nvSpPr>
        <p:spPr>
          <a:xfrm>
            <a:off x="4800600" y="4343400"/>
            <a:ext cx="4038600" cy="2057400"/>
          </a:xfrm>
        </p:spPr>
        <p:txBody>
          <a:bodyPr/>
          <a:lstStyle/>
          <a:p>
            <a:pPr marL="227013" indent="-227013" eaLnBrk="1" fontAlgn="auto" hangingPunct="1">
              <a:spcAft>
                <a:spcPts val="0"/>
              </a:spcAft>
              <a:buFont typeface="Arial" pitchFamily="34" charset="0"/>
              <a:buChar char="•"/>
              <a:defRPr/>
            </a:pPr>
            <a:r>
              <a:rPr lang="en-US" sz="1200" dirty="0">
                <a:cs typeface="Arial" pitchFamily="34" charset="0"/>
              </a:rPr>
              <a:t>Vendor will provide GovTA v1.7.9 release mid-September for Project 79650.  An implementation timeline will be determined when the release is received.  The GovTA release will not be available for CUAT testing in PP19.  The agency will need to perform a work-around by manually adjusting the Forward Military Leave balance in GovTA to add the additional days needed for the end-to-end PPS testing.</a:t>
            </a:r>
          </a:p>
          <a:p>
            <a:pPr marL="227013" indent="-227013" eaLnBrk="1" fontAlgn="auto" hangingPunct="1">
              <a:spcAft>
                <a:spcPts val="0"/>
              </a:spcAft>
              <a:buFont typeface="Arial" pitchFamily="34" charset="0"/>
              <a:buChar char="•"/>
              <a:defRPr/>
            </a:pPr>
            <a:endParaRPr lang="en-US" dirty="0">
              <a:cs typeface="Arial" pitchFamily="34" charset="0"/>
            </a:endParaRPr>
          </a:p>
        </p:txBody>
      </p:sp>
      <p:sp>
        <p:nvSpPr>
          <p:cNvPr id="4" name="TextBox 3" descr="National Finance Center - as of August 13, 2025 &#10;"/>
          <p:cNvSpPr txBox="1"/>
          <p:nvPr/>
        </p:nvSpPr>
        <p:spPr>
          <a:xfrm>
            <a:off x="228600" y="6553200"/>
            <a:ext cx="7696200" cy="307777"/>
          </a:xfrm>
          <a:prstGeom prst="rect">
            <a:avLst/>
          </a:prstGeom>
          <a:noFill/>
        </p:spPr>
        <p:txBody>
          <a:bodyPr wrap="square" rtlCol="0">
            <a:spAutoFit/>
          </a:bodyPr>
          <a:lstStyle/>
          <a:p>
            <a:pPr algn="ctr">
              <a:defRPr/>
            </a:pPr>
            <a:r>
              <a:rPr lang="en-US" sz="1400" b="1" dirty="0">
                <a:ln w="1905"/>
                <a:solidFill>
                  <a:srgbClr val="C00000"/>
                </a:solidFill>
                <a:effectLst>
                  <a:innerShdw blurRad="69850" dist="43180" dir="5400000">
                    <a:srgbClr val="000000">
                      <a:alpha val="65000"/>
                    </a:srgbClr>
                  </a:innerShdw>
                </a:effectLst>
              </a:rPr>
              <a:t>National Finance Center - as of August 13, 2025 </a:t>
            </a:r>
          </a:p>
        </p:txBody>
      </p:sp>
    </p:spTree>
  </p:cSld>
  <p:clrMapOvr>
    <a:masterClrMapping/>
  </p:clrMapOvr>
</p:sld>
</file>

<file path=ppt/theme/theme1.xml><?xml version="1.0" encoding="utf-8"?>
<a:theme xmlns:a="http://schemas.openxmlformats.org/drawingml/2006/main" name="1_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20460</TotalTime>
  <Words>281</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Wingdings</vt:lpstr>
      <vt:lpstr>1_Default Design</vt:lpstr>
      <vt:lpstr>CY25 PP19 Community-Wide Projects </vt:lpstr>
    </vt:vector>
  </TitlesOfParts>
  <Company>USDA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CY25 PP19 Community-Wide Projects</dc:title>
  <dc:creator>National Finance Center</dc:creator>
  <cp:lastModifiedBy>Erminger, Wyatt - OCFO-NFC</cp:lastModifiedBy>
  <cp:revision>1079</cp:revision>
  <cp:lastPrinted>2019-07-30T21:27:01Z</cp:lastPrinted>
  <dcterms:created xsi:type="dcterms:W3CDTF">2006-10-24T17:39:02Z</dcterms:created>
  <dcterms:modified xsi:type="dcterms:W3CDTF">2025-08-18T16:04:48Z</dcterms:modified>
</cp:coreProperties>
</file>