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2704" autoAdjust="0"/>
  </p:normalViewPr>
  <p:slideViewPr>
    <p:cSldViewPr>
      <p:cViewPr varScale="1">
        <p:scale>
          <a:sx n="79" d="100"/>
          <a:sy n="79" d="100"/>
        </p:scale>
        <p:origin x="73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8E4DB524-6F51-EDFF-0135-523620050AA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USDA, National Finance Center&#10;PRT Meeting&#10;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August 14, 2024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August 7, 2024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3" name="Table 2" descr="Table to show EmpowHR IR Average Days at Closure for the Priority Category for May, June, and July. Closed Priority 1 avg. age: May 3, June 2, July 5. Closed Priority 3 avg. age: May 27, June 30, July 24. ">
            <a:extLst>
              <a:ext uri="{FF2B5EF4-FFF2-40B4-BE49-F238E27FC236}">
                <a16:creationId xmlns:a16="http://schemas.microsoft.com/office/drawing/2014/main" id="{51DBE1C2-9456-80C2-9E90-C419253A9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48646"/>
              </p:ext>
            </p:extLst>
          </p:nvPr>
        </p:nvGraphicFramePr>
        <p:xfrm>
          <a:off x="838200" y="2362201"/>
          <a:ext cx="7315199" cy="259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6340">
                  <a:extLst>
                    <a:ext uri="{9D8B030D-6E8A-4147-A177-3AD203B41FA5}">
                      <a16:colId xmlns:a16="http://schemas.microsoft.com/office/drawing/2014/main" val="787940838"/>
                    </a:ext>
                  </a:extLst>
                </a:gridCol>
                <a:gridCol w="1699437">
                  <a:extLst>
                    <a:ext uri="{9D8B030D-6E8A-4147-A177-3AD203B41FA5}">
                      <a16:colId xmlns:a16="http://schemas.microsoft.com/office/drawing/2014/main" val="931786000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044161685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68435947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632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Closed Priority 1 avg. age</a:t>
                      </a:r>
                    </a:p>
                    <a:p>
                      <a:pPr algn="ctr"/>
                      <a:r>
                        <a:rPr lang="en-US" dirty="0"/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55869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0989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EmpowHR IR Totals&#10;as of 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339&#10;2023  576 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2024  339</a:t>
            </a:r>
          </a:p>
          <a:p>
            <a:pPr lvl="1"/>
            <a:r>
              <a:rPr lang="en-US" dirty="0"/>
              <a:t>2023 576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&#10;as of August 7, 2024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</a:p>
        </p:txBody>
      </p:sp>
      <p:sp>
        <p:nvSpPr>
          <p:cNvPr id="8" name="TextBox 7" descr="webTA IR Statistics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Statistics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webTA IR Statistics for the Number of IRs for May, June, and July. Beginning Balance: May 26, June 24, July 26.  Received: May 5, June 8, July 11.  Closed:  May 7, June 6, July 10.  Ending Balance: May 24, June 26, July 27.  ">
            <a:extLst>
              <a:ext uri="{FF2B5EF4-FFF2-40B4-BE49-F238E27FC236}">
                <a16:creationId xmlns:a16="http://schemas.microsoft.com/office/drawing/2014/main" id="{AAB36D33-3EBB-A68F-5714-6FD43C2E1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51856"/>
              </p:ext>
            </p:extLst>
          </p:nvPr>
        </p:nvGraphicFramePr>
        <p:xfrm>
          <a:off x="838200" y="2490952"/>
          <a:ext cx="7239000" cy="2843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1033449175"/>
                    </a:ext>
                  </a:extLst>
                </a:gridCol>
                <a:gridCol w="1552465">
                  <a:extLst>
                    <a:ext uri="{9D8B030D-6E8A-4147-A177-3AD203B41FA5}">
                      <a16:colId xmlns:a16="http://schemas.microsoft.com/office/drawing/2014/main" val="937606382"/>
                    </a:ext>
                  </a:extLst>
                </a:gridCol>
                <a:gridCol w="1495535">
                  <a:extLst>
                    <a:ext uri="{9D8B030D-6E8A-4147-A177-3AD203B41FA5}">
                      <a16:colId xmlns:a16="http://schemas.microsoft.com/office/drawing/2014/main" val="78160249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51726727"/>
                    </a:ext>
                  </a:extLst>
                </a:gridCol>
              </a:tblGrid>
              <a:tr h="56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180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8513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1048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3399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484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August 7, 2024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4" name="Table 3" descr="Table to show webTA IR - Average Days at Closure for Priority Category for May, June, and July. Closed Priority 1 avg. age: May 44, June 0, July 0. Closed Priority 3 avg. age: May 25, June 20, July 73.">
            <a:extLst>
              <a:ext uri="{FF2B5EF4-FFF2-40B4-BE49-F238E27FC236}">
                <a16:creationId xmlns:a16="http://schemas.microsoft.com/office/drawing/2014/main" id="{619ECA00-DCAC-028D-03F3-E880385F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61763"/>
              </p:ext>
            </p:extLst>
          </p:nvPr>
        </p:nvGraphicFramePr>
        <p:xfrm>
          <a:off x="1143000" y="2304096"/>
          <a:ext cx="6629400" cy="27251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32447">
                  <a:extLst>
                    <a:ext uri="{9D8B030D-6E8A-4147-A177-3AD203B41FA5}">
                      <a16:colId xmlns:a16="http://schemas.microsoft.com/office/drawing/2014/main" val="1902048059"/>
                    </a:ext>
                  </a:extLst>
                </a:gridCol>
                <a:gridCol w="1395947">
                  <a:extLst>
                    <a:ext uri="{9D8B030D-6E8A-4147-A177-3AD203B41FA5}">
                      <a16:colId xmlns:a16="http://schemas.microsoft.com/office/drawing/2014/main" val="1095381111"/>
                    </a:ext>
                  </a:extLst>
                </a:gridCol>
                <a:gridCol w="1570679">
                  <a:extLst>
                    <a:ext uri="{9D8B030D-6E8A-4147-A177-3AD203B41FA5}">
                      <a16:colId xmlns:a16="http://schemas.microsoft.com/office/drawing/2014/main" val="112017719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70905946"/>
                    </a:ext>
                  </a:extLst>
                </a:gridCol>
              </a:tblGrid>
              <a:tr h="127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88469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61994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14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August 7, 202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</a:p>
        </p:txBody>
      </p:sp>
      <p:sp>
        <p:nvSpPr>
          <p:cNvPr id="27651" name="Content Placeholder 2" descr="Completed webTA IR Totals&#10;&#10;2024  77&#10;2023 106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2024   77</a:t>
            </a:r>
          </a:p>
          <a:p>
            <a:pPr lvl="1"/>
            <a:r>
              <a:rPr lang="en-US" dirty="0"/>
              <a:t>2023 106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</a:p>
        </p:txBody>
      </p:sp>
      <p:sp>
        <p:nvSpPr>
          <p:cNvPr id="4099" name="Content Placeholder 2" descr="Scheduled Release Summary &#10;&#10;GESD Projects Scheduled&#10; 107 Open Projects Scheduled &#10;&#10;GESD Projects Unscheduled Breakdown By Status&#10;228 Pending &#10;86 FRD &#10;123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107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228 Pending </a:t>
            </a:r>
          </a:p>
          <a:p>
            <a:pPr lvl="1"/>
            <a:r>
              <a:rPr lang="en-US" sz="2600" b="0" dirty="0"/>
              <a:t>86 FRD </a:t>
            </a:r>
          </a:p>
          <a:p>
            <a:pPr lvl="1"/>
            <a:r>
              <a:rPr lang="en-US" sz="2600" dirty="0"/>
              <a:t>123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08, EmpowHR 78, HRLOB (PPS/EmpowHR) 46, Non-Core 0, GovTA, Paycheck8, webTA 34, Other 61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0950"/>
              </p:ext>
            </p:extLst>
          </p:nvPr>
        </p:nvGraphicFramePr>
        <p:xfrm>
          <a:off x="1752600" y="2780214"/>
          <a:ext cx="4850285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GovTA, Paycheck8, </a:t>
                      </a:r>
                      <a:r>
                        <a:rPr lang="en-US" i="0" dirty="0" err="1"/>
                        <a:t>webTA</a:t>
                      </a:r>
                      <a:r>
                        <a:rPr lang="en-US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August 7, 2024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000" dirty="0"/>
          </a:p>
        </p:txBody>
      </p:sp>
      <p:sp>
        <p:nvSpPr>
          <p:cNvPr id="7171" name="Content Placeholder 10" descr="Scheduled Release Summary&#10;&#10;CY 2024 Pay Period 19 Projects&#10;18 Projects Scheduled&#10;&#10;CY 2024 Off Release Projects&#10;52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Pay Period 19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Off Release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52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August 7, 202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4   212&#10;2023   386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2024   212</a:t>
            </a:r>
          </a:p>
          <a:p>
            <a:pPr lvl="1"/>
            <a:r>
              <a:rPr lang="en-US" b="0" dirty="0"/>
              <a:t>2023   386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August 7, 2024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2" name="Table 1" descr="Table to show PPS IR Summary Number for May, June, and July.  Beginning Balance: May 165, June 155, July 140.  Received: May 102, June 93, July 126.  Closed:  May 112, June 108, July 102.  Ending Balance: May 155, June 140, July 164.  ">
            <a:extLst>
              <a:ext uri="{FF2B5EF4-FFF2-40B4-BE49-F238E27FC236}">
                <a16:creationId xmlns:a16="http://schemas.microsoft.com/office/drawing/2014/main" id="{15AA2FA7-D953-A007-CA4D-7AB6966F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74046"/>
              </p:ext>
            </p:extLst>
          </p:nvPr>
        </p:nvGraphicFramePr>
        <p:xfrm>
          <a:off x="761999" y="2209800"/>
          <a:ext cx="7288120" cy="3581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3748">
                  <a:extLst>
                    <a:ext uri="{9D8B030D-6E8A-4147-A177-3AD203B41FA5}">
                      <a16:colId xmlns:a16="http://schemas.microsoft.com/office/drawing/2014/main" val="74081929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923777095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75995864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209494400"/>
                    </a:ext>
                  </a:extLst>
                </a:gridCol>
              </a:tblGrid>
              <a:tr h="10493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79898"/>
                  </a:ext>
                </a:extLst>
              </a:tr>
              <a:tr h="733198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7170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382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480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182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August 7, 2024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PPS IR Average Days at Closure for the Priority Category for May, June, and July. Closed Priority 1 avg. age:  May 30, June 4, July 2. Closed Priority 3 avg. age: May 6, June 12, July 19. ">
            <a:extLst>
              <a:ext uri="{FF2B5EF4-FFF2-40B4-BE49-F238E27FC236}">
                <a16:creationId xmlns:a16="http://schemas.microsoft.com/office/drawing/2014/main" id="{6A3D0631-3098-C5D9-28D3-D69B1EE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03389"/>
              </p:ext>
            </p:extLst>
          </p:nvPr>
        </p:nvGraphicFramePr>
        <p:xfrm>
          <a:off x="1295400" y="2273616"/>
          <a:ext cx="6934199" cy="27555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6971">
                  <a:extLst>
                    <a:ext uri="{9D8B030D-6E8A-4147-A177-3AD203B41FA5}">
                      <a16:colId xmlns:a16="http://schemas.microsoft.com/office/drawing/2014/main" val="275882564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3746715241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646545446"/>
                    </a:ext>
                  </a:extLst>
                </a:gridCol>
                <a:gridCol w="1253168">
                  <a:extLst>
                    <a:ext uri="{9D8B030D-6E8A-4147-A177-3AD203B41FA5}">
                      <a16:colId xmlns:a16="http://schemas.microsoft.com/office/drawing/2014/main" val="2581943840"/>
                    </a:ext>
                  </a:extLst>
                </a:gridCol>
              </a:tblGrid>
              <a:tr h="9185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73259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47497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72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1007&#10;2023  1409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2024   1007</a:t>
            </a:r>
          </a:p>
          <a:p>
            <a:pPr lvl="1"/>
            <a:r>
              <a:rPr lang="en-US" dirty="0"/>
              <a:t>2023   1409 </a:t>
            </a:r>
          </a:p>
          <a:p>
            <a:pPr lvl="1"/>
            <a:r>
              <a:rPr lang="en-US" dirty="0"/>
              <a:t>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August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14, 2024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" name="Table 2" descr="Table to show EmpowHR IR Summary Number for May, June, and July. Beginning Balance: May 87, June 153, July 72.  Received: May 111, June 41, July 56.  Closed: May 45, June 68, July 66.  Ending Balance: May 153, June 126, July 62.  ">
            <a:extLst>
              <a:ext uri="{FF2B5EF4-FFF2-40B4-BE49-F238E27FC236}">
                <a16:creationId xmlns:a16="http://schemas.microsoft.com/office/drawing/2014/main" id="{4D75F452-33E4-FBE2-9091-307B1247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563134"/>
              </p:ext>
            </p:extLst>
          </p:nvPr>
        </p:nvGraphicFramePr>
        <p:xfrm>
          <a:off x="914400" y="2286000"/>
          <a:ext cx="7162799" cy="27431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856">
                  <a:extLst>
                    <a:ext uri="{9D8B030D-6E8A-4147-A177-3AD203B41FA5}">
                      <a16:colId xmlns:a16="http://schemas.microsoft.com/office/drawing/2014/main" val="3409500227"/>
                    </a:ext>
                  </a:extLst>
                </a:gridCol>
                <a:gridCol w="1472725">
                  <a:extLst>
                    <a:ext uri="{9D8B030D-6E8A-4147-A177-3AD203B41FA5}">
                      <a16:colId xmlns:a16="http://schemas.microsoft.com/office/drawing/2014/main" val="514135031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715431968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357641160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092012"/>
                  </a:ext>
                </a:extLst>
              </a:tr>
              <a:tr h="79123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2293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5095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0356"/>
                  </a:ext>
                </a:extLst>
              </a:tr>
              <a:tr h="51728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51960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15871</TotalTime>
  <Words>493</Words>
  <Application>Microsoft Office PowerPoint</Application>
  <PresentationFormat>On-screen Show (4:3)</PresentationFormat>
  <Paragraphs>194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August 14, 2024</vt:lpstr>
      <vt:lpstr>Software Change Requests (SCR)   as of August 14, 2024</vt:lpstr>
      <vt:lpstr>SCR by LOB as of August 14, 2024</vt:lpstr>
      <vt:lpstr>SCR Scheduled Release Summary  as of August 14, 2024</vt:lpstr>
      <vt:lpstr>Completed SCR Totals  as of August 14, 2024</vt:lpstr>
      <vt:lpstr> Incident Report (IR) Summary as of August 14, 2024</vt:lpstr>
      <vt:lpstr> IR Average Days at Closure as of August 14, 2024</vt:lpstr>
      <vt:lpstr> Completed PPS IR Totals as of August 14, 2024</vt:lpstr>
      <vt:lpstr> EmpowHR IR Summary as of August 14, 2024</vt:lpstr>
      <vt:lpstr> EmpowHR IR Average Days at Closure as of August 14, 2024</vt:lpstr>
      <vt:lpstr> Completed EmpowHR IR Totals as of August 14, 2024</vt:lpstr>
      <vt:lpstr>webTA IR Statistics as of August 14, 2024</vt:lpstr>
      <vt:lpstr>webTA IR - Average Days at Closure as of August 14, 2024</vt:lpstr>
      <vt:lpstr>webTA IR Summary  as of August 14, 2024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August 14, 2024</dc:title>
  <dc:subject>Meeting presentation document for August 2016 PRT Meeting.</dc:subject>
  <dc:creator>National Finance Center</dc:creator>
  <cp:keywords/>
  <cp:lastModifiedBy>Piner, Keith - OCFO</cp:lastModifiedBy>
  <cp:revision>940</cp:revision>
  <cp:lastPrinted>2020-02-04T20:42:27Z</cp:lastPrinted>
  <dcterms:created xsi:type="dcterms:W3CDTF">2006-10-24T17:39:02Z</dcterms:created>
  <dcterms:modified xsi:type="dcterms:W3CDTF">2024-08-06T13:16:23Z</dcterms:modified>
</cp:coreProperties>
</file>