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92" r:id="rId5"/>
  </p:sldMasterIdLst>
  <p:notesMasterIdLst>
    <p:notesMasterId r:id="rId206"/>
  </p:notesMasterIdLst>
  <p:handoutMasterIdLst>
    <p:handoutMasterId r:id="rId207"/>
  </p:handoutMasterIdLst>
  <p:sldIdLst>
    <p:sldId id="691" r:id="rId6"/>
    <p:sldId id="692" r:id="rId7"/>
    <p:sldId id="693" r:id="rId8"/>
    <p:sldId id="694" r:id="rId9"/>
    <p:sldId id="695" r:id="rId10"/>
    <p:sldId id="696" r:id="rId11"/>
    <p:sldId id="697" r:id="rId12"/>
    <p:sldId id="698" r:id="rId13"/>
    <p:sldId id="699" r:id="rId14"/>
    <p:sldId id="256" r:id="rId15"/>
    <p:sldId id="700" r:id="rId16"/>
    <p:sldId id="701" r:id="rId17"/>
    <p:sldId id="702" r:id="rId18"/>
    <p:sldId id="703" r:id="rId19"/>
    <p:sldId id="704" r:id="rId20"/>
    <p:sldId id="705" r:id="rId21"/>
    <p:sldId id="690" r:id="rId22"/>
    <p:sldId id="584" r:id="rId23"/>
    <p:sldId id="497" r:id="rId24"/>
    <p:sldId id="496" r:id="rId25"/>
    <p:sldId id="685" r:id="rId26"/>
    <p:sldId id="686" r:id="rId27"/>
    <p:sldId id="687" r:id="rId28"/>
    <p:sldId id="688" r:id="rId29"/>
    <p:sldId id="283" r:id="rId30"/>
    <p:sldId id="287" r:id="rId31"/>
    <p:sldId id="290" r:id="rId32"/>
    <p:sldId id="291" r:id="rId33"/>
    <p:sldId id="292" r:id="rId34"/>
    <p:sldId id="294" r:id="rId35"/>
    <p:sldId id="423" r:id="rId36"/>
    <p:sldId id="526" r:id="rId37"/>
    <p:sldId id="298" r:id="rId38"/>
    <p:sldId id="522" r:id="rId39"/>
    <p:sldId id="301" r:id="rId40"/>
    <p:sldId id="556" r:id="rId41"/>
    <p:sldId id="557" r:id="rId42"/>
    <p:sldId id="558" r:id="rId43"/>
    <p:sldId id="710" r:id="rId44"/>
    <p:sldId id="578" r:id="rId45"/>
    <p:sldId id="559" r:id="rId46"/>
    <p:sldId id="560" r:id="rId47"/>
    <p:sldId id="562" r:id="rId48"/>
    <p:sldId id="561" r:id="rId49"/>
    <p:sldId id="563" r:id="rId50"/>
    <p:sldId id="564" r:id="rId51"/>
    <p:sldId id="581" r:id="rId52"/>
    <p:sldId id="573" r:id="rId53"/>
    <p:sldId id="579" r:id="rId54"/>
    <p:sldId id="593" r:id="rId55"/>
    <p:sldId id="300" r:id="rId56"/>
    <p:sldId id="302" r:id="rId57"/>
    <p:sldId id="566" r:id="rId58"/>
    <p:sldId id="565" r:id="rId59"/>
    <p:sldId id="567" r:id="rId60"/>
    <p:sldId id="568" r:id="rId61"/>
    <p:sldId id="569" r:id="rId62"/>
    <p:sldId id="572" r:id="rId63"/>
    <p:sldId id="571" r:id="rId64"/>
    <p:sldId id="574" r:id="rId65"/>
    <p:sldId id="580" r:id="rId66"/>
    <p:sldId id="470" r:id="rId67"/>
    <p:sldId id="538" r:id="rId68"/>
    <p:sldId id="575" r:id="rId69"/>
    <p:sldId id="576" r:id="rId70"/>
    <p:sldId id="527" r:id="rId71"/>
    <p:sldId id="528" r:id="rId72"/>
    <p:sldId id="529" r:id="rId73"/>
    <p:sldId id="530" r:id="rId74"/>
    <p:sldId id="525" r:id="rId75"/>
    <p:sldId id="531" r:id="rId76"/>
    <p:sldId id="419" r:id="rId77"/>
    <p:sldId id="493" r:id="rId78"/>
    <p:sldId id="711" r:id="rId79"/>
    <p:sldId id="430" r:id="rId80"/>
    <p:sldId id="539" r:id="rId81"/>
    <p:sldId id="540" r:id="rId82"/>
    <p:sldId id="420" r:id="rId83"/>
    <p:sldId id="421" r:id="rId84"/>
    <p:sldId id="464" r:id="rId85"/>
    <p:sldId id="422" r:id="rId86"/>
    <p:sldId id="532" r:id="rId87"/>
    <p:sldId id="383" r:id="rId88"/>
    <p:sldId id="483" r:id="rId89"/>
    <p:sldId id="440" r:id="rId90"/>
    <p:sldId id="549" r:id="rId91"/>
    <p:sldId id="338" r:id="rId92"/>
    <p:sldId id="373" r:id="rId93"/>
    <p:sldId id="340" r:id="rId94"/>
    <p:sldId id="362"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552" r:id="rId111"/>
    <p:sldId id="553" r:id="rId112"/>
    <p:sldId id="554" r:id="rId113"/>
    <p:sldId id="551" r:id="rId114"/>
    <p:sldId id="550" r:id="rId115"/>
    <p:sldId id="594" r:id="rId116"/>
    <p:sldId id="595" r:id="rId117"/>
    <p:sldId id="596" r:id="rId118"/>
    <p:sldId id="597" r:id="rId119"/>
    <p:sldId id="598" r:id="rId120"/>
    <p:sldId id="602" r:id="rId121"/>
    <p:sldId id="603" r:id="rId122"/>
    <p:sldId id="707" r:id="rId123"/>
    <p:sldId id="599" r:id="rId124"/>
    <p:sldId id="600" r:id="rId125"/>
    <p:sldId id="601" r:id="rId126"/>
    <p:sldId id="706" r:id="rId127"/>
    <p:sldId id="604" r:id="rId128"/>
    <p:sldId id="605" r:id="rId129"/>
    <p:sldId id="708" r:id="rId130"/>
    <p:sldId id="709" r:id="rId131"/>
    <p:sldId id="606" r:id="rId132"/>
    <p:sldId id="607" r:id="rId133"/>
    <p:sldId id="608" r:id="rId134"/>
    <p:sldId id="609" r:id="rId135"/>
    <p:sldId id="611" r:id="rId136"/>
    <p:sldId id="612" r:id="rId137"/>
    <p:sldId id="613" r:id="rId138"/>
    <p:sldId id="614" r:id="rId139"/>
    <p:sldId id="615" r:id="rId140"/>
    <p:sldId id="616" r:id="rId141"/>
    <p:sldId id="617" r:id="rId142"/>
    <p:sldId id="618" r:id="rId143"/>
    <p:sldId id="619" r:id="rId144"/>
    <p:sldId id="620" r:id="rId145"/>
    <p:sldId id="621" r:id="rId146"/>
    <p:sldId id="622" r:id="rId147"/>
    <p:sldId id="623" r:id="rId148"/>
    <p:sldId id="624" r:id="rId149"/>
    <p:sldId id="625" r:id="rId150"/>
    <p:sldId id="626" r:id="rId151"/>
    <p:sldId id="627" r:id="rId152"/>
    <p:sldId id="628" r:id="rId153"/>
    <p:sldId id="629" r:id="rId154"/>
    <p:sldId id="630" r:id="rId155"/>
    <p:sldId id="633" r:id="rId156"/>
    <p:sldId id="634" r:id="rId157"/>
    <p:sldId id="635" r:id="rId158"/>
    <p:sldId id="636" r:id="rId159"/>
    <p:sldId id="637" r:id="rId160"/>
    <p:sldId id="639" r:id="rId161"/>
    <p:sldId id="640" r:id="rId162"/>
    <p:sldId id="641" r:id="rId163"/>
    <p:sldId id="642" r:id="rId164"/>
    <p:sldId id="643" r:id="rId165"/>
    <p:sldId id="644" r:id="rId166"/>
    <p:sldId id="645" r:id="rId167"/>
    <p:sldId id="646" r:id="rId168"/>
    <p:sldId id="647" r:id="rId169"/>
    <p:sldId id="648" r:id="rId170"/>
    <p:sldId id="649" r:id="rId171"/>
    <p:sldId id="713" r:id="rId172"/>
    <p:sldId id="714" r:id="rId173"/>
    <p:sldId id="715" r:id="rId174"/>
    <p:sldId id="650" r:id="rId175"/>
    <p:sldId id="651" r:id="rId176"/>
    <p:sldId id="652" r:id="rId177"/>
    <p:sldId id="653" r:id="rId178"/>
    <p:sldId id="654" r:id="rId179"/>
    <p:sldId id="716" r:id="rId180"/>
    <p:sldId id="655" r:id="rId181"/>
    <p:sldId id="660" r:id="rId182"/>
    <p:sldId id="661" r:id="rId183"/>
    <p:sldId id="662" r:id="rId184"/>
    <p:sldId id="663" r:id="rId185"/>
    <p:sldId id="664" r:id="rId186"/>
    <p:sldId id="665" r:id="rId187"/>
    <p:sldId id="666" r:id="rId188"/>
    <p:sldId id="667" r:id="rId189"/>
    <p:sldId id="668" r:id="rId190"/>
    <p:sldId id="669" r:id="rId191"/>
    <p:sldId id="670" r:id="rId192"/>
    <p:sldId id="671" r:id="rId193"/>
    <p:sldId id="672" r:id="rId194"/>
    <p:sldId id="673" r:id="rId195"/>
    <p:sldId id="674" r:id="rId196"/>
    <p:sldId id="675" r:id="rId197"/>
    <p:sldId id="676" r:id="rId198"/>
    <p:sldId id="677" r:id="rId199"/>
    <p:sldId id="678" r:id="rId200"/>
    <p:sldId id="679" r:id="rId201"/>
    <p:sldId id="680" r:id="rId202"/>
    <p:sldId id="682" r:id="rId203"/>
    <p:sldId id="683" r:id="rId204"/>
    <p:sldId id="684" r:id="rId20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hen, Max" initials="MC" lastIdx="237" clrIdx="0"/>
  <p:cmAuthor id="1" name="Rivera, PJ" initials="PR" lastIdx="98" clrIdx="1"/>
  <p:cmAuthor id="2" name="Naccarelli, Mike" initials="MN" lastIdx="7" clrIdx="2"/>
  <p:cmAuthor id="3" name="Malik, Aysha" initials="AM" lastIdx="23" clrIdx="3"/>
  <p:cmAuthor id="4" name="Pfinsgraff, Zachary" initials="ZP" lastIdx="1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DBB5"/>
    <a:srgbClr val="52748E"/>
    <a:srgbClr val="000000"/>
    <a:srgbClr val="84181B"/>
    <a:srgbClr val="B46C39"/>
    <a:srgbClr val="616F57"/>
    <a:srgbClr val="231F20"/>
    <a:srgbClr val="F0E8CE"/>
    <a:srgbClr val="F6F0E2"/>
    <a:srgbClr val="DEE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942" autoAdjust="0"/>
    <p:restoredTop sz="95907" autoAdjust="0"/>
  </p:normalViewPr>
  <p:slideViewPr>
    <p:cSldViewPr>
      <p:cViewPr varScale="1">
        <p:scale>
          <a:sx n="68" d="100"/>
          <a:sy n="68" d="100"/>
        </p:scale>
        <p:origin x="72" y="1356"/>
      </p:cViewPr>
      <p:guideLst>
        <p:guide orient="horz" pos="2400"/>
        <p:guide pos="2880"/>
      </p:guideLst>
    </p:cSldViewPr>
  </p:slideViewPr>
  <p:outlineViewPr>
    <p:cViewPr>
      <p:scale>
        <a:sx n="33" d="100"/>
        <a:sy n="33" d="100"/>
      </p:scale>
      <p:origin x="0" y="77814"/>
    </p:cViewPr>
  </p:outlineViewPr>
  <p:notesTextViewPr>
    <p:cViewPr>
      <p:scale>
        <a:sx n="100" d="100"/>
        <a:sy n="100" d="100"/>
      </p:scale>
      <p:origin x="0" y="0"/>
    </p:cViewPr>
  </p:notesTextViewPr>
  <p:sorterViewPr>
    <p:cViewPr>
      <p:scale>
        <a:sx n="66" d="100"/>
        <a:sy n="66" d="100"/>
      </p:scale>
      <p:origin x="0" y="237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slide" Target="slides/slide176.xml"/><Relationship Id="rId186" Type="http://schemas.openxmlformats.org/officeDocument/2006/relationships/slide" Target="slides/slide181.xml"/><Relationship Id="rId211"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92" Type="http://schemas.openxmlformats.org/officeDocument/2006/relationships/slide" Target="slides/slide187.xml"/><Relationship Id="rId197" Type="http://schemas.openxmlformats.org/officeDocument/2006/relationships/slide" Target="slides/slide192.xml"/><Relationship Id="rId206" Type="http://schemas.openxmlformats.org/officeDocument/2006/relationships/notesMaster" Target="notesMasters/notesMaster1.xml"/><Relationship Id="rId201" Type="http://schemas.openxmlformats.org/officeDocument/2006/relationships/slide" Target="slides/slide196.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tableStyles" Target="tableStyle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presProps" Target="presProps.xml"/><Relationship Id="rId190" Type="http://schemas.openxmlformats.org/officeDocument/2006/relationships/slide" Target="slides/slide185.xml"/><Relationship Id="rId204" Type="http://schemas.openxmlformats.org/officeDocument/2006/relationships/slide" Target="slides/slide199.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viewProps" Target="viewProps.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DA80AD-5490-49DA-95C9-FB187367619F}"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n-US"/>
        </a:p>
      </dgm:t>
    </dgm:pt>
    <dgm:pt modelId="{5320F696-A9C2-4D21-B46E-7D8A593CBBA9}">
      <dgm:prSet phldrT="[Text]" custT="1"/>
      <dgm:spPr>
        <a:gradFill rotWithShape="0">
          <a:gsLst>
            <a:gs pos="0">
              <a:srgbClr val="616F57"/>
            </a:gs>
            <a:gs pos="80000">
              <a:srgbClr val="8E9D83"/>
            </a:gs>
            <a:gs pos="100000">
              <a:srgbClr val="AFBAA6"/>
            </a:gs>
          </a:gsLst>
        </a:gradFill>
      </dgm:spPr>
      <dgm:t>
        <a:bodyPr/>
        <a:lstStyle/>
        <a:p>
          <a:r>
            <a:rPr lang="en-US" sz="2000" b="1" dirty="0" smtClean="0"/>
            <a:t>CLER compares enrollment information and identifies discrepancies on a quarterly basis</a:t>
          </a:r>
          <a:endParaRPr lang="en-US" sz="2000" b="1" dirty="0"/>
        </a:p>
      </dgm:t>
      <dgm:extLst>
        <a:ext uri="{E40237B7-FDA0-4F09-8148-C483321AD2D9}">
          <dgm14:cNvPr xmlns:dgm14="http://schemas.microsoft.com/office/drawing/2010/diagram" id="0" name="" descr="text box"/>
        </a:ext>
      </dgm:extLst>
    </dgm:pt>
    <dgm:pt modelId="{126DC315-AA19-49C3-B864-C015515A05CB}" type="parTrans" cxnId="{851C278E-6FC3-4721-B6E2-A58163B9331F}">
      <dgm:prSet/>
      <dgm:spPr/>
      <dgm:t>
        <a:bodyPr/>
        <a:lstStyle/>
        <a:p>
          <a:endParaRPr lang="en-US"/>
        </a:p>
      </dgm:t>
    </dgm:pt>
    <dgm:pt modelId="{61BC06B4-4E81-40A4-87F0-CDC3E6E3D592}" type="sibTrans" cxnId="{851C278E-6FC3-4721-B6E2-A58163B9331F}">
      <dgm:prSet/>
      <dgm:spPr>
        <a:solidFill>
          <a:srgbClr val="616F57"/>
        </a:solidFill>
      </dgm:spPr>
      <dgm:t>
        <a:bodyPr/>
        <a:lstStyle/>
        <a:p>
          <a:endParaRPr lang="en-US" dirty="0"/>
        </a:p>
      </dgm:t>
      <dgm:extLst>
        <a:ext uri="{E40237B7-FDA0-4F09-8148-C483321AD2D9}">
          <dgm14:cNvPr xmlns:dgm14="http://schemas.microsoft.com/office/drawing/2010/diagram" id="0" name="" descr="right arrow"/>
        </a:ext>
      </dgm:extLst>
    </dgm:pt>
    <dgm:pt modelId="{EA267371-2E42-494A-8E22-F146BEE30F38}">
      <dgm:prSet phldrT="[Text]" custT="1"/>
      <dgm:spPr>
        <a:gradFill rotWithShape="0">
          <a:gsLst>
            <a:gs pos="0">
              <a:srgbClr val="616F57"/>
            </a:gs>
            <a:gs pos="80000">
              <a:srgbClr val="8E9D83"/>
            </a:gs>
            <a:gs pos="100000">
              <a:srgbClr val="AFBAA6"/>
            </a:gs>
          </a:gsLst>
        </a:gradFill>
      </dgm:spPr>
      <dgm:t>
        <a:bodyPr/>
        <a:lstStyle/>
        <a:p>
          <a:r>
            <a:rPr lang="en-US" sz="2000" b="1" dirty="0" smtClean="0"/>
            <a:t>NFC contacts Carriers to resolve discrepancies</a:t>
          </a:r>
          <a:endParaRPr lang="en-US" sz="2000" b="1" dirty="0"/>
        </a:p>
      </dgm:t>
      <dgm:extLst>
        <a:ext uri="{E40237B7-FDA0-4F09-8148-C483321AD2D9}">
          <dgm14:cNvPr xmlns:dgm14="http://schemas.microsoft.com/office/drawing/2010/diagram" id="0" name="" descr="text box"/>
        </a:ext>
      </dgm:extLst>
    </dgm:pt>
    <dgm:pt modelId="{0FF1FA45-7D00-423F-BFF8-7BB3ECA8C63B}" type="parTrans" cxnId="{8F19745E-D6B9-42C9-BF51-B3EF85018ACC}">
      <dgm:prSet/>
      <dgm:spPr/>
      <dgm:t>
        <a:bodyPr/>
        <a:lstStyle/>
        <a:p>
          <a:endParaRPr lang="en-US"/>
        </a:p>
      </dgm:t>
    </dgm:pt>
    <dgm:pt modelId="{1031AE57-3493-4F66-B8D0-84B0CB3CAB67}" type="sibTrans" cxnId="{8F19745E-D6B9-42C9-BF51-B3EF85018ACC}">
      <dgm:prSet/>
      <dgm:spPr>
        <a:solidFill>
          <a:srgbClr val="616F57"/>
        </a:solidFill>
      </dgm:spPr>
      <dgm:t>
        <a:bodyPr/>
        <a:lstStyle/>
        <a:p>
          <a:endParaRPr lang="en-US" dirty="0"/>
        </a:p>
      </dgm:t>
      <dgm:extLst>
        <a:ext uri="{E40237B7-FDA0-4F09-8148-C483321AD2D9}">
          <dgm14:cNvPr xmlns:dgm14="http://schemas.microsoft.com/office/drawing/2010/diagram" id="0" name="" descr="left arrow"/>
        </a:ext>
      </dgm:extLst>
    </dgm:pt>
    <dgm:pt modelId="{23291BD3-E874-4565-AF38-BEFC1DE32698}">
      <dgm:prSet custT="1"/>
      <dgm:spPr>
        <a:gradFill rotWithShape="0">
          <a:gsLst>
            <a:gs pos="0">
              <a:srgbClr val="616F57"/>
            </a:gs>
            <a:gs pos="80000">
              <a:srgbClr val="8E9D83"/>
            </a:gs>
            <a:gs pos="100000">
              <a:srgbClr val="AFBAA6"/>
            </a:gs>
          </a:gsLst>
        </a:gradFill>
      </dgm:spPr>
      <dgm:t>
        <a:bodyPr/>
        <a:lstStyle/>
        <a:p>
          <a:r>
            <a:rPr lang="en-US" sz="2000" b="1" dirty="0" smtClean="0"/>
            <a:t>NFC works with Tribal Benefits Officer to resolve discrepancies</a:t>
          </a:r>
          <a:endParaRPr lang="en-US" sz="2000" b="1" dirty="0"/>
        </a:p>
      </dgm:t>
      <dgm:extLst>
        <a:ext uri="{E40237B7-FDA0-4F09-8148-C483321AD2D9}">
          <dgm14:cNvPr xmlns:dgm14="http://schemas.microsoft.com/office/drawing/2010/diagram" id="0" name="" descr="text box"/>
        </a:ext>
      </dgm:extLst>
    </dgm:pt>
    <dgm:pt modelId="{33BB5C0A-10EE-4E05-A136-52D7B509428A}" type="parTrans" cxnId="{D398C979-E722-4AAD-AD5C-212FCB69658B}">
      <dgm:prSet/>
      <dgm:spPr/>
      <dgm:t>
        <a:bodyPr/>
        <a:lstStyle/>
        <a:p>
          <a:endParaRPr lang="en-US"/>
        </a:p>
      </dgm:t>
    </dgm:pt>
    <dgm:pt modelId="{369EA1C0-2A0F-44B7-8EC2-FA580C1D330E}" type="sibTrans" cxnId="{D398C979-E722-4AAD-AD5C-212FCB69658B}">
      <dgm:prSet/>
      <dgm:spPr>
        <a:solidFill>
          <a:srgbClr val="616F57"/>
        </a:solidFill>
      </dgm:spPr>
      <dgm:t>
        <a:bodyPr/>
        <a:lstStyle/>
        <a:p>
          <a:endParaRPr lang="en-US" dirty="0"/>
        </a:p>
      </dgm:t>
      <dgm:extLst>
        <a:ext uri="{E40237B7-FDA0-4F09-8148-C483321AD2D9}">
          <dgm14:cNvPr xmlns:dgm14="http://schemas.microsoft.com/office/drawing/2010/diagram" id="0" name="" descr="down arrow"/>
        </a:ext>
      </dgm:extLst>
    </dgm:pt>
    <dgm:pt modelId="{36D4DF9C-2841-4B22-A36F-E0FC9183E165}">
      <dgm:prSet custT="1"/>
      <dgm:spPr>
        <a:gradFill rotWithShape="0">
          <a:gsLst>
            <a:gs pos="0">
              <a:srgbClr val="616F57"/>
            </a:gs>
            <a:gs pos="80000">
              <a:srgbClr val="8E9D83"/>
            </a:gs>
            <a:gs pos="100000">
              <a:srgbClr val="AFBAA6"/>
            </a:gs>
          </a:gsLst>
        </a:gradFill>
      </dgm:spPr>
      <dgm:t>
        <a:bodyPr/>
        <a:lstStyle/>
        <a:p>
          <a:r>
            <a:rPr lang="en-US" sz="2000" b="1" dirty="0" smtClean="0"/>
            <a:t>NFC and Carriers submit enrollment information to CLER</a:t>
          </a:r>
          <a:endParaRPr lang="en-US" sz="2000" b="1" dirty="0"/>
        </a:p>
      </dgm:t>
      <dgm:extLst>
        <a:ext uri="{E40237B7-FDA0-4F09-8148-C483321AD2D9}">
          <dgm14:cNvPr xmlns:dgm14="http://schemas.microsoft.com/office/drawing/2010/diagram" id="0" name="" descr="text box"/>
        </a:ext>
      </dgm:extLst>
    </dgm:pt>
    <dgm:pt modelId="{AFB1E505-8823-4F3D-9127-0A72915092E0}" type="parTrans" cxnId="{0032A70A-0D15-460D-89AA-1155EE576F5D}">
      <dgm:prSet/>
      <dgm:spPr/>
      <dgm:t>
        <a:bodyPr/>
        <a:lstStyle/>
        <a:p>
          <a:endParaRPr lang="en-US"/>
        </a:p>
      </dgm:t>
    </dgm:pt>
    <dgm:pt modelId="{89AD224B-CC71-4CC4-BBC0-E3599A72905A}" type="sibTrans" cxnId="{0032A70A-0D15-460D-89AA-1155EE576F5D}">
      <dgm:prSet/>
      <dgm:spPr>
        <a:solidFill>
          <a:srgbClr val="616F57"/>
        </a:solidFill>
      </dgm:spPr>
      <dgm:t>
        <a:bodyPr/>
        <a:lstStyle/>
        <a:p>
          <a:endParaRPr lang="en-US" dirty="0"/>
        </a:p>
      </dgm:t>
      <dgm:extLst>
        <a:ext uri="{E40237B7-FDA0-4F09-8148-C483321AD2D9}">
          <dgm14:cNvPr xmlns:dgm14="http://schemas.microsoft.com/office/drawing/2010/diagram" id="0" name="" descr="right arrow"/>
        </a:ext>
      </dgm:extLst>
    </dgm:pt>
    <dgm:pt modelId="{18EF15C9-3431-484F-B4D9-6C7056C55D68}">
      <dgm:prSet custT="1"/>
      <dgm:spPr>
        <a:gradFill rotWithShape="0">
          <a:gsLst>
            <a:gs pos="0">
              <a:srgbClr val="616F57"/>
            </a:gs>
            <a:gs pos="80000">
              <a:srgbClr val="8E9D83"/>
            </a:gs>
            <a:gs pos="100000">
              <a:srgbClr val="AFBAA6"/>
            </a:gs>
          </a:gsLst>
        </a:gradFill>
      </dgm:spPr>
      <dgm:t>
        <a:bodyPr/>
        <a:lstStyle/>
        <a:p>
          <a:r>
            <a:rPr lang="en-US" sz="2000" b="1" dirty="0" smtClean="0"/>
            <a:t>TIPS must be updated to reflect changes</a:t>
          </a:r>
          <a:endParaRPr lang="en-US" sz="2000" dirty="0"/>
        </a:p>
      </dgm:t>
      <dgm:extLst>
        <a:ext uri="{E40237B7-FDA0-4F09-8148-C483321AD2D9}">
          <dgm14:cNvPr xmlns:dgm14="http://schemas.microsoft.com/office/drawing/2010/diagram" id="0" name="" descr="text box"/>
        </a:ext>
      </dgm:extLst>
    </dgm:pt>
    <dgm:pt modelId="{DCD4E3BA-00B6-4BA5-B9D1-0F19611296DF}" type="parTrans" cxnId="{61CA4724-BC6C-47F7-878B-64B5D3702355}">
      <dgm:prSet/>
      <dgm:spPr/>
      <dgm:t>
        <a:bodyPr/>
        <a:lstStyle/>
        <a:p>
          <a:endParaRPr lang="en-US"/>
        </a:p>
      </dgm:t>
    </dgm:pt>
    <dgm:pt modelId="{57FEDCEE-E277-44CD-B898-437FBF5E0D30}" type="sibTrans" cxnId="{61CA4724-BC6C-47F7-878B-64B5D3702355}">
      <dgm:prSet/>
      <dgm:spPr>
        <a:solidFill>
          <a:srgbClr val="616F57"/>
        </a:solidFill>
      </dgm:spPr>
      <dgm:t>
        <a:bodyPr/>
        <a:lstStyle/>
        <a:p>
          <a:endParaRPr lang="en-US" dirty="0"/>
        </a:p>
      </dgm:t>
    </dgm:pt>
    <dgm:pt modelId="{D50735E9-F7BD-417B-9E0A-8BB552D9C1BA}" type="pres">
      <dgm:prSet presAssocID="{E6DA80AD-5490-49DA-95C9-FB187367619F}" presName="diagram" presStyleCnt="0">
        <dgm:presLayoutVars>
          <dgm:dir/>
          <dgm:resizeHandles val="exact"/>
        </dgm:presLayoutVars>
      </dgm:prSet>
      <dgm:spPr/>
      <dgm:t>
        <a:bodyPr/>
        <a:lstStyle/>
        <a:p>
          <a:endParaRPr lang="en-US"/>
        </a:p>
      </dgm:t>
    </dgm:pt>
    <dgm:pt modelId="{D811B83A-3767-441E-AA52-585470606F63}" type="pres">
      <dgm:prSet presAssocID="{36D4DF9C-2841-4B22-A36F-E0FC9183E165}" presName="node" presStyleLbl="node1" presStyleIdx="0" presStyleCnt="5" custScaleY="149282">
        <dgm:presLayoutVars>
          <dgm:bulletEnabled val="1"/>
        </dgm:presLayoutVars>
      </dgm:prSet>
      <dgm:spPr>
        <a:prstGeom prst="rect">
          <a:avLst/>
        </a:prstGeom>
      </dgm:spPr>
      <dgm:t>
        <a:bodyPr/>
        <a:lstStyle/>
        <a:p>
          <a:endParaRPr lang="en-US"/>
        </a:p>
      </dgm:t>
    </dgm:pt>
    <dgm:pt modelId="{92660146-8F32-4362-AFB6-8633195A8FD0}" type="pres">
      <dgm:prSet presAssocID="{89AD224B-CC71-4CC4-BBC0-E3599A72905A}" presName="sibTrans" presStyleLbl="sibTrans2D1" presStyleIdx="0" presStyleCnt="4"/>
      <dgm:spPr/>
      <dgm:t>
        <a:bodyPr/>
        <a:lstStyle/>
        <a:p>
          <a:endParaRPr lang="en-US"/>
        </a:p>
      </dgm:t>
    </dgm:pt>
    <dgm:pt modelId="{A8EFB839-DE0E-4B89-8EA6-D60817312A73}" type="pres">
      <dgm:prSet presAssocID="{89AD224B-CC71-4CC4-BBC0-E3599A72905A}" presName="connectorText" presStyleLbl="sibTrans2D1" presStyleIdx="0" presStyleCnt="4"/>
      <dgm:spPr/>
      <dgm:t>
        <a:bodyPr/>
        <a:lstStyle/>
        <a:p>
          <a:endParaRPr lang="en-US"/>
        </a:p>
      </dgm:t>
    </dgm:pt>
    <dgm:pt modelId="{36A50119-3136-4853-BF27-A4FFB387FD51}" type="pres">
      <dgm:prSet presAssocID="{5320F696-A9C2-4D21-B46E-7D8A593CBBA9}" presName="node" presStyleLbl="node1" presStyleIdx="1" presStyleCnt="5" custScaleY="149282" custLinFactNeighborX="2249">
        <dgm:presLayoutVars>
          <dgm:bulletEnabled val="1"/>
        </dgm:presLayoutVars>
      </dgm:prSet>
      <dgm:spPr>
        <a:prstGeom prst="rect">
          <a:avLst/>
        </a:prstGeom>
      </dgm:spPr>
      <dgm:t>
        <a:bodyPr/>
        <a:lstStyle/>
        <a:p>
          <a:endParaRPr lang="en-US"/>
        </a:p>
      </dgm:t>
    </dgm:pt>
    <dgm:pt modelId="{D481A3DE-C6AE-474B-B8FB-8670FB880D52}" type="pres">
      <dgm:prSet presAssocID="{61BC06B4-4E81-40A4-87F0-CDC3E6E3D592}" presName="sibTrans" presStyleLbl="sibTrans2D1" presStyleIdx="1" presStyleCnt="4"/>
      <dgm:spPr/>
      <dgm:t>
        <a:bodyPr/>
        <a:lstStyle/>
        <a:p>
          <a:endParaRPr lang="en-US"/>
        </a:p>
      </dgm:t>
    </dgm:pt>
    <dgm:pt modelId="{C45BA21B-32BC-4A3C-B3E8-ED32625F4F84}" type="pres">
      <dgm:prSet presAssocID="{61BC06B4-4E81-40A4-87F0-CDC3E6E3D592}" presName="connectorText" presStyleLbl="sibTrans2D1" presStyleIdx="1" presStyleCnt="4"/>
      <dgm:spPr/>
      <dgm:t>
        <a:bodyPr/>
        <a:lstStyle/>
        <a:p>
          <a:endParaRPr lang="en-US"/>
        </a:p>
      </dgm:t>
    </dgm:pt>
    <dgm:pt modelId="{BAB3C035-30F0-4CC5-A63A-6FBAD06392A7}" type="pres">
      <dgm:prSet presAssocID="{23291BD3-E874-4565-AF38-BEFC1DE32698}" presName="node" presStyleLbl="node1" presStyleIdx="2" presStyleCnt="5" custScaleY="149282">
        <dgm:presLayoutVars>
          <dgm:bulletEnabled val="1"/>
        </dgm:presLayoutVars>
      </dgm:prSet>
      <dgm:spPr>
        <a:prstGeom prst="rect">
          <a:avLst/>
        </a:prstGeom>
      </dgm:spPr>
      <dgm:t>
        <a:bodyPr/>
        <a:lstStyle/>
        <a:p>
          <a:endParaRPr lang="en-US"/>
        </a:p>
      </dgm:t>
    </dgm:pt>
    <dgm:pt modelId="{DAC394D2-4F23-4829-8BA4-DF5FBFAAC90B}" type="pres">
      <dgm:prSet presAssocID="{369EA1C0-2A0F-44B7-8EC2-FA580C1D330E}" presName="sibTrans" presStyleLbl="sibTrans2D1" presStyleIdx="2" presStyleCnt="4"/>
      <dgm:spPr/>
      <dgm:t>
        <a:bodyPr/>
        <a:lstStyle/>
        <a:p>
          <a:endParaRPr lang="en-US"/>
        </a:p>
      </dgm:t>
    </dgm:pt>
    <dgm:pt modelId="{C1021431-4E25-4FA1-B7E7-49452D16D5CE}" type="pres">
      <dgm:prSet presAssocID="{369EA1C0-2A0F-44B7-8EC2-FA580C1D330E}" presName="connectorText" presStyleLbl="sibTrans2D1" presStyleIdx="2" presStyleCnt="4"/>
      <dgm:spPr/>
      <dgm:t>
        <a:bodyPr/>
        <a:lstStyle/>
        <a:p>
          <a:endParaRPr lang="en-US"/>
        </a:p>
      </dgm:t>
    </dgm:pt>
    <dgm:pt modelId="{0B32ADB3-8423-4C40-879B-1BB7CB178B08}" type="pres">
      <dgm:prSet presAssocID="{EA267371-2E42-494A-8E22-F146BEE30F38}" presName="node" presStyleLbl="node1" presStyleIdx="3" presStyleCnt="5" custScaleY="149282">
        <dgm:presLayoutVars>
          <dgm:bulletEnabled val="1"/>
        </dgm:presLayoutVars>
      </dgm:prSet>
      <dgm:spPr>
        <a:prstGeom prst="rect">
          <a:avLst/>
        </a:prstGeom>
      </dgm:spPr>
      <dgm:t>
        <a:bodyPr/>
        <a:lstStyle/>
        <a:p>
          <a:endParaRPr lang="en-US"/>
        </a:p>
      </dgm:t>
    </dgm:pt>
    <dgm:pt modelId="{A929DE60-AC1D-4508-9400-C7998148F657}" type="pres">
      <dgm:prSet presAssocID="{1031AE57-3493-4F66-B8D0-84B0CB3CAB67}" presName="sibTrans" presStyleLbl="sibTrans2D1" presStyleIdx="3" presStyleCnt="4"/>
      <dgm:spPr/>
      <dgm:t>
        <a:bodyPr/>
        <a:lstStyle/>
        <a:p>
          <a:endParaRPr lang="en-US"/>
        </a:p>
      </dgm:t>
    </dgm:pt>
    <dgm:pt modelId="{5AAD5875-B0E0-4DF9-9A0B-C56E0EFC8D8D}" type="pres">
      <dgm:prSet presAssocID="{1031AE57-3493-4F66-B8D0-84B0CB3CAB67}" presName="connectorText" presStyleLbl="sibTrans2D1" presStyleIdx="3" presStyleCnt="4"/>
      <dgm:spPr/>
      <dgm:t>
        <a:bodyPr/>
        <a:lstStyle/>
        <a:p>
          <a:endParaRPr lang="en-US"/>
        </a:p>
      </dgm:t>
    </dgm:pt>
    <dgm:pt modelId="{E55BBE10-F48E-4C30-B013-32ECB73843D9}" type="pres">
      <dgm:prSet presAssocID="{18EF15C9-3431-484F-B4D9-6C7056C55D68}" presName="node" presStyleLbl="node1" presStyleIdx="4" presStyleCnt="5" custScaleY="149282" custLinFactNeighborX="2249">
        <dgm:presLayoutVars>
          <dgm:bulletEnabled val="1"/>
        </dgm:presLayoutVars>
      </dgm:prSet>
      <dgm:spPr>
        <a:prstGeom prst="rect">
          <a:avLst/>
        </a:prstGeom>
      </dgm:spPr>
      <dgm:t>
        <a:bodyPr/>
        <a:lstStyle/>
        <a:p>
          <a:endParaRPr lang="en-US"/>
        </a:p>
      </dgm:t>
    </dgm:pt>
  </dgm:ptLst>
  <dgm:cxnLst>
    <dgm:cxn modelId="{56E8F477-8023-460B-B4ED-9AC147C74EB0}" type="presOf" srcId="{89AD224B-CC71-4CC4-BBC0-E3599A72905A}" destId="{A8EFB839-DE0E-4B89-8EA6-D60817312A73}" srcOrd="1" destOrd="0" presId="urn:microsoft.com/office/officeart/2005/8/layout/process5"/>
    <dgm:cxn modelId="{0F168CB9-4068-4C28-96E1-A67EE3732D11}" type="presOf" srcId="{1031AE57-3493-4F66-B8D0-84B0CB3CAB67}" destId="{A929DE60-AC1D-4508-9400-C7998148F657}" srcOrd="0" destOrd="0" presId="urn:microsoft.com/office/officeart/2005/8/layout/process5"/>
    <dgm:cxn modelId="{42542C1A-1356-4435-A0A0-FE013888E432}" type="presOf" srcId="{E6DA80AD-5490-49DA-95C9-FB187367619F}" destId="{D50735E9-F7BD-417B-9E0A-8BB552D9C1BA}" srcOrd="0" destOrd="0" presId="urn:microsoft.com/office/officeart/2005/8/layout/process5"/>
    <dgm:cxn modelId="{1D193720-73C9-425B-B31E-6467D84F28C2}" type="presOf" srcId="{61BC06B4-4E81-40A4-87F0-CDC3E6E3D592}" destId="{D481A3DE-C6AE-474B-B8FB-8670FB880D52}" srcOrd="0" destOrd="0" presId="urn:microsoft.com/office/officeart/2005/8/layout/process5"/>
    <dgm:cxn modelId="{0032A70A-0D15-460D-89AA-1155EE576F5D}" srcId="{E6DA80AD-5490-49DA-95C9-FB187367619F}" destId="{36D4DF9C-2841-4B22-A36F-E0FC9183E165}" srcOrd="0" destOrd="0" parTransId="{AFB1E505-8823-4F3D-9127-0A72915092E0}" sibTransId="{89AD224B-CC71-4CC4-BBC0-E3599A72905A}"/>
    <dgm:cxn modelId="{E1A8158F-20E1-4D69-8221-D5EFD935FF6A}" type="presOf" srcId="{89AD224B-CC71-4CC4-BBC0-E3599A72905A}" destId="{92660146-8F32-4362-AFB6-8633195A8FD0}" srcOrd="0" destOrd="0" presId="urn:microsoft.com/office/officeart/2005/8/layout/process5"/>
    <dgm:cxn modelId="{3F33C639-B0B5-40A8-9737-0107485885AA}" type="presOf" srcId="{369EA1C0-2A0F-44B7-8EC2-FA580C1D330E}" destId="{C1021431-4E25-4FA1-B7E7-49452D16D5CE}" srcOrd="1" destOrd="0" presId="urn:microsoft.com/office/officeart/2005/8/layout/process5"/>
    <dgm:cxn modelId="{61CA4724-BC6C-47F7-878B-64B5D3702355}" srcId="{E6DA80AD-5490-49DA-95C9-FB187367619F}" destId="{18EF15C9-3431-484F-B4D9-6C7056C55D68}" srcOrd="4" destOrd="0" parTransId="{DCD4E3BA-00B6-4BA5-B9D1-0F19611296DF}" sibTransId="{57FEDCEE-E277-44CD-B898-437FBF5E0D30}"/>
    <dgm:cxn modelId="{851C278E-6FC3-4721-B6E2-A58163B9331F}" srcId="{E6DA80AD-5490-49DA-95C9-FB187367619F}" destId="{5320F696-A9C2-4D21-B46E-7D8A593CBBA9}" srcOrd="1" destOrd="0" parTransId="{126DC315-AA19-49C3-B864-C015515A05CB}" sibTransId="{61BC06B4-4E81-40A4-87F0-CDC3E6E3D592}"/>
    <dgm:cxn modelId="{D398C979-E722-4AAD-AD5C-212FCB69658B}" srcId="{E6DA80AD-5490-49DA-95C9-FB187367619F}" destId="{23291BD3-E874-4565-AF38-BEFC1DE32698}" srcOrd="2" destOrd="0" parTransId="{33BB5C0A-10EE-4E05-A136-52D7B509428A}" sibTransId="{369EA1C0-2A0F-44B7-8EC2-FA580C1D330E}"/>
    <dgm:cxn modelId="{BD439D70-443A-4EA2-9D54-28DCF40FB64F}" type="presOf" srcId="{1031AE57-3493-4F66-B8D0-84B0CB3CAB67}" destId="{5AAD5875-B0E0-4DF9-9A0B-C56E0EFC8D8D}" srcOrd="1" destOrd="0" presId="urn:microsoft.com/office/officeart/2005/8/layout/process5"/>
    <dgm:cxn modelId="{959B6A74-0106-4F7B-9BAD-ABEBAF1875C8}" type="presOf" srcId="{23291BD3-E874-4565-AF38-BEFC1DE32698}" destId="{BAB3C035-30F0-4CC5-A63A-6FBAD06392A7}" srcOrd="0" destOrd="0" presId="urn:microsoft.com/office/officeart/2005/8/layout/process5"/>
    <dgm:cxn modelId="{8F19745E-D6B9-42C9-BF51-B3EF85018ACC}" srcId="{E6DA80AD-5490-49DA-95C9-FB187367619F}" destId="{EA267371-2E42-494A-8E22-F146BEE30F38}" srcOrd="3" destOrd="0" parTransId="{0FF1FA45-7D00-423F-BFF8-7BB3ECA8C63B}" sibTransId="{1031AE57-3493-4F66-B8D0-84B0CB3CAB67}"/>
    <dgm:cxn modelId="{4F15A5D8-2AFD-489C-9422-B00E7AC75E33}" type="presOf" srcId="{36D4DF9C-2841-4B22-A36F-E0FC9183E165}" destId="{D811B83A-3767-441E-AA52-585470606F63}" srcOrd="0" destOrd="0" presId="urn:microsoft.com/office/officeart/2005/8/layout/process5"/>
    <dgm:cxn modelId="{21858DD7-A418-4DB1-8BE3-F52F9AC6019F}" type="presOf" srcId="{5320F696-A9C2-4D21-B46E-7D8A593CBBA9}" destId="{36A50119-3136-4853-BF27-A4FFB387FD51}" srcOrd="0" destOrd="0" presId="urn:microsoft.com/office/officeart/2005/8/layout/process5"/>
    <dgm:cxn modelId="{119A6739-079D-4145-AD8B-A314204FD0F7}" type="presOf" srcId="{369EA1C0-2A0F-44B7-8EC2-FA580C1D330E}" destId="{DAC394D2-4F23-4829-8BA4-DF5FBFAAC90B}" srcOrd="0" destOrd="0" presId="urn:microsoft.com/office/officeart/2005/8/layout/process5"/>
    <dgm:cxn modelId="{E8D3DF47-BDA2-44B1-A043-5A98B668EE6B}" type="presOf" srcId="{18EF15C9-3431-484F-B4D9-6C7056C55D68}" destId="{E55BBE10-F48E-4C30-B013-32ECB73843D9}" srcOrd="0" destOrd="0" presId="urn:microsoft.com/office/officeart/2005/8/layout/process5"/>
    <dgm:cxn modelId="{11CF39EB-76F0-45C1-8EDF-6CC175660E72}" type="presOf" srcId="{61BC06B4-4E81-40A4-87F0-CDC3E6E3D592}" destId="{C45BA21B-32BC-4A3C-B3E8-ED32625F4F84}" srcOrd="1" destOrd="0" presId="urn:microsoft.com/office/officeart/2005/8/layout/process5"/>
    <dgm:cxn modelId="{20D8F8BC-B36F-461D-BFB8-26DCF38CD580}" type="presOf" srcId="{EA267371-2E42-494A-8E22-F146BEE30F38}" destId="{0B32ADB3-8423-4C40-879B-1BB7CB178B08}" srcOrd="0" destOrd="0" presId="urn:microsoft.com/office/officeart/2005/8/layout/process5"/>
    <dgm:cxn modelId="{6E000DF6-6F59-458F-8FE5-3F011EB64220}" type="presParOf" srcId="{D50735E9-F7BD-417B-9E0A-8BB552D9C1BA}" destId="{D811B83A-3767-441E-AA52-585470606F63}" srcOrd="0" destOrd="0" presId="urn:microsoft.com/office/officeart/2005/8/layout/process5"/>
    <dgm:cxn modelId="{83149E4D-401B-450B-B455-E31DDCBD1BD8}" type="presParOf" srcId="{D50735E9-F7BD-417B-9E0A-8BB552D9C1BA}" destId="{92660146-8F32-4362-AFB6-8633195A8FD0}" srcOrd="1" destOrd="0" presId="urn:microsoft.com/office/officeart/2005/8/layout/process5"/>
    <dgm:cxn modelId="{DB7AF679-5A6B-4A46-BFB5-9C204BDD7FB0}" type="presParOf" srcId="{92660146-8F32-4362-AFB6-8633195A8FD0}" destId="{A8EFB839-DE0E-4B89-8EA6-D60817312A73}" srcOrd="0" destOrd="0" presId="urn:microsoft.com/office/officeart/2005/8/layout/process5"/>
    <dgm:cxn modelId="{A01E326A-78EB-41B6-A535-D37A466E38C6}" type="presParOf" srcId="{D50735E9-F7BD-417B-9E0A-8BB552D9C1BA}" destId="{36A50119-3136-4853-BF27-A4FFB387FD51}" srcOrd="2" destOrd="0" presId="urn:microsoft.com/office/officeart/2005/8/layout/process5"/>
    <dgm:cxn modelId="{D2AF5DEA-588A-4D91-84FA-356B6E99ECAF}" type="presParOf" srcId="{D50735E9-F7BD-417B-9E0A-8BB552D9C1BA}" destId="{D481A3DE-C6AE-474B-B8FB-8670FB880D52}" srcOrd="3" destOrd="0" presId="urn:microsoft.com/office/officeart/2005/8/layout/process5"/>
    <dgm:cxn modelId="{355837E7-0F04-4E0E-8348-8135E078E2B1}" type="presParOf" srcId="{D481A3DE-C6AE-474B-B8FB-8670FB880D52}" destId="{C45BA21B-32BC-4A3C-B3E8-ED32625F4F84}" srcOrd="0" destOrd="0" presId="urn:microsoft.com/office/officeart/2005/8/layout/process5"/>
    <dgm:cxn modelId="{EF115633-C029-4718-A3F2-2CB6CEE0FF6C}" type="presParOf" srcId="{D50735E9-F7BD-417B-9E0A-8BB552D9C1BA}" destId="{BAB3C035-30F0-4CC5-A63A-6FBAD06392A7}" srcOrd="4" destOrd="0" presId="urn:microsoft.com/office/officeart/2005/8/layout/process5"/>
    <dgm:cxn modelId="{FBA2D909-F174-4BAE-8E39-9EED8ED901FA}" type="presParOf" srcId="{D50735E9-F7BD-417B-9E0A-8BB552D9C1BA}" destId="{DAC394D2-4F23-4829-8BA4-DF5FBFAAC90B}" srcOrd="5" destOrd="0" presId="urn:microsoft.com/office/officeart/2005/8/layout/process5"/>
    <dgm:cxn modelId="{7C199B4B-EC2C-47B6-AD6F-827A4E2603B8}" type="presParOf" srcId="{DAC394D2-4F23-4829-8BA4-DF5FBFAAC90B}" destId="{C1021431-4E25-4FA1-B7E7-49452D16D5CE}" srcOrd="0" destOrd="0" presId="urn:microsoft.com/office/officeart/2005/8/layout/process5"/>
    <dgm:cxn modelId="{4A6C3775-5494-44C1-B8F9-44A7F6DD545B}" type="presParOf" srcId="{D50735E9-F7BD-417B-9E0A-8BB552D9C1BA}" destId="{0B32ADB3-8423-4C40-879B-1BB7CB178B08}" srcOrd="6" destOrd="0" presId="urn:microsoft.com/office/officeart/2005/8/layout/process5"/>
    <dgm:cxn modelId="{9111823B-8210-4ABB-9F55-11C967B98261}" type="presParOf" srcId="{D50735E9-F7BD-417B-9E0A-8BB552D9C1BA}" destId="{A929DE60-AC1D-4508-9400-C7998148F657}" srcOrd="7" destOrd="0" presId="urn:microsoft.com/office/officeart/2005/8/layout/process5"/>
    <dgm:cxn modelId="{7D3EAC18-DCD1-4E0E-9C4F-6028A25106BF}" type="presParOf" srcId="{A929DE60-AC1D-4508-9400-C7998148F657}" destId="{5AAD5875-B0E0-4DF9-9A0B-C56E0EFC8D8D}" srcOrd="0" destOrd="0" presId="urn:microsoft.com/office/officeart/2005/8/layout/process5"/>
    <dgm:cxn modelId="{4AB0A45B-8AEC-49E5-96EE-D4C807092B1F}" type="presParOf" srcId="{D50735E9-F7BD-417B-9E0A-8BB552D9C1BA}" destId="{E55BBE10-F48E-4C30-B013-32ECB73843D9}"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DA80AD-5490-49DA-95C9-FB187367619F}"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n-US"/>
        </a:p>
      </dgm:t>
    </dgm:pt>
    <dgm:pt modelId="{5320F696-A9C2-4D21-B46E-7D8A593CBBA9}">
      <dgm:prSet phldrT="[Text]" custT="1"/>
      <dgm:spPr>
        <a:gradFill rotWithShape="0">
          <a:gsLst>
            <a:gs pos="0">
              <a:srgbClr val="616F57"/>
            </a:gs>
            <a:gs pos="80000">
              <a:srgbClr val="8E9D83"/>
            </a:gs>
            <a:gs pos="100000">
              <a:srgbClr val="AFBAA6"/>
            </a:gs>
          </a:gsLst>
        </a:gradFill>
      </dgm:spPr>
      <dgm:t>
        <a:bodyPr/>
        <a:lstStyle/>
        <a:p>
          <a:r>
            <a:rPr lang="en-US" sz="1800" b="1" dirty="0" smtClean="0"/>
            <a:t>Accounts must be fully funded on the first business day of the month</a:t>
          </a:r>
          <a:endParaRPr lang="en-US" sz="1800" b="1" dirty="0"/>
        </a:p>
      </dgm:t>
      <dgm:extLst>
        <a:ext uri="{E40237B7-FDA0-4F09-8148-C483321AD2D9}">
          <dgm14:cNvPr xmlns:dgm14="http://schemas.microsoft.com/office/drawing/2010/diagram" id="0" name="" descr="text box"/>
        </a:ext>
      </dgm:extLst>
    </dgm:pt>
    <dgm:pt modelId="{126DC315-AA19-49C3-B864-C015515A05CB}" type="parTrans" cxnId="{851C278E-6FC3-4721-B6E2-A58163B9331F}">
      <dgm:prSet/>
      <dgm:spPr/>
      <dgm:t>
        <a:bodyPr/>
        <a:lstStyle/>
        <a:p>
          <a:endParaRPr lang="en-US"/>
        </a:p>
      </dgm:t>
    </dgm:pt>
    <dgm:pt modelId="{61BC06B4-4E81-40A4-87F0-CDC3E6E3D592}" type="sibTrans" cxnId="{851C278E-6FC3-4721-B6E2-A58163B9331F}">
      <dgm:prSet/>
      <dgm:spPr>
        <a:solidFill>
          <a:srgbClr val="616F57"/>
        </a:solidFill>
      </dgm:spPr>
      <dgm:t>
        <a:bodyPr/>
        <a:lstStyle/>
        <a:p>
          <a:endParaRPr lang="en-US" dirty="0"/>
        </a:p>
      </dgm:t>
      <dgm:extLst>
        <a:ext uri="{E40237B7-FDA0-4F09-8148-C483321AD2D9}">
          <dgm14:cNvPr xmlns:dgm14="http://schemas.microsoft.com/office/drawing/2010/diagram" id="0" name="" descr="right arrow"/>
        </a:ext>
      </dgm:extLst>
    </dgm:pt>
    <dgm:pt modelId="{EA267371-2E42-494A-8E22-F146BEE30F38}">
      <dgm:prSet phldrT="[Text]" custT="1"/>
      <dgm:spPr>
        <a:gradFill rotWithShape="0">
          <a:gsLst>
            <a:gs pos="0">
              <a:srgbClr val="616F57"/>
            </a:gs>
            <a:gs pos="80000">
              <a:srgbClr val="8E9D83"/>
            </a:gs>
            <a:gs pos="100000">
              <a:srgbClr val="AFBAA6"/>
            </a:gs>
          </a:gsLst>
        </a:gradFill>
      </dgm:spPr>
      <dgm:t>
        <a:bodyPr/>
        <a:lstStyle/>
        <a:p>
          <a:r>
            <a:rPr lang="en-US" sz="1800" b="1" dirty="0" smtClean="0"/>
            <a:t>On the third business day of the month PADS deducts the amount on the final Billing Report</a:t>
          </a:r>
          <a:endParaRPr lang="en-US" sz="1800" b="1" dirty="0"/>
        </a:p>
      </dgm:t>
      <dgm:extLst>
        <a:ext uri="{E40237B7-FDA0-4F09-8148-C483321AD2D9}">
          <dgm14:cNvPr xmlns:dgm14="http://schemas.microsoft.com/office/drawing/2010/diagram" id="0" name="" descr="text box"/>
        </a:ext>
      </dgm:extLst>
    </dgm:pt>
    <dgm:pt modelId="{0FF1FA45-7D00-423F-BFF8-7BB3ECA8C63B}" type="parTrans" cxnId="{8F19745E-D6B9-42C9-BF51-B3EF85018ACC}">
      <dgm:prSet/>
      <dgm:spPr/>
      <dgm:t>
        <a:bodyPr/>
        <a:lstStyle/>
        <a:p>
          <a:endParaRPr lang="en-US"/>
        </a:p>
      </dgm:t>
    </dgm:pt>
    <dgm:pt modelId="{1031AE57-3493-4F66-B8D0-84B0CB3CAB67}" type="sibTrans" cxnId="{8F19745E-D6B9-42C9-BF51-B3EF85018ACC}">
      <dgm:prSet/>
      <dgm:spPr>
        <a:solidFill>
          <a:srgbClr val="616F57"/>
        </a:solidFill>
      </dgm:spPr>
      <dgm:t>
        <a:bodyPr/>
        <a:lstStyle/>
        <a:p>
          <a:endParaRPr lang="en-US" dirty="0"/>
        </a:p>
      </dgm:t>
      <dgm:extLst>
        <a:ext uri="{E40237B7-FDA0-4F09-8148-C483321AD2D9}">
          <dgm14:cNvPr xmlns:dgm14="http://schemas.microsoft.com/office/drawing/2010/diagram" id="0" name="" descr="left arrow"/>
        </a:ext>
      </dgm:extLst>
    </dgm:pt>
    <dgm:pt modelId="{C656F3F5-B1D1-4682-8FBE-6A45044709D8}">
      <dgm:prSet phldrT="[Text]" custT="1"/>
      <dgm:spPr>
        <a:gradFill rotWithShape="0">
          <a:gsLst>
            <a:gs pos="0">
              <a:srgbClr val="616F57"/>
            </a:gs>
            <a:gs pos="80000">
              <a:srgbClr val="8E9D83"/>
            </a:gs>
            <a:gs pos="100000">
              <a:srgbClr val="AFBAA6"/>
            </a:gs>
          </a:gsLst>
        </a:gradFill>
      </dgm:spPr>
      <dgm:t>
        <a:bodyPr/>
        <a:lstStyle/>
        <a:p>
          <a:r>
            <a:rPr lang="en-US" sz="1800" b="1" dirty="0" smtClean="0"/>
            <a:t>TIPS will update to reflect that accounts have been paid</a:t>
          </a:r>
          <a:endParaRPr lang="en-US" sz="1800" b="1" dirty="0"/>
        </a:p>
      </dgm:t>
      <dgm:extLst>
        <a:ext uri="{E40237B7-FDA0-4F09-8148-C483321AD2D9}">
          <dgm14:cNvPr xmlns:dgm14="http://schemas.microsoft.com/office/drawing/2010/diagram" id="0" name="" descr="text box"/>
        </a:ext>
      </dgm:extLst>
    </dgm:pt>
    <dgm:pt modelId="{5E19759B-AA23-447B-A2DA-3F785860F84B}" type="parTrans" cxnId="{4831AC9C-E537-4763-A13E-AC07A57D2EA5}">
      <dgm:prSet/>
      <dgm:spPr/>
      <dgm:t>
        <a:bodyPr/>
        <a:lstStyle/>
        <a:p>
          <a:endParaRPr lang="en-US"/>
        </a:p>
      </dgm:t>
    </dgm:pt>
    <dgm:pt modelId="{720A93F9-7299-4224-9306-35A0FA02199E}" type="sibTrans" cxnId="{4831AC9C-E537-4763-A13E-AC07A57D2EA5}">
      <dgm:prSet/>
      <dgm:spPr>
        <a:solidFill>
          <a:srgbClr val="616F57"/>
        </a:solidFill>
      </dgm:spPr>
      <dgm:t>
        <a:bodyPr/>
        <a:lstStyle/>
        <a:p>
          <a:endParaRPr lang="en-US" dirty="0"/>
        </a:p>
      </dgm:t>
      <dgm:extLst>
        <a:ext uri="{E40237B7-FDA0-4F09-8148-C483321AD2D9}">
          <dgm14:cNvPr xmlns:dgm14="http://schemas.microsoft.com/office/drawing/2010/diagram" id="0" name="" descr="left arrow"/>
        </a:ext>
      </dgm:extLst>
    </dgm:pt>
    <dgm:pt modelId="{23291BD3-E874-4565-AF38-BEFC1DE32698}">
      <dgm:prSet custT="1"/>
      <dgm:spPr>
        <a:gradFill rotWithShape="0">
          <a:gsLst>
            <a:gs pos="0">
              <a:srgbClr val="616F57"/>
            </a:gs>
            <a:gs pos="80000">
              <a:srgbClr val="8E9D83"/>
            </a:gs>
            <a:gs pos="100000">
              <a:srgbClr val="AFBAA6"/>
            </a:gs>
          </a:gsLst>
        </a:gradFill>
      </dgm:spPr>
      <dgm:t>
        <a:bodyPr/>
        <a:lstStyle/>
        <a:p>
          <a:r>
            <a:rPr lang="en-US" sz="1800" b="1" dirty="0" smtClean="0"/>
            <a:t>PADS prepares to debit accounts over the first two business days of the month</a:t>
          </a:r>
          <a:endParaRPr lang="en-US" sz="1800" b="1" dirty="0"/>
        </a:p>
      </dgm:t>
      <dgm:extLst>
        <a:ext uri="{E40237B7-FDA0-4F09-8148-C483321AD2D9}">
          <dgm14:cNvPr xmlns:dgm14="http://schemas.microsoft.com/office/drawing/2010/diagram" id="0" name="" descr="text box"/>
        </a:ext>
      </dgm:extLst>
    </dgm:pt>
    <dgm:pt modelId="{33BB5C0A-10EE-4E05-A136-52D7B509428A}" type="parTrans" cxnId="{D398C979-E722-4AAD-AD5C-212FCB69658B}">
      <dgm:prSet/>
      <dgm:spPr/>
      <dgm:t>
        <a:bodyPr/>
        <a:lstStyle/>
        <a:p>
          <a:endParaRPr lang="en-US"/>
        </a:p>
      </dgm:t>
    </dgm:pt>
    <dgm:pt modelId="{369EA1C0-2A0F-44B7-8EC2-FA580C1D330E}" type="sibTrans" cxnId="{D398C979-E722-4AAD-AD5C-212FCB69658B}">
      <dgm:prSet/>
      <dgm:spPr>
        <a:solidFill>
          <a:srgbClr val="616F57"/>
        </a:solidFill>
      </dgm:spPr>
      <dgm:t>
        <a:bodyPr/>
        <a:lstStyle/>
        <a:p>
          <a:endParaRPr lang="en-US" dirty="0"/>
        </a:p>
      </dgm:t>
      <dgm:extLst>
        <a:ext uri="{E40237B7-FDA0-4F09-8148-C483321AD2D9}">
          <dgm14:cNvPr xmlns:dgm14="http://schemas.microsoft.com/office/drawing/2010/diagram" id="0" name="" descr="down arrow"/>
        </a:ext>
      </dgm:extLst>
    </dgm:pt>
    <dgm:pt modelId="{36D4DF9C-2841-4B22-A36F-E0FC9183E165}">
      <dgm:prSet custT="1"/>
      <dgm:spPr>
        <a:gradFill rotWithShape="0">
          <a:gsLst>
            <a:gs pos="0">
              <a:srgbClr val="616F57"/>
            </a:gs>
            <a:gs pos="80000">
              <a:srgbClr val="8E9D83"/>
            </a:gs>
            <a:gs pos="100000">
              <a:srgbClr val="AFBAA6"/>
            </a:gs>
          </a:gsLst>
        </a:gradFill>
      </dgm:spPr>
      <dgm:t>
        <a:bodyPr/>
        <a:lstStyle/>
        <a:p>
          <a:r>
            <a:rPr lang="en-US" sz="1800" b="1" dirty="0" smtClean="0"/>
            <a:t>Billing Report closes on 11:59 PM Mountain Time on the last calendar day of the month</a:t>
          </a:r>
          <a:endParaRPr lang="en-US" sz="1800" b="1" dirty="0"/>
        </a:p>
      </dgm:t>
      <dgm:extLst>
        <a:ext uri="{E40237B7-FDA0-4F09-8148-C483321AD2D9}">
          <dgm14:cNvPr xmlns:dgm14="http://schemas.microsoft.com/office/drawing/2010/diagram" id="0" name="" descr="text box"/>
        </a:ext>
      </dgm:extLst>
    </dgm:pt>
    <dgm:pt modelId="{AFB1E505-8823-4F3D-9127-0A72915092E0}" type="parTrans" cxnId="{0032A70A-0D15-460D-89AA-1155EE576F5D}">
      <dgm:prSet/>
      <dgm:spPr/>
      <dgm:t>
        <a:bodyPr/>
        <a:lstStyle/>
        <a:p>
          <a:endParaRPr lang="en-US"/>
        </a:p>
      </dgm:t>
    </dgm:pt>
    <dgm:pt modelId="{89AD224B-CC71-4CC4-BBC0-E3599A72905A}" type="sibTrans" cxnId="{0032A70A-0D15-460D-89AA-1155EE576F5D}">
      <dgm:prSet/>
      <dgm:spPr>
        <a:solidFill>
          <a:srgbClr val="616F57"/>
        </a:solidFill>
      </dgm:spPr>
      <dgm:t>
        <a:bodyPr/>
        <a:lstStyle/>
        <a:p>
          <a:endParaRPr lang="en-US" dirty="0"/>
        </a:p>
      </dgm:t>
      <dgm:extLst>
        <a:ext uri="{E40237B7-FDA0-4F09-8148-C483321AD2D9}">
          <dgm14:cNvPr xmlns:dgm14="http://schemas.microsoft.com/office/drawing/2010/diagram" id="0" name="" descr="right arrow"/>
        </a:ext>
      </dgm:extLst>
    </dgm:pt>
    <dgm:pt modelId="{6B3763F4-B75B-4494-9870-F40523045BAD}">
      <dgm:prSet custT="1"/>
      <dgm:spPr>
        <a:gradFill rotWithShape="0">
          <a:gsLst>
            <a:gs pos="0">
              <a:srgbClr val="616F57"/>
            </a:gs>
            <a:gs pos="80000">
              <a:srgbClr val="8E9D83"/>
            </a:gs>
            <a:gs pos="100000">
              <a:srgbClr val="AFBAA6"/>
            </a:gs>
          </a:gsLst>
        </a:gradFill>
      </dgm:spPr>
      <dgm:t>
        <a:bodyPr/>
        <a:lstStyle/>
        <a:p>
          <a:r>
            <a:rPr lang="en-US" sz="1800" b="1" dirty="0" smtClean="0"/>
            <a:t>TBO is notified within 1 to 2 weeks by OPM if  account does not have sufficient funds</a:t>
          </a:r>
          <a:endParaRPr lang="en-US" sz="1800" dirty="0"/>
        </a:p>
      </dgm:t>
      <dgm:extLst>
        <a:ext uri="{E40237B7-FDA0-4F09-8148-C483321AD2D9}">
          <dgm14:cNvPr xmlns:dgm14="http://schemas.microsoft.com/office/drawing/2010/diagram" id="0" name="" descr="text box"/>
        </a:ext>
      </dgm:extLst>
    </dgm:pt>
    <dgm:pt modelId="{6823C45D-4E20-4686-B7AF-F18DDCAF1985}" type="parTrans" cxnId="{5860B903-13FB-4918-B994-0A2EA653D01A}">
      <dgm:prSet/>
      <dgm:spPr/>
      <dgm:t>
        <a:bodyPr/>
        <a:lstStyle/>
        <a:p>
          <a:endParaRPr lang="en-US"/>
        </a:p>
      </dgm:t>
    </dgm:pt>
    <dgm:pt modelId="{B2F67C2D-AFC7-497D-BFCF-4301C4B37D08}" type="sibTrans" cxnId="{5860B903-13FB-4918-B994-0A2EA653D01A}">
      <dgm:prSet/>
      <dgm:spPr/>
      <dgm:t>
        <a:bodyPr/>
        <a:lstStyle/>
        <a:p>
          <a:endParaRPr lang="en-US"/>
        </a:p>
      </dgm:t>
    </dgm:pt>
    <dgm:pt modelId="{D50735E9-F7BD-417B-9E0A-8BB552D9C1BA}" type="pres">
      <dgm:prSet presAssocID="{E6DA80AD-5490-49DA-95C9-FB187367619F}" presName="diagram" presStyleCnt="0">
        <dgm:presLayoutVars>
          <dgm:dir/>
          <dgm:resizeHandles val="exact"/>
        </dgm:presLayoutVars>
      </dgm:prSet>
      <dgm:spPr/>
      <dgm:t>
        <a:bodyPr/>
        <a:lstStyle/>
        <a:p>
          <a:endParaRPr lang="en-US"/>
        </a:p>
      </dgm:t>
    </dgm:pt>
    <dgm:pt modelId="{D811B83A-3767-441E-AA52-585470606F63}" type="pres">
      <dgm:prSet presAssocID="{36D4DF9C-2841-4B22-A36F-E0FC9183E165}" presName="node" presStyleLbl="node1" presStyleIdx="0" presStyleCnt="6" custScaleY="149282">
        <dgm:presLayoutVars>
          <dgm:bulletEnabled val="1"/>
        </dgm:presLayoutVars>
      </dgm:prSet>
      <dgm:spPr>
        <a:prstGeom prst="rect">
          <a:avLst/>
        </a:prstGeom>
      </dgm:spPr>
      <dgm:t>
        <a:bodyPr/>
        <a:lstStyle/>
        <a:p>
          <a:endParaRPr lang="en-US"/>
        </a:p>
      </dgm:t>
    </dgm:pt>
    <dgm:pt modelId="{92660146-8F32-4362-AFB6-8633195A8FD0}" type="pres">
      <dgm:prSet presAssocID="{89AD224B-CC71-4CC4-BBC0-E3599A72905A}" presName="sibTrans" presStyleLbl="sibTrans2D1" presStyleIdx="0" presStyleCnt="5"/>
      <dgm:spPr/>
      <dgm:t>
        <a:bodyPr/>
        <a:lstStyle/>
        <a:p>
          <a:endParaRPr lang="en-US"/>
        </a:p>
      </dgm:t>
    </dgm:pt>
    <dgm:pt modelId="{A8EFB839-DE0E-4B89-8EA6-D60817312A73}" type="pres">
      <dgm:prSet presAssocID="{89AD224B-CC71-4CC4-BBC0-E3599A72905A}" presName="connectorText" presStyleLbl="sibTrans2D1" presStyleIdx="0" presStyleCnt="5"/>
      <dgm:spPr/>
      <dgm:t>
        <a:bodyPr/>
        <a:lstStyle/>
        <a:p>
          <a:endParaRPr lang="en-US"/>
        </a:p>
      </dgm:t>
    </dgm:pt>
    <dgm:pt modelId="{36A50119-3136-4853-BF27-A4FFB387FD51}" type="pres">
      <dgm:prSet presAssocID="{5320F696-A9C2-4D21-B46E-7D8A593CBBA9}" presName="node" presStyleLbl="node1" presStyleIdx="1" presStyleCnt="6" custScaleY="149282">
        <dgm:presLayoutVars>
          <dgm:bulletEnabled val="1"/>
        </dgm:presLayoutVars>
      </dgm:prSet>
      <dgm:spPr>
        <a:prstGeom prst="rect">
          <a:avLst/>
        </a:prstGeom>
      </dgm:spPr>
      <dgm:t>
        <a:bodyPr/>
        <a:lstStyle/>
        <a:p>
          <a:endParaRPr lang="en-US"/>
        </a:p>
      </dgm:t>
    </dgm:pt>
    <dgm:pt modelId="{D481A3DE-C6AE-474B-B8FB-8670FB880D52}" type="pres">
      <dgm:prSet presAssocID="{61BC06B4-4E81-40A4-87F0-CDC3E6E3D592}" presName="sibTrans" presStyleLbl="sibTrans2D1" presStyleIdx="1" presStyleCnt="5"/>
      <dgm:spPr/>
      <dgm:t>
        <a:bodyPr/>
        <a:lstStyle/>
        <a:p>
          <a:endParaRPr lang="en-US"/>
        </a:p>
      </dgm:t>
    </dgm:pt>
    <dgm:pt modelId="{C45BA21B-32BC-4A3C-B3E8-ED32625F4F84}" type="pres">
      <dgm:prSet presAssocID="{61BC06B4-4E81-40A4-87F0-CDC3E6E3D592}" presName="connectorText" presStyleLbl="sibTrans2D1" presStyleIdx="1" presStyleCnt="5"/>
      <dgm:spPr/>
      <dgm:t>
        <a:bodyPr/>
        <a:lstStyle/>
        <a:p>
          <a:endParaRPr lang="en-US"/>
        </a:p>
      </dgm:t>
    </dgm:pt>
    <dgm:pt modelId="{BAB3C035-30F0-4CC5-A63A-6FBAD06392A7}" type="pres">
      <dgm:prSet presAssocID="{23291BD3-E874-4565-AF38-BEFC1DE32698}" presName="node" presStyleLbl="node1" presStyleIdx="2" presStyleCnt="6" custScaleY="149282">
        <dgm:presLayoutVars>
          <dgm:bulletEnabled val="1"/>
        </dgm:presLayoutVars>
      </dgm:prSet>
      <dgm:spPr>
        <a:prstGeom prst="rect">
          <a:avLst/>
        </a:prstGeom>
      </dgm:spPr>
      <dgm:t>
        <a:bodyPr/>
        <a:lstStyle/>
        <a:p>
          <a:endParaRPr lang="en-US"/>
        </a:p>
      </dgm:t>
    </dgm:pt>
    <dgm:pt modelId="{DAC394D2-4F23-4829-8BA4-DF5FBFAAC90B}" type="pres">
      <dgm:prSet presAssocID="{369EA1C0-2A0F-44B7-8EC2-FA580C1D330E}" presName="sibTrans" presStyleLbl="sibTrans2D1" presStyleIdx="2" presStyleCnt="5"/>
      <dgm:spPr/>
      <dgm:t>
        <a:bodyPr/>
        <a:lstStyle/>
        <a:p>
          <a:endParaRPr lang="en-US"/>
        </a:p>
      </dgm:t>
    </dgm:pt>
    <dgm:pt modelId="{C1021431-4E25-4FA1-B7E7-49452D16D5CE}" type="pres">
      <dgm:prSet presAssocID="{369EA1C0-2A0F-44B7-8EC2-FA580C1D330E}" presName="connectorText" presStyleLbl="sibTrans2D1" presStyleIdx="2" presStyleCnt="5"/>
      <dgm:spPr/>
      <dgm:t>
        <a:bodyPr/>
        <a:lstStyle/>
        <a:p>
          <a:endParaRPr lang="en-US"/>
        </a:p>
      </dgm:t>
    </dgm:pt>
    <dgm:pt modelId="{0B32ADB3-8423-4C40-879B-1BB7CB178B08}" type="pres">
      <dgm:prSet presAssocID="{EA267371-2E42-494A-8E22-F146BEE30F38}" presName="node" presStyleLbl="node1" presStyleIdx="3" presStyleCnt="6" custScaleY="149282">
        <dgm:presLayoutVars>
          <dgm:bulletEnabled val="1"/>
        </dgm:presLayoutVars>
      </dgm:prSet>
      <dgm:spPr>
        <a:prstGeom prst="rect">
          <a:avLst/>
        </a:prstGeom>
      </dgm:spPr>
      <dgm:t>
        <a:bodyPr/>
        <a:lstStyle/>
        <a:p>
          <a:endParaRPr lang="en-US"/>
        </a:p>
      </dgm:t>
    </dgm:pt>
    <dgm:pt modelId="{A929DE60-AC1D-4508-9400-C7998148F657}" type="pres">
      <dgm:prSet presAssocID="{1031AE57-3493-4F66-B8D0-84B0CB3CAB67}" presName="sibTrans" presStyleLbl="sibTrans2D1" presStyleIdx="3" presStyleCnt="5"/>
      <dgm:spPr/>
      <dgm:t>
        <a:bodyPr/>
        <a:lstStyle/>
        <a:p>
          <a:endParaRPr lang="en-US"/>
        </a:p>
      </dgm:t>
    </dgm:pt>
    <dgm:pt modelId="{5AAD5875-B0E0-4DF9-9A0B-C56E0EFC8D8D}" type="pres">
      <dgm:prSet presAssocID="{1031AE57-3493-4F66-B8D0-84B0CB3CAB67}" presName="connectorText" presStyleLbl="sibTrans2D1" presStyleIdx="3" presStyleCnt="5"/>
      <dgm:spPr/>
      <dgm:t>
        <a:bodyPr/>
        <a:lstStyle/>
        <a:p>
          <a:endParaRPr lang="en-US"/>
        </a:p>
      </dgm:t>
    </dgm:pt>
    <dgm:pt modelId="{B13A3CD5-0C53-4CA0-B2CC-412F42CD3128}" type="pres">
      <dgm:prSet presAssocID="{C656F3F5-B1D1-4682-8FBE-6A45044709D8}" presName="node" presStyleLbl="node1" presStyleIdx="4" presStyleCnt="6" custScaleY="149282" custLinFactNeighborX="1483" custLinFactNeighborY="-2233">
        <dgm:presLayoutVars>
          <dgm:bulletEnabled val="1"/>
        </dgm:presLayoutVars>
      </dgm:prSet>
      <dgm:spPr>
        <a:prstGeom prst="rect">
          <a:avLst/>
        </a:prstGeom>
      </dgm:spPr>
      <dgm:t>
        <a:bodyPr/>
        <a:lstStyle/>
        <a:p>
          <a:endParaRPr lang="en-US"/>
        </a:p>
      </dgm:t>
    </dgm:pt>
    <dgm:pt modelId="{7EC84DA7-F070-407E-9CE1-641079846206}" type="pres">
      <dgm:prSet presAssocID="{720A93F9-7299-4224-9306-35A0FA02199E}" presName="sibTrans" presStyleLbl="sibTrans2D1" presStyleIdx="4" presStyleCnt="5"/>
      <dgm:spPr/>
      <dgm:t>
        <a:bodyPr/>
        <a:lstStyle/>
        <a:p>
          <a:endParaRPr lang="en-US"/>
        </a:p>
      </dgm:t>
    </dgm:pt>
    <dgm:pt modelId="{C8C404E8-5FBA-4C19-89B6-2F8291504F71}" type="pres">
      <dgm:prSet presAssocID="{720A93F9-7299-4224-9306-35A0FA02199E}" presName="connectorText" presStyleLbl="sibTrans2D1" presStyleIdx="4" presStyleCnt="5"/>
      <dgm:spPr/>
      <dgm:t>
        <a:bodyPr/>
        <a:lstStyle/>
        <a:p>
          <a:endParaRPr lang="en-US"/>
        </a:p>
      </dgm:t>
    </dgm:pt>
    <dgm:pt modelId="{0C30309F-6C06-4D92-AAFD-9A6A9BAC1D9A}" type="pres">
      <dgm:prSet presAssocID="{6B3763F4-B75B-4494-9870-F40523045BAD}" presName="node" presStyleLbl="node1" presStyleIdx="5" presStyleCnt="6" custScaleY="149282">
        <dgm:presLayoutVars>
          <dgm:bulletEnabled val="1"/>
        </dgm:presLayoutVars>
      </dgm:prSet>
      <dgm:spPr>
        <a:prstGeom prst="rect">
          <a:avLst/>
        </a:prstGeom>
      </dgm:spPr>
      <dgm:t>
        <a:bodyPr/>
        <a:lstStyle/>
        <a:p>
          <a:endParaRPr lang="en-US"/>
        </a:p>
      </dgm:t>
    </dgm:pt>
  </dgm:ptLst>
  <dgm:cxnLst>
    <dgm:cxn modelId="{0C9328BE-754A-4AD8-BE8A-F109A116DCAE}" type="presOf" srcId="{369EA1C0-2A0F-44B7-8EC2-FA580C1D330E}" destId="{DAC394D2-4F23-4829-8BA4-DF5FBFAAC90B}" srcOrd="0" destOrd="0" presId="urn:microsoft.com/office/officeart/2005/8/layout/process5"/>
    <dgm:cxn modelId="{3F27D52B-92E7-47F7-BB20-7AD95687D1CE}" type="presOf" srcId="{5320F696-A9C2-4D21-B46E-7D8A593CBBA9}" destId="{36A50119-3136-4853-BF27-A4FFB387FD51}" srcOrd="0" destOrd="0" presId="urn:microsoft.com/office/officeart/2005/8/layout/process5"/>
    <dgm:cxn modelId="{5860B903-13FB-4918-B994-0A2EA653D01A}" srcId="{E6DA80AD-5490-49DA-95C9-FB187367619F}" destId="{6B3763F4-B75B-4494-9870-F40523045BAD}" srcOrd="5" destOrd="0" parTransId="{6823C45D-4E20-4686-B7AF-F18DDCAF1985}" sibTransId="{B2F67C2D-AFC7-497D-BFCF-4301C4B37D08}"/>
    <dgm:cxn modelId="{4B5E6DBD-A675-42AA-8145-F99082E7E2CB}" type="presOf" srcId="{369EA1C0-2A0F-44B7-8EC2-FA580C1D330E}" destId="{C1021431-4E25-4FA1-B7E7-49452D16D5CE}" srcOrd="1" destOrd="0" presId="urn:microsoft.com/office/officeart/2005/8/layout/process5"/>
    <dgm:cxn modelId="{0032A70A-0D15-460D-89AA-1155EE576F5D}" srcId="{E6DA80AD-5490-49DA-95C9-FB187367619F}" destId="{36D4DF9C-2841-4B22-A36F-E0FC9183E165}" srcOrd="0" destOrd="0" parTransId="{AFB1E505-8823-4F3D-9127-0A72915092E0}" sibTransId="{89AD224B-CC71-4CC4-BBC0-E3599A72905A}"/>
    <dgm:cxn modelId="{800C49B6-1D9E-42E6-A139-096FAA21FDA6}" type="presOf" srcId="{1031AE57-3493-4F66-B8D0-84B0CB3CAB67}" destId="{5AAD5875-B0E0-4DF9-9A0B-C56E0EFC8D8D}" srcOrd="1" destOrd="0" presId="urn:microsoft.com/office/officeart/2005/8/layout/process5"/>
    <dgm:cxn modelId="{A289DF27-5A32-45AA-A135-4559A7D234B3}" type="presOf" srcId="{720A93F9-7299-4224-9306-35A0FA02199E}" destId="{C8C404E8-5FBA-4C19-89B6-2F8291504F71}" srcOrd="1" destOrd="0" presId="urn:microsoft.com/office/officeart/2005/8/layout/process5"/>
    <dgm:cxn modelId="{FA422FA5-588D-4A38-AF3F-16461AA5EF3F}" type="presOf" srcId="{61BC06B4-4E81-40A4-87F0-CDC3E6E3D592}" destId="{C45BA21B-32BC-4A3C-B3E8-ED32625F4F84}" srcOrd="1" destOrd="0" presId="urn:microsoft.com/office/officeart/2005/8/layout/process5"/>
    <dgm:cxn modelId="{851C278E-6FC3-4721-B6E2-A58163B9331F}" srcId="{E6DA80AD-5490-49DA-95C9-FB187367619F}" destId="{5320F696-A9C2-4D21-B46E-7D8A593CBBA9}" srcOrd="1" destOrd="0" parTransId="{126DC315-AA19-49C3-B864-C015515A05CB}" sibTransId="{61BC06B4-4E81-40A4-87F0-CDC3E6E3D592}"/>
    <dgm:cxn modelId="{303A4733-2D12-4E1C-86DF-7B613BAE34DB}" type="presOf" srcId="{89AD224B-CC71-4CC4-BBC0-E3599A72905A}" destId="{A8EFB839-DE0E-4B89-8EA6-D60817312A73}" srcOrd="1" destOrd="0" presId="urn:microsoft.com/office/officeart/2005/8/layout/process5"/>
    <dgm:cxn modelId="{D398C979-E722-4AAD-AD5C-212FCB69658B}" srcId="{E6DA80AD-5490-49DA-95C9-FB187367619F}" destId="{23291BD3-E874-4565-AF38-BEFC1DE32698}" srcOrd="2" destOrd="0" parTransId="{33BB5C0A-10EE-4E05-A136-52D7B509428A}" sibTransId="{369EA1C0-2A0F-44B7-8EC2-FA580C1D330E}"/>
    <dgm:cxn modelId="{631CEBB1-9790-441E-8A32-B65C14735602}" type="presOf" srcId="{E6DA80AD-5490-49DA-95C9-FB187367619F}" destId="{D50735E9-F7BD-417B-9E0A-8BB552D9C1BA}" srcOrd="0" destOrd="0" presId="urn:microsoft.com/office/officeart/2005/8/layout/process5"/>
    <dgm:cxn modelId="{69103F0F-97BC-43D8-91E8-31B47C33A56E}" type="presOf" srcId="{EA267371-2E42-494A-8E22-F146BEE30F38}" destId="{0B32ADB3-8423-4C40-879B-1BB7CB178B08}" srcOrd="0" destOrd="0" presId="urn:microsoft.com/office/officeart/2005/8/layout/process5"/>
    <dgm:cxn modelId="{7093E4DE-A7C6-4EC0-9A1D-C8367BD0F263}" type="presOf" srcId="{61BC06B4-4E81-40A4-87F0-CDC3E6E3D592}" destId="{D481A3DE-C6AE-474B-B8FB-8670FB880D52}" srcOrd="0" destOrd="0" presId="urn:microsoft.com/office/officeart/2005/8/layout/process5"/>
    <dgm:cxn modelId="{C9ECAB22-D6B1-44B1-B476-17A513033ECD}" type="presOf" srcId="{720A93F9-7299-4224-9306-35A0FA02199E}" destId="{7EC84DA7-F070-407E-9CE1-641079846206}" srcOrd="0" destOrd="0" presId="urn:microsoft.com/office/officeart/2005/8/layout/process5"/>
    <dgm:cxn modelId="{123C6C0A-C26B-47FE-BF9A-C149F1AD861C}" type="presOf" srcId="{1031AE57-3493-4F66-B8D0-84B0CB3CAB67}" destId="{A929DE60-AC1D-4508-9400-C7998148F657}" srcOrd="0" destOrd="0" presId="urn:microsoft.com/office/officeart/2005/8/layout/process5"/>
    <dgm:cxn modelId="{C9E2D5F9-A7C9-4845-9378-2DC908A8136A}" type="presOf" srcId="{89AD224B-CC71-4CC4-BBC0-E3599A72905A}" destId="{92660146-8F32-4362-AFB6-8633195A8FD0}" srcOrd="0" destOrd="0" presId="urn:microsoft.com/office/officeart/2005/8/layout/process5"/>
    <dgm:cxn modelId="{8F19745E-D6B9-42C9-BF51-B3EF85018ACC}" srcId="{E6DA80AD-5490-49DA-95C9-FB187367619F}" destId="{EA267371-2E42-494A-8E22-F146BEE30F38}" srcOrd="3" destOrd="0" parTransId="{0FF1FA45-7D00-423F-BFF8-7BB3ECA8C63B}" sibTransId="{1031AE57-3493-4F66-B8D0-84B0CB3CAB67}"/>
    <dgm:cxn modelId="{DB3E8A2F-F577-4A3C-B435-DD97896BD9F7}" type="presOf" srcId="{6B3763F4-B75B-4494-9870-F40523045BAD}" destId="{0C30309F-6C06-4D92-AAFD-9A6A9BAC1D9A}" srcOrd="0" destOrd="0" presId="urn:microsoft.com/office/officeart/2005/8/layout/process5"/>
    <dgm:cxn modelId="{2E41BFB1-403B-4761-8A01-36E40A9592C2}" type="presOf" srcId="{C656F3F5-B1D1-4682-8FBE-6A45044709D8}" destId="{B13A3CD5-0C53-4CA0-B2CC-412F42CD3128}" srcOrd="0" destOrd="0" presId="urn:microsoft.com/office/officeart/2005/8/layout/process5"/>
    <dgm:cxn modelId="{51A0F209-EFDB-47E0-BA50-EE856C376AEB}" type="presOf" srcId="{36D4DF9C-2841-4B22-A36F-E0FC9183E165}" destId="{D811B83A-3767-441E-AA52-585470606F63}" srcOrd="0" destOrd="0" presId="urn:microsoft.com/office/officeart/2005/8/layout/process5"/>
    <dgm:cxn modelId="{4831AC9C-E537-4763-A13E-AC07A57D2EA5}" srcId="{E6DA80AD-5490-49DA-95C9-FB187367619F}" destId="{C656F3F5-B1D1-4682-8FBE-6A45044709D8}" srcOrd="4" destOrd="0" parTransId="{5E19759B-AA23-447B-A2DA-3F785860F84B}" sibTransId="{720A93F9-7299-4224-9306-35A0FA02199E}"/>
    <dgm:cxn modelId="{35C5948D-BFC4-49A5-90CF-FAFE37516A78}" type="presOf" srcId="{23291BD3-E874-4565-AF38-BEFC1DE32698}" destId="{BAB3C035-30F0-4CC5-A63A-6FBAD06392A7}" srcOrd="0" destOrd="0" presId="urn:microsoft.com/office/officeart/2005/8/layout/process5"/>
    <dgm:cxn modelId="{6AEEBAFA-A6B2-4980-9397-ACAA8B2F1505}" type="presParOf" srcId="{D50735E9-F7BD-417B-9E0A-8BB552D9C1BA}" destId="{D811B83A-3767-441E-AA52-585470606F63}" srcOrd="0" destOrd="0" presId="urn:microsoft.com/office/officeart/2005/8/layout/process5"/>
    <dgm:cxn modelId="{38E8DE05-3D06-4F10-897A-8BBB0A6EE62E}" type="presParOf" srcId="{D50735E9-F7BD-417B-9E0A-8BB552D9C1BA}" destId="{92660146-8F32-4362-AFB6-8633195A8FD0}" srcOrd="1" destOrd="0" presId="urn:microsoft.com/office/officeart/2005/8/layout/process5"/>
    <dgm:cxn modelId="{37CB5F99-6150-4A73-91C9-BF3C5245C14C}" type="presParOf" srcId="{92660146-8F32-4362-AFB6-8633195A8FD0}" destId="{A8EFB839-DE0E-4B89-8EA6-D60817312A73}" srcOrd="0" destOrd="0" presId="urn:microsoft.com/office/officeart/2005/8/layout/process5"/>
    <dgm:cxn modelId="{769FA3C9-9609-4270-8240-2843A28D35D9}" type="presParOf" srcId="{D50735E9-F7BD-417B-9E0A-8BB552D9C1BA}" destId="{36A50119-3136-4853-BF27-A4FFB387FD51}" srcOrd="2" destOrd="0" presId="urn:microsoft.com/office/officeart/2005/8/layout/process5"/>
    <dgm:cxn modelId="{80D76D46-F986-47A8-A4EE-205E97A1CF27}" type="presParOf" srcId="{D50735E9-F7BD-417B-9E0A-8BB552D9C1BA}" destId="{D481A3DE-C6AE-474B-B8FB-8670FB880D52}" srcOrd="3" destOrd="0" presId="urn:microsoft.com/office/officeart/2005/8/layout/process5"/>
    <dgm:cxn modelId="{2E6247AF-2A3D-4118-9582-2110EB02BA96}" type="presParOf" srcId="{D481A3DE-C6AE-474B-B8FB-8670FB880D52}" destId="{C45BA21B-32BC-4A3C-B3E8-ED32625F4F84}" srcOrd="0" destOrd="0" presId="urn:microsoft.com/office/officeart/2005/8/layout/process5"/>
    <dgm:cxn modelId="{5400453F-A981-4046-8A1B-F46477B9CD37}" type="presParOf" srcId="{D50735E9-F7BD-417B-9E0A-8BB552D9C1BA}" destId="{BAB3C035-30F0-4CC5-A63A-6FBAD06392A7}" srcOrd="4" destOrd="0" presId="urn:microsoft.com/office/officeart/2005/8/layout/process5"/>
    <dgm:cxn modelId="{05000161-BB97-4210-B35D-35EAA1EF214C}" type="presParOf" srcId="{D50735E9-F7BD-417B-9E0A-8BB552D9C1BA}" destId="{DAC394D2-4F23-4829-8BA4-DF5FBFAAC90B}" srcOrd="5" destOrd="0" presId="urn:microsoft.com/office/officeart/2005/8/layout/process5"/>
    <dgm:cxn modelId="{88839932-94C0-413C-B057-92D60CD4EE7A}" type="presParOf" srcId="{DAC394D2-4F23-4829-8BA4-DF5FBFAAC90B}" destId="{C1021431-4E25-4FA1-B7E7-49452D16D5CE}" srcOrd="0" destOrd="0" presId="urn:microsoft.com/office/officeart/2005/8/layout/process5"/>
    <dgm:cxn modelId="{F51D2C7D-5A68-4FB9-88A3-9AA444D471D8}" type="presParOf" srcId="{D50735E9-F7BD-417B-9E0A-8BB552D9C1BA}" destId="{0B32ADB3-8423-4C40-879B-1BB7CB178B08}" srcOrd="6" destOrd="0" presId="urn:microsoft.com/office/officeart/2005/8/layout/process5"/>
    <dgm:cxn modelId="{AEB2EBE5-2666-4E5B-B73F-818A20298B4A}" type="presParOf" srcId="{D50735E9-F7BD-417B-9E0A-8BB552D9C1BA}" destId="{A929DE60-AC1D-4508-9400-C7998148F657}" srcOrd="7" destOrd="0" presId="urn:microsoft.com/office/officeart/2005/8/layout/process5"/>
    <dgm:cxn modelId="{A141B91F-83A0-4641-8439-7CD51B85F43A}" type="presParOf" srcId="{A929DE60-AC1D-4508-9400-C7998148F657}" destId="{5AAD5875-B0E0-4DF9-9A0B-C56E0EFC8D8D}" srcOrd="0" destOrd="0" presId="urn:microsoft.com/office/officeart/2005/8/layout/process5"/>
    <dgm:cxn modelId="{50BCFD7C-0354-434D-80F9-05C9DF96BA6E}" type="presParOf" srcId="{D50735E9-F7BD-417B-9E0A-8BB552D9C1BA}" destId="{B13A3CD5-0C53-4CA0-B2CC-412F42CD3128}" srcOrd="8" destOrd="0" presId="urn:microsoft.com/office/officeart/2005/8/layout/process5"/>
    <dgm:cxn modelId="{A21B07C5-0C79-4D56-B39F-B6464D84894C}" type="presParOf" srcId="{D50735E9-F7BD-417B-9E0A-8BB552D9C1BA}" destId="{7EC84DA7-F070-407E-9CE1-641079846206}" srcOrd="9" destOrd="0" presId="urn:microsoft.com/office/officeart/2005/8/layout/process5"/>
    <dgm:cxn modelId="{C5309362-7414-41A0-A6B0-88ED56014D2B}" type="presParOf" srcId="{7EC84DA7-F070-407E-9CE1-641079846206}" destId="{C8C404E8-5FBA-4C19-89B6-2F8291504F71}" srcOrd="0" destOrd="0" presId="urn:microsoft.com/office/officeart/2005/8/layout/process5"/>
    <dgm:cxn modelId="{DA4DCD20-839D-4ACC-A0C1-B5CC6956D876}" type="presParOf" srcId="{D50735E9-F7BD-417B-9E0A-8BB552D9C1BA}" destId="{0C30309F-6C06-4D92-AAFD-9A6A9BAC1D9A}"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1B83A-3767-441E-AA52-585470606F63}">
      <dsp:nvSpPr>
        <dsp:cNvPr id="0" name=""/>
        <dsp:cNvSpPr/>
      </dsp:nvSpPr>
      <dsp:spPr>
        <a:xfrm>
          <a:off x="6831" y="277445"/>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NFC and Carriers submit enrollment information to CLER</a:t>
          </a:r>
          <a:endParaRPr lang="en-US" sz="2000" b="1" kern="1200" dirty="0"/>
        </a:p>
      </dsp:txBody>
      <dsp:txXfrm>
        <a:off x="6831" y="277445"/>
        <a:ext cx="2041773" cy="1828799"/>
      </dsp:txXfrm>
    </dsp:sp>
    <dsp:sp modelId="{92660146-8F32-4362-AFB6-8633195A8FD0}">
      <dsp:nvSpPr>
        <dsp:cNvPr id="0" name=""/>
        <dsp:cNvSpPr/>
      </dsp:nvSpPr>
      <dsp:spPr>
        <a:xfrm>
          <a:off x="2238382" y="938665"/>
          <a:ext cx="457193"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2238382" y="1039937"/>
        <a:ext cx="320035" cy="303815"/>
      </dsp:txXfrm>
    </dsp:sp>
    <dsp:sp modelId="{36A50119-3136-4853-BF27-A4FFB387FD51}">
      <dsp:nvSpPr>
        <dsp:cNvPr id="0" name=""/>
        <dsp:cNvSpPr/>
      </dsp:nvSpPr>
      <dsp:spPr>
        <a:xfrm>
          <a:off x="2911232" y="277445"/>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CLER compares enrollment information and identifies discrepancies on a quarterly basis</a:t>
          </a:r>
          <a:endParaRPr lang="en-US" sz="2000" b="1" kern="1200" dirty="0"/>
        </a:p>
      </dsp:txBody>
      <dsp:txXfrm>
        <a:off x="2911232" y="277445"/>
        <a:ext cx="2041773" cy="1828799"/>
      </dsp:txXfrm>
    </dsp:sp>
    <dsp:sp modelId="{D481A3DE-C6AE-474B-B8FB-8670FB880D52}">
      <dsp:nvSpPr>
        <dsp:cNvPr id="0" name=""/>
        <dsp:cNvSpPr/>
      </dsp:nvSpPr>
      <dsp:spPr>
        <a:xfrm>
          <a:off x="5122579" y="938665"/>
          <a:ext cx="408518"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5122579" y="1039937"/>
        <a:ext cx="285963" cy="303815"/>
      </dsp:txXfrm>
    </dsp:sp>
    <dsp:sp modelId="{BAB3C035-30F0-4CC5-A63A-6FBAD06392A7}">
      <dsp:nvSpPr>
        <dsp:cNvPr id="0" name=""/>
        <dsp:cNvSpPr/>
      </dsp:nvSpPr>
      <dsp:spPr>
        <a:xfrm>
          <a:off x="5723795" y="277445"/>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NFC works with Tribal Benefits Officer to resolve discrepancies</a:t>
          </a:r>
          <a:endParaRPr lang="en-US" sz="2000" b="1" kern="1200" dirty="0"/>
        </a:p>
      </dsp:txBody>
      <dsp:txXfrm>
        <a:off x="5723795" y="277445"/>
        <a:ext cx="2041773" cy="1828799"/>
      </dsp:txXfrm>
    </dsp:sp>
    <dsp:sp modelId="{DAC394D2-4F23-4829-8BA4-DF5FBFAAC90B}">
      <dsp:nvSpPr>
        <dsp:cNvPr id="0" name=""/>
        <dsp:cNvSpPr/>
      </dsp:nvSpPr>
      <dsp:spPr>
        <a:xfrm rot="5400000">
          <a:off x="6528254" y="2249169"/>
          <a:ext cx="432855"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5400000">
        <a:off x="6592774" y="2285921"/>
        <a:ext cx="303815" cy="302999"/>
      </dsp:txXfrm>
    </dsp:sp>
    <dsp:sp modelId="{0B32ADB3-8423-4C40-879B-1BB7CB178B08}">
      <dsp:nvSpPr>
        <dsp:cNvPr id="0" name=""/>
        <dsp:cNvSpPr/>
      </dsp:nvSpPr>
      <dsp:spPr>
        <a:xfrm>
          <a:off x="5723795" y="2922954"/>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NFC contacts Carriers to resolve discrepancies</a:t>
          </a:r>
          <a:endParaRPr lang="en-US" sz="2000" b="1" kern="1200" dirty="0"/>
        </a:p>
      </dsp:txBody>
      <dsp:txXfrm>
        <a:off x="5723795" y="2922954"/>
        <a:ext cx="2041773" cy="1828799"/>
      </dsp:txXfrm>
    </dsp:sp>
    <dsp:sp modelId="{A929DE60-AC1D-4508-9400-C7998148F657}">
      <dsp:nvSpPr>
        <dsp:cNvPr id="0" name=""/>
        <dsp:cNvSpPr/>
      </dsp:nvSpPr>
      <dsp:spPr>
        <a:xfrm rot="10800000">
          <a:off x="5145703" y="3584174"/>
          <a:ext cx="408518"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10800000">
        <a:off x="5268258" y="3685446"/>
        <a:ext cx="285963" cy="303815"/>
      </dsp:txXfrm>
    </dsp:sp>
    <dsp:sp modelId="{E55BBE10-F48E-4C30-B013-32ECB73843D9}">
      <dsp:nvSpPr>
        <dsp:cNvPr id="0" name=""/>
        <dsp:cNvSpPr/>
      </dsp:nvSpPr>
      <dsp:spPr>
        <a:xfrm>
          <a:off x="2911232" y="2922954"/>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TIPS must be updated to reflect changes</a:t>
          </a:r>
          <a:endParaRPr lang="en-US" sz="2000" kern="1200" dirty="0"/>
        </a:p>
      </dsp:txBody>
      <dsp:txXfrm>
        <a:off x="2911232" y="2922954"/>
        <a:ext cx="2041773" cy="1828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11B83A-3767-441E-AA52-585470606F63}">
      <dsp:nvSpPr>
        <dsp:cNvPr id="0" name=""/>
        <dsp:cNvSpPr/>
      </dsp:nvSpPr>
      <dsp:spPr>
        <a:xfrm>
          <a:off x="6831" y="277445"/>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Billing Report closes on 11:59 PM Mountain Time on the last calendar day of the month</a:t>
          </a:r>
          <a:endParaRPr lang="en-US" sz="1800" b="1" kern="1200" dirty="0"/>
        </a:p>
      </dsp:txBody>
      <dsp:txXfrm>
        <a:off x="6831" y="277445"/>
        <a:ext cx="2041773" cy="1828799"/>
      </dsp:txXfrm>
    </dsp:sp>
    <dsp:sp modelId="{92660146-8F32-4362-AFB6-8633195A8FD0}">
      <dsp:nvSpPr>
        <dsp:cNvPr id="0" name=""/>
        <dsp:cNvSpPr/>
      </dsp:nvSpPr>
      <dsp:spPr>
        <a:xfrm>
          <a:off x="2228280" y="938665"/>
          <a:ext cx="432855"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2228280" y="1039937"/>
        <a:ext cx="302999" cy="303815"/>
      </dsp:txXfrm>
    </dsp:sp>
    <dsp:sp modelId="{36A50119-3136-4853-BF27-A4FFB387FD51}">
      <dsp:nvSpPr>
        <dsp:cNvPr id="0" name=""/>
        <dsp:cNvSpPr/>
      </dsp:nvSpPr>
      <dsp:spPr>
        <a:xfrm>
          <a:off x="2865313" y="277445"/>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Accounts must be fully funded on the first business day of the month</a:t>
          </a:r>
          <a:endParaRPr lang="en-US" sz="1800" b="1" kern="1200" dirty="0"/>
        </a:p>
      </dsp:txBody>
      <dsp:txXfrm>
        <a:off x="2865313" y="277445"/>
        <a:ext cx="2041773" cy="1828799"/>
      </dsp:txXfrm>
    </dsp:sp>
    <dsp:sp modelId="{D481A3DE-C6AE-474B-B8FB-8670FB880D52}">
      <dsp:nvSpPr>
        <dsp:cNvPr id="0" name=""/>
        <dsp:cNvSpPr/>
      </dsp:nvSpPr>
      <dsp:spPr>
        <a:xfrm>
          <a:off x="5086762" y="938665"/>
          <a:ext cx="432855"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a:off x="5086762" y="1039937"/>
        <a:ext cx="302999" cy="303815"/>
      </dsp:txXfrm>
    </dsp:sp>
    <dsp:sp modelId="{BAB3C035-30F0-4CC5-A63A-6FBAD06392A7}">
      <dsp:nvSpPr>
        <dsp:cNvPr id="0" name=""/>
        <dsp:cNvSpPr/>
      </dsp:nvSpPr>
      <dsp:spPr>
        <a:xfrm>
          <a:off x="5723795" y="277445"/>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PADS prepares to debit accounts over the first two business days of the month</a:t>
          </a:r>
          <a:endParaRPr lang="en-US" sz="1800" b="1" kern="1200" dirty="0"/>
        </a:p>
      </dsp:txBody>
      <dsp:txXfrm>
        <a:off x="5723795" y="277445"/>
        <a:ext cx="2041773" cy="1828799"/>
      </dsp:txXfrm>
    </dsp:sp>
    <dsp:sp modelId="{DAC394D2-4F23-4829-8BA4-DF5FBFAAC90B}">
      <dsp:nvSpPr>
        <dsp:cNvPr id="0" name=""/>
        <dsp:cNvSpPr/>
      </dsp:nvSpPr>
      <dsp:spPr>
        <a:xfrm rot="5400000">
          <a:off x="6528254" y="2249169"/>
          <a:ext cx="432855"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5400000">
        <a:off x="6592774" y="2285921"/>
        <a:ext cx="303815" cy="302999"/>
      </dsp:txXfrm>
    </dsp:sp>
    <dsp:sp modelId="{0B32ADB3-8423-4C40-879B-1BB7CB178B08}">
      <dsp:nvSpPr>
        <dsp:cNvPr id="0" name=""/>
        <dsp:cNvSpPr/>
      </dsp:nvSpPr>
      <dsp:spPr>
        <a:xfrm>
          <a:off x="5723795" y="2922954"/>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On the third business day of the month PADS deducts the amount on the final Billing Report</a:t>
          </a:r>
          <a:endParaRPr lang="en-US" sz="1800" b="1" kern="1200" dirty="0"/>
        </a:p>
      </dsp:txBody>
      <dsp:txXfrm>
        <a:off x="5723795" y="2922954"/>
        <a:ext cx="2041773" cy="1828799"/>
      </dsp:txXfrm>
    </dsp:sp>
    <dsp:sp modelId="{A929DE60-AC1D-4508-9400-C7998148F657}">
      <dsp:nvSpPr>
        <dsp:cNvPr id="0" name=""/>
        <dsp:cNvSpPr/>
      </dsp:nvSpPr>
      <dsp:spPr>
        <a:xfrm rot="10833250">
          <a:off x="5133963" y="3570610"/>
          <a:ext cx="416827"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10800000">
        <a:off x="5259008" y="3672487"/>
        <a:ext cx="291779" cy="303815"/>
      </dsp:txXfrm>
    </dsp:sp>
    <dsp:sp modelId="{B13A3CD5-0C53-4CA0-B2CC-412F42CD3128}">
      <dsp:nvSpPr>
        <dsp:cNvPr id="0" name=""/>
        <dsp:cNvSpPr/>
      </dsp:nvSpPr>
      <dsp:spPr>
        <a:xfrm>
          <a:off x="2895592" y="2895598"/>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TIPS will update to reflect that accounts have been paid</a:t>
          </a:r>
          <a:endParaRPr lang="en-US" sz="1800" b="1" kern="1200" dirty="0"/>
        </a:p>
      </dsp:txBody>
      <dsp:txXfrm>
        <a:off x="2895592" y="2895598"/>
        <a:ext cx="2041773" cy="1828799"/>
      </dsp:txXfrm>
    </dsp:sp>
    <dsp:sp modelId="{7EC84DA7-F070-407E-9CE1-641079846206}">
      <dsp:nvSpPr>
        <dsp:cNvPr id="0" name=""/>
        <dsp:cNvSpPr/>
      </dsp:nvSpPr>
      <dsp:spPr>
        <a:xfrm rot="10767447">
          <a:off x="2260341" y="3570376"/>
          <a:ext cx="448924" cy="506359"/>
        </a:xfrm>
        <a:prstGeom prst="rightArrow">
          <a:avLst>
            <a:gd name="adj1" fmla="val 60000"/>
            <a:gd name="adj2" fmla="val 50000"/>
          </a:avLst>
        </a:prstGeom>
        <a:solidFill>
          <a:srgbClr val="616F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p>
      </dsp:txBody>
      <dsp:txXfrm rot="10800000">
        <a:off x="2395015" y="3671010"/>
        <a:ext cx="314247" cy="303815"/>
      </dsp:txXfrm>
    </dsp:sp>
    <dsp:sp modelId="{0C30309F-6C06-4D92-AAFD-9A6A9BAC1D9A}">
      <dsp:nvSpPr>
        <dsp:cNvPr id="0" name=""/>
        <dsp:cNvSpPr/>
      </dsp:nvSpPr>
      <dsp:spPr>
        <a:xfrm>
          <a:off x="6831" y="2922954"/>
          <a:ext cx="2041773" cy="1828799"/>
        </a:xfrm>
        <a:prstGeom prst="rect">
          <a:avLst/>
        </a:prstGeom>
        <a:gradFill rotWithShape="0">
          <a:gsLst>
            <a:gs pos="0">
              <a:srgbClr val="616F57"/>
            </a:gs>
            <a:gs pos="80000">
              <a:srgbClr val="8E9D83"/>
            </a:gs>
            <a:gs pos="100000">
              <a:srgbClr val="AFBAA6"/>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TBO is notified within 1 to 2 weeks by OPM if  account does not have sufficient funds</a:t>
          </a:r>
          <a:endParaRPr lang="en-US" sz="1800" kern="1200" dirty="0"/>
        </a:p>
      </dsp:txBody>
      <dsp:txXfrm>
        <a:off x="6831" y="2922954"/>
        <a:ext cx="2041773" cy="18287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image" Target="../media/image54.emf"/><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4205"/>
          </a:xfrm>
          <a:prstGeom prst="rect">
            <a:avLst/>
          </a:prstGeom>
        </p:spPr>
        <p:txBody>
          <a:bodyPr vert="horz" lIns="87316" tIns="43658" rIns="87316" bIns="43658" rtlCol="0"/>
          <a:lstStyle>
            <a:lvl1pPr algn="l">
              <a:defRPr sz="1100"/>
            </a:lvl1pPr>
          </a:lstStyle>
          <a:p>
            <a:endParaRPr lang="en-US" dirty="0"/>
          </a:p>
        </p:txBody>
      </p:sp>
      <p:sp>
        <p:nvSpPr>
          <p:cNvPr id="3" name="Date Placeholder 2"/>
          <p:cNvSpPr>
            <a:spLocks noGrp="1"/>
          </p:cNvSpPr>
          <p:nvPr>
            <p:ph type="dt" sz="quarter" idx="1"/>
          </p:nvPr>
        </p:nvSpPr>
        <p:spPr>
          <a:xfrm>
            <a:off x="3884414" y="1"/>
            <a:ext cx="2972098" cy="464205"/>
          </a:xfrm>
          <a:prstGeom prst="rect">
            <a:avLst/>
          </a:prstGeom>
        </p:spPr>
        <p:txBody>
          <a:bodyPr vert="horz" lIns="87316" tIns="43658" rIns="87316" bIns="43658" rtlCol="0"/>
          <a:lstStyle>
            <a:lvl1pPr algn="r">
              <a:defRPr sz="1100"/>
            </a:lvl1pPr>
          </a:lstStyle>
          <a:p>
            <a:fld id="{22666981-50F8-4F60-8184-A36F121F5A8F}" type="datetimeFigureOut">
              <a:rPr lang="en-US" smtClean="0"/>
              <a:pPr/>
              <a:t>11/2/2017</a:t>
            </a:fld>
            <a:endParaRPr lang="en-US" dirty="0"/>
          </a:p>
        </p:txBody>
      </p:sp>
      <p:sp>
        <p:nvSpPr>
          <p:cNvPr id="4" name="Footer Placeholder 3"/>
          <p:cNvSpPr>
            <a:spLocks noGrp="1"/>
          </p:cNvSpPr>
          <p:nvPr>
            <p:ph type="ftr" sz="quarter" idx="2"/>
          </p:nvPr>
        </p:nvSpPr>
        <p:spPr>
          <a:xfrm>
            <a:off x="0" y="8830659"/>
            <a:ext cx="2972098" cy="464205"/>
          </a:xfrm>
          <a:prstGeom prst="rect">
            <a:avLst/>
          </a:prstGeom>
        </p:spPr>
        <p:txBody>
          <a:bodyPr vert="horz" lIns="87316" tIns="43658" rIns="87316" bIns="43658"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84414" y="8830659"/>
            <a:ext cx="2972098" cy="464205"/>
          </a:xfrm>
          <a:prstGeom prst="rect">
            <a:avLst/>
          </a:prstGeom>
        </p:spPr>
        <p:txBody>
          <a:bodyPr vert="horz" lIns="87316" tIns="43658" rIns="87316" bIns="43658" rtlCol="0" anchor="b"/>
          <a:lstStyle>
            <a:lvl1pPr algn="r">
              <a:defRPr sz="1100"/>
            </a:lvl1pPr>
          </a:lstStyle>
          <a:p>
            <a:fld id="{E509472B-83CC-45E8-9CB9-56F4545C1DA2}" type="slidenum">
              <a:rPr lang="en-US" smtClean="0"/>
              <a:pPr/>
              <a:t>‹#›</a:t>
            </a:fld>
            <a:endParaRPr lang="en-US" dirty="0"/>
          </a:p>
        </p:txBody>
      </p:sp>
    </p:spTree>
    <p:extLst>
      <p:ext uri="{BB962C8B-B14F-4D97-AF65-F5344CB8AC3E}">
        <p14:creationId xmlns:p14="http://schemas.microsoft.com/office/powerpoint/2010/main" val="208071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302" tIns="46151" rIns="92302" bIns="46151"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302" tIns="46151" rIns="92302" bIns="46151" rtlCol="0"/>
          <a:lstStyle>
            <a:lvl1pPr algn="r">
              <a:defRPr sz="1200"/>
            </a:lvl1pPr>
          </a:lstStyle>
          <a:p>
            <a:fld id="{4D40294F-2497-459D-977F-05CC9A70696E}" type="datetimeFigureOut">
              <a:rPr lang="en-US" smtClean="0"/>
              <a:pPr/>
              <a:t>11/2/2017</a:t>
            </a:fld>
            <a:endParaRPr lang="en-US" dirty="0"/>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92302" tIns="46151" rIns="92302" bIns="46151"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2" tIns="46151" rIns="92302" bIns="4615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2302" tIns="46151" rIns="92302" bIns="4615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2302" tIns="46151" rIns="92302" bIns="46151" rtlCol="0" anchor="b"/>
          <a:lstStyle>
            <a:lvl1pPr algn="r">
              <a:defRPr sz="1200"/>
            </a:lvl1pPr>
          </a:lstStyle>
          <a:p>
            <a:fld id="{3BBB1D0F-58BA-40F6-B521-A7AEEE08C46C}" type="slidenum">
              <a:rPr lang="en-US" smtClean="0"/>
              <a:pPr/>
              <a:t>‹#›</a:t>
            </a:fld>
            <a:endParaRPr lang="en-US" dirty="0"/>
          </a:p>
        </p:txBody>
      </p:sp>
    </p:spTree>
    <p:extLst>
      <p:ext uri="{BB962C8B-B14F-4D97-AF65-F5344CB8AC3E}">
        <p14:creationId xmlns:p14="http://schemas.microsoft.com/office/powerpoint/2010/main" val="320861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81648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b="0" baseline="0" dirty="0" smtClean="0"/>
              <a:t>Click 1: What is FEHB bullets</a:t>
            </a:r>
          </a:p>
          <a:p>
            <a:pPr marL="171450" indent="-171450">
              <a:buFont typeface="Arial" pitchFamily="34" charset="0"/>
              <a:buChar char="•"/>
            </a:pPr>
            <a:r>
              <a:rPr lang="en-US" b="0" baseline="0" dirty="0" smtClean="0"/>
              <a:t>Click 2: How did Tribal Employers become eligible for FEHB bullets</a:t>
            </a:r>
          </a:p>
          <a:p>
            <a:pPr marL="171450" indent="-171450">
              <a:buFont typeface="Arial" pitchFamily="34" charset="0"/>
              <a:buChar char="•"/>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Frame these questions as a review of what participants learned from OPM the day before.</a:t>
            </a:r>
            <a:r>
              <a:rPr lang="en-US" baseline="0" dirty="0" smtClean="0"/>
              <a:t> Ask audiences the answers to the questions before showing the answers</a:t>
            </a:r>
          </a:p>
          <a:p>
            <a:pPr marL="171450" indent="-171450">
              <a:buFont typeface="Arial" pitchFamily="34" charset="0"/>
              <a:buChar char="•"/>
            </a:pPr>
            <a:r>
              <a:rPr lang="en-US" baseline="0" dirty="0" smtClean="0"/>
              <a:t>Provide additional detail around eligible Tribes. The following are eligible:</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Indian Tribes carrying out </a:t>
            </a:r>
            <a:r>
              <a:rPr lang="en-US" dirty="0" smtClean="0"/>
              <a:t>programs under the Indian Self-Determination and Education Assistance Act (ISDEAA)</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Indian Tribal Organizations carrying </a:t>
            </a:r>
            <a:r>
              <a:rPr lang="en-US" dirty="0" smtClean="0"/>
              <a:t>out programs under the Indian Self-Determination and Education Assistance Act (ISDEAA)</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Urban</a:t>
            </a:r>
            <a:r>
              <a:rPr lang="en-US" baseline="0" dirty="0" smtClean="0"/>
              <a:t> Indian Organizations: </a:t>
            </a:r>
            <a:r>
              <a:rPr lang="en-US" dirty="0" smtClean="0"/>
              <a:t>Carrying out programs under Title V of the Indian Health Care Improvement Act</a:t>
            </a:r>
          </a:p>
          <a:p>
            <a:pPr marL="171450" indent="-171450">
              <a:buFont typeface="Arial" pitchFamily="34" charset="0"/>
              <a:buChar char="•"/>
            </a:pPr>
            <a:r>
              <a:rPr lang="en-US" dirty="0" smtClean="0"/>
              <a:t>If asked to elaborate</a:t>
            </a:r>
            <a:r>
              <a:rPr lang="en-US" baseline="0" dirty="0" smtClean="0"/>
              <a:t> on FEHB, refer them to OPM training materials or an OPM telecast about FEHB. We don’t want to give any information about FEHB that might be inaccurate or that OPM should be disseminating      </a:t>
            </a:r>
          </a:p>
          <a:p>
            <a:r>
              <a:rPr lang="en-US" baseline="0" dirty="0" smtClean="0"/>
              <a:t> </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10</a:t>
            </a:fld>
            <a:endParaRPr lang="en-US" dirty="0"/>
          </a:p>
        </p:txBody>
      </p:sp>
    </p:spTree>
    <p:extLst>
      <p:ext uri="{BB962C8B-B14F-4D97-AF65-F5344CB8AC3E}">
        <p14:creationId xmlns:p14="http://schemas.microsoft.com/office/powerpoint/2010/main" val="16458420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r>
              <a:rPr lang="en-US" dirty="0" smtClean="0"/>
              <a:t>Try to emphasize the distinction between termination and cancellation</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There are five</a:t>
            </a:r>
            <a:r>
              <a:rPr lang="en-US" baseline="0" dirty="0" smtClean="0"/>
              <a:t> key stakeholders in FEHB:</a:t>
            </a:r>
          </a:p>
          <a:p>
            <a:pPr marL="685800" lvl="1" indent="-228600">
              <a:buAutoNum type="arabicPeriod"/>
            </a:pPr>
            <a:r>
              <a:rPr lang="en-US" baseline="0" dirty="0" smtClean="0"/>
              <a:t>Tribal Employees</a:t>
            </a:r>
          </a:p>
          <a:p>
            <a:pPr marL="685800" lvl="1" indent="-228600">
              <a:buAutoNum type="arabicPeriod"/>
            </a:pPr>
            <a:r>
              <a:rPr lang="en-US" baseline="0" dirty="0" smtClean="0"/>
              <a:t>Tribal Employers (you all)</a:t>
            </a:r>
          </a:p>
          <a:p>
            <a:pPr marL="685800" lvl="1" indent="-228600">
              <a:buAutoNum type="arabicPeriod"/>
            </a:pPr>
            <a:r>
              <a:rPr lang="en-US" baseline="0" dirty="0" smtClean="0"/>
              <a:t>National Finance Center (NFC)</a:t>
            </a:r>
          </a:p>
          <a:p>
            <a:pPr marL="685800" lvl="1" indent="-228600">
              <a:buAutoNum type="arabicPeriod"/>
            </a:pPr>
            <a:r>
              <a:rPr lang="en-US" baseline="0" dirty="0" smtClean="0"/>
              <a:t>Officer of Personnel Management (OPM)</a:t>
            </a:r>
          </a:p>
          <a:p>
            <a:pPr marL="685800" lvl="1" indent="-228600">
              <a:buAutoNum type="arabicPeriod"/>
            </a:pPr>
            <a:r>
              <a:rPr lang="en-US" baseline="0" dirty="0" smtClean="0"/>
              <a:t>FEHB Plan Carriers (e.g. Insurance Companies’ Plans)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6458420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b="0" kern="1200" dirty="0" smtClean="0">
                <a:solidFill>
                  <a:schemeClr val="tx1"/>
                </a:solidFill>
                <a:effectLst/>
                <a:latin typeface="+mn-lt"/>
                <a:ea typeface="+mn-ea"/>
                <a:cs typeface="+mn-cs"/>
              </a:rPr>
              <a:t>Present discussion bullets</a:t>
            </a:r>
            <a:r>
              <a:rPr lang="en-US" sz="1200" b="0" kern="1200" baseline="0" dirty="0" smtClean="0">
                <a:solidFill>
                  <a:schemeClr val="tx1"/>
                </a:solidFill>
                <a:effectLst/>
                <a:latin typeface="+mn-lt"/>
                <a:ea typeface="+mn-ea"/>
                <a:cs typeface="+mn-cs"/>
              </a:rPr>
              <a:t> and graphic </a:t>
            </a:r>
            <a:endParaRPr lang="en-US" sz="1200" b="0" kern="1200" dirty="0" smtClean="0">
              <a:solidFill>
                <a:schemeClr val="tx1"/>
              </a:solidFill>
              <a:effectLst/>
              <a:latin typeface="+mn-lt"/>
              <a:ea typeface="+mn-ea"/>
              <a:cs typeface="+mn-cs"/>
            </a:endParaRP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baseline="0"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111</a:t>
            </a:fld>
            <a:endParaRPr lang="en-US" dirty="0"/>
          </a:p>
        </p:txBody>
      </p:sp>
    </p:spTree>
    <p:extLst>
      <p:ext uri="{BB962C8B-B14F-4D97-AF65-F5344CB8AC3E}">
        <p14:creationId xmlns:p14="http://schemas.microsoft.com/office/powerpoint/2010/main" val="6313160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Open</a:t>
            </a:r>
            <a:r>
              <a:rPr lang="en-US" baseline="0" dirty="0" smtClean="0"/>
              <a:t> the floor for questions and comments before breaking for lunch</a:t>
            </a:r>
          </a:p>
          <a:p>
            <a:pPr marL="171450" indent="-171450">
              <a:buFont typeface="Arial" pitchFamily="34" charset="0"/>
              <a:buChar char="•"/>
            </a:pPr>
            <a:endParaRPr lang="en-US" baseline="0" dirty="0" smtClean="0"/>
          </a:p>
          <a:p>
            <a:pPr marL="0" indent="0">
              <a:buFont typeface="Arial" pitchFamily="34" charset="0"/>
              <a:buNone/>
            </a:pPr>
            <a:r>
              <a:rPr lang="en-US" b="1" baseline="0" dirty="0" smtClean="0"/>
              <a:t>Key Considerations:</a:t>
            </a:r>
          </a:p>
          <a:p>
            <a:pPr marL="171450" indent="-171450">
              <a:buFont typeface="Arial" pitchFamily="34" charset="0"/>
              <a:buChar char="•"/>
            </a:pPr>
            <a:r>
              <a:rPr lang="en-US" baseline="0"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112</a:t>
            </a:fld>
            <a:endParaRPr lang="en-US" dirty="0"/>
          </a:p>
        </p:txBody>
      </p:sp>
    </p:spTree>
    <p:extLst>
      <p:ext uri="{BB962C8B-B14F-4D97-AF65-F5344CB8AC3E}">
        <p14:creationId xmlns:p14="http://schemas.microsoft.com/office/powerpoint/2010/main" val="3632473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113</a:t>
            </a:fld>
            <a:endParaRPr lang="en-US" dirty="0"/>
          </a:p>
        </p:txBody>
      </p:sp>
    </p:spTree>
    <p:extLst>
      <p:ext uri="{BB962C8B-B14F-4D97-AF65-F5344CB8AC3E}">
        <p14:creationId xmlns:p14="http://schemas.microsoft.com/office/powerpoint/2010/main" val="4246436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  Confirm that participants were comfortable with material covered during morning session</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114</a:t>
            </a:fld>
            <a:endParaRPr lang="en-US" dirty="0"/>
          </a:p>
        </p:txBody>
      </p:sp>
    </p:spTree>
    <p:extLst>
      <p:ext uri="{BB962C8B-B14F-4D97-AF65-F5344CB8AC3E}">
        <p14:creationId xmlns:p14="http://schemas.microsoft.com/office/powerpoint/2010/main" val="31925471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115</a:t>
            </a:fld>
            <a:endParaRPr lang="en-US" dirty="0"/>
          </a:p>
        </p:txBody>
      </p:sp>
    </p:spTree>
    <p:extLst>
      <p:ext uri="{BB962C8B-B14F-4D97-AF65-F5344CB8AC3E}">
        <p14:creationId xmlns:p14="http://schemas.microsoft.com/office/powerpoint/2010/main" val="22693098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Example:</a:t>
            </a:r>
            <a:r>
              <a:rPr lang="en-US" baseline="0" dirty="0" smtClean="0"/>
              <a:t> </a:t>
            </a:r>
            <a:r>
              <a:rPr lang="en-US" dirty="0" smtClean="0"/>
              <a:t>A</a:t>
            </a:r>
            <a:r>
              <a:rPr lang="en-US" baseline="0" dirty="0" smtClean="0"/>
              <a:t> Tribal employee, Harrison, recently divorced his wife.  Following the legal proceedings, Harrison’s Tribal Employer received a Court Ordered Mandate stating that Harrison is not legally allowed to change his health insurance (cancelling coverage or switching to a “self-only” plan).  Given the situation, Harrison’s Tribal Employer must log-in to TIPS and add a court ordered mandate to his records to prevent his insurance plan from being modified</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116</a:t>
            </a:fld>
            <a:endParaRPr lang="en-US" dirty="0"/>
          </a:p>
        </p:txBody>
      </p:sp>
    </p:spTree>
    <p:extLst>
      <p:ext uri="{BB962C8B-B14F-4D97-AF65-F5344CB8AC3E}">
        <p14:creationId xmlns:p14="http://schemas.microsoft.com/office/powerpoint/2010/main" val="29487966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117</a:t>
            </a:fld>
            <a:endParaRPr lang="en-US" dirty="0"/>
          </a:p>
        </p:txBody>
      </p:sp>
    </p:spTree>
    <p:extLst>
      <p:ext uri="{BB962C8B-B14F-4D97-AF65-F5344CB8AC3E}">
        <p14:creationId xmlns:p14="http://schemas.microsoft.com/office/powerpoint/2010/main" val="34845952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dirty="0" smtClean="0"/>
              <a:t>Example: A</a:t>
            </a:r>
            <a:r>
              <a:rPr lang="en-US" baseline="0" dirty="0" smtClean="0"/>
              <a:t> Tribal employee, Robert, worked at a Tribal Employer’s health clinic, which had its own separate Billing Unit/POI (i.e. 6054).  However, Robert decided to switch jobs and work for another business under the same Tribal Employer.  Robert now works for the Tribal Employer’s casino, which has a different Billing Unit/POI than the health clinic.  Given the situation, the gaining Billing Unit/POI (the casino) needs to initiate the transfer to their Billing Unit/POI.  As a result of the transfer, the casino will be responsible for Robert’s health care needs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119</a:t>
            </a:fld>
            <a:endParaRPr lang="en-US" dirty="0"/>
          </a:p>
        </p:txBody>
      </p:sp>
    </p:spTree>
    <p:extLst>
      <p:ext uri="{BB962C8B-B14F-4D97-AF65-F5344CB8AC3E}">
        <p14:creationId xmlns:p14="http://schemas.microsoft.com/office/powerpoint/2010/main" val="12536030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As</a:t>
            </a:r>
            <a:r>
              <a:rPr lang="en-US" baseline="0" dirty="0" smtClean="0"/>
              <a:t> discussed in an earlier lesson, the effective date of coverage </a:t>
            </a:r>
            <a:r>
              <a:rPr lang="en-US" sz="1200" kern="1200" dirty="0" smtClean="0">
                <a:solidFill>
                  <a:schemeClr val="tx1"/>
                </a:solidFill>
                <a:effectLst/>
                <a:latin typeface="+mn-lt"/>
                <a:ea typeface="+mn-ea"/>
                <a:cs typeface="+mn-cs"/>
              </a:rPr>
              <a:t>is the date that the change of coverage or enrollment becomes active</a:t>
            </a:r>
            <a:endParaRPr lang="en-US"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120</a:t>
            </a:fld>
            <a:endParaRPr lang="en-US" dirty="0"/>
          </a:p>
        </p:txBody>
      </p:sp>
    </p:spTree>
    <p:extLst>
      <p:ext uri="{BB962C8B-B14F-4D97-AF65-F5344CB8AC3E}">
        <p14:creationId xmlns:p14="http://schemas.microsoft.com/office/powerpoint/2010/main" val="14660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For questions on which Tribal Employees are eligible, please direct participants to talk to OPM.</a:t>
            </a:r>
            <a:r>
              <a:rPr lang="en-US" baseline="0" dirty="0" smtClean="0"/>
              <a:t>  </a:t>
            </a:r>
            <a:r>
              <a:rPr lang="en-US" dirty="0" smtClean="0"/>
              <a:t>Contractors and retirees</a:t>
            </a:r>
            <a:r>
              <a:rPr lang="en-US" baseline="0" dirty="0" smtClean="0"/>
              <a:t> are not eligible, but there are certain nuances where part-time employees and temporary employees are covered so it is not a topic NFC should speak to</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458420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121</a:t>
            </a:fld>
            <a:endParaRPr lang="en-US" dirty="0"/>
          </a:p>
        </p:txBody>
      </p:sp>
    </p:spTree>
    <p:extLst>
      <p:ext uri="{BB962C8B-B14F-4D97-AF65-F5344CB8AC3E}">
        <p14:creationId xmlns:p14="http://schemas.microsoft.com/office/powerpoint/2010/main" val="36446373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Example: A</a:t>
            </a:r>
            <a:r>
              <a:rPr lang="en-US" baseline="0" dirty="0" smtClean="0"/>
              <a:t> Tribal employee, Michael, gave notice to his Tribal Employer that he wanted to discontinue his FEHB  effective January 1, 2012.  On March 15, 2013, Michael’s Tribal Employer realized that Michael’s coverage was still active.  To address this issue, Michael’s Tribal Employer would complete a retroactive adjustment in TIPS.  Michael’s Tribal Employer would create a SF 2809 to cancel his enrollment with an effective date in the past</a:t>
            </a:r>
            <a:endParaRPr lang="en-US" dirty="0" smtClean="0"/>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123</a:t>
            </a:fld>
            <a:endParaRPr lang="en-US" dirty="0"/>
          </a:p>
        </p:txBody>
      </p:sp>
    </p:spTree>
    <p:extLst>
      <p:ext uri="{BB962C8B-B14F-4D97-AF65-F5344CB8AC3E}">
        <p14:creationId xmlns:p14="http://schemas.microsoft.com/office/powerpoint/2010/main" val="35277363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Retroactive adjustments resulting in a net credit to the Tribal Employer’s bank account will not be refunded.  Such credits will be applied to future bills until the adjustment’s balance is reduced to $0</a:t>
            </a:r>
          </a:p>
          <a:p>
            <a:pPr marL="171450" indent="-171450">
              <a:buFont typeface="Arial" pitchFamily="34" charset="0"/>
              <a:buChar char="•"/>
            </a:pPr>
            <a:r>
              <a:rPr lang="en-US" dirty="0" smtClean="0"/>
              <a:t>Retroactive adjustments resulting in a net debit to the Tribal Employer’s bank account will be applied to monthly bill in which the retroactive adjustment is entered into TIPS</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124</a:t>
            </a:fld>
            <a:endParaRPr lang="en-US" dirty="0"/>
          </a:p>
        </p:txBody>
      </p:sp>
    </p:spTree>
    <p:extLst>
      <p:ext uri="{BB962C8B-B14F-4D97-AF65-F5344CB8AC3E}">
        <p14:creationId xmlns:p14="http://schemas.microsoft.com/office/powerpoint/2010/main" val="3548235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127</a:t>
            </a:fld>
            <a:endParaRPr lang="en-US" dirty="0"/>
          </a:p>
        </p:txBody>
      </p:sp>
    </p:spTree>
    <p:extLst>
      <p:ext uri="{BB962C8B-B14F-4D97-AF65-F5344CB8AC3E}">
        <p14:creationId xmlns:p14="http://schemas.microsoft.com/office/powerpoint/2010/main" val="17940940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128</a:t>
            </a:fld>
            <a:endParaRPr lang="en-US" dirty="0"/>
          </a:p>
        </p:txBody>
      </p:sp>
    </p:spTree>
    <p:extLst>
      <p:ext uri="{BB962C8B-B14F-4D97-AF65-F5344CB8AC3E}">
        <p14:creationId xmlns:p14="http://schemas.microsoft.com/office/powerpoint/2010/main" val="79445392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129</a:t>
            </a:fld>
            <a:endParaRPr lang="en-US" dirty="0"/>
          </a:p>
        </p:txBody>
      </p:sp>
    </p:spTree>
    <p:extLst>
      <p:ext uri="{BB962C8B-B14F-4D97-AF65-F5344CB8AC3E}">
        <p14:creationId xmlns:p14="http://schemas.microsoft.com/office/powerpoint/2010/main" val="19567389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130</a:t>
            </a:fld>
            <a:endParaRPr lang="en-US" dirty="0"/>
          </a:p>
        </p:txBody>
      </p:sp>
    </p:spTree>
    <p:extLst>
      <p:ext uri="{BB962C8B-B14F-4D97-AF65-F5344CB8AC3E}">
        <p14:creationId xmlns:p14="http://schemas.microsoft.com/office/powerpoint/2010/main" val="37476972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t>
            </a:r>
          </a:p>
          <a:p>
            <a:pPr marL="171450" indent="-171450">
              <a:buFont typeface="Arial" pitchFamily="34" charset="0"/>
              <a:buChar char="•"/>
            </a:pPr>
            <a:r>
              <a:rPr lang="en-US" b="0" dirty="0" smtClean="0"/>
              <a:t>Click 1: Blue bo</a:t>
            </a:r>
            <a:r>
              <a:rPr lang="en-US" b="0" baseline="0" dirty="0" smtClean="0"/>
              <a:t>x appears – “For the purpose this training…”</a:t>
            </a:r>
            <a:endParaRPr lang="en-US" b="0" dirty="0" smtClean="0"/>
          </a:p>
          <a:p>
            <a:pPr marL="0" indent="0">
              <a:buFont typeface="Arial" pitchFamily="34" charset="0"/>
              <a:buNone/>
            </a:pPr>
            <a:endParaRPr lang="en-US" dirty="0" smtClean="0"/>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dirty="0" smtClean="0"/>
          </a:p>
          <a:p>
            <a:pPr marL="163718" indent="-163718">
              <a:buFont typeface="Arial" pitchFamily="34" charset="0"/>
              <a:buChar char="•"/>
            </a:pPr>
            <a:r>
              <a:rPr lang="en-US" dirty="0" smtClean="0"/>
              <a:t>TIPS is exclusively</a:t>
            </a:r>
            <a:r>
              <a:rPr lang="en-US" baseline="0" dirty="0" smtClean="0"/>
              <a:t> online. Internet access is necessary to access TIPS</a:t>
            </a:r>
          </a:p>
          <a:p>
            <a:pPr marL="163718" indent="-163718">
              <a:buFont typeface="Arial" pitchFamily="34" charset="0"/>
              <a:buChar char="•"/>
            </a:pPr>
            <a:r>
              <a:rPr lang="en-US" dirty="0" smtClean="0"/>
              <a:t>The </a:t>
            </a:r>
            <a:r>
              <a:rPr lang="en-US" baseline="0" dirty="0" smtClean="0"/>
              <a:t>TSO should be notified if users are having difficulty securing an account</a:t>
            </a:r>
          </a:p>
          <a:p>
            <a:pPr marL="163718" indent="-163718">
              <a:buFont typeface="Arial" pitchFamily="34" charset="0"/>
              <a:buChar char="•"/>
            </a:pPr>
            <a:r>
              <a:rPr lang="en-US" baseline="0" dirty="0" smtClean="0"/>
              <a:t>Please note the account participants will be working with during training expires after the session.  Participants will not be able to access TIPS after the training day, until they have been issued their own unique user account</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131</a:t>
            </a:fld>
            <a:endParaRPr lang="en-US" dirty="0"/>
          </a:p>
        </p:txBody>
      </p:sp>
    </p:spTree>
    <p:extLst>
      <p:ext uri="{BB962C8B-B14F-4D97-AF65-F5344CB8AC3E}">
        <p14:creationId xmlns:p14="http://schemas.microsoft.com/office/powerpoint/2010/main" val="10825260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132</a:t>
            </a:fld>
            <a:endParaRPr lang="en-US" dirty="0"/>
          </a:p>
        </p:txBody>
      </p:sp>
    </p:spTree>
    <p:extLst>
      <p:ext uri="{BB962C8B-B14F-4D97-AF65-F5344CB8AC3E}">
        <p14:creationId xmlns:p14="http://schemas.microsoft.com/office/powerpoint/2010/main" val="1069080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r>
              <a:rPr lang="en-US" baseline="0" dirty="0" smtClean="0"/>
              <a:t> and graphic</a:t>
            </a:r>
            <a:endParaRPr lang="en-US" dirty="0" smtClean="0"/>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133</a:t>
            </a:fld>
            <a:endParaRPr lang="en-US" dirty="0"/>
          </a:p>
        </p:txBody>
      </p:sp>
    </p:spTree>
    <p:extLst>
      <p:ext uri="{BB962C8B-B14F-4D97-AF65-F5344CB8AC3E}">
        <p14:creationId xmlns:p14="http://schemas.microsoft.com/office/powerpoint/2010/main" val="80469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Point</a:t>
            </a:r>
            <a:r>
              <a:rPr lang="en-US" baseline="0" dirty="0" smtClean="0"/>
              <a:t> out that the participants attending training are in fact Tribal Employer representatives. The participants are a key stakeholder in the FEHB process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6458420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3066" indent="-173066">
              <a:buFont typeface="Arial" pitchFamily="34" charset="0"/>
              <a:buChar char="•"/>
            </a:pPr>
            <a:r>
              <a:rPr lang="en-US" baseline="0" dirty="0" smtClean="0"/>
              <a:t>Inquiry allows users to search for an existing enrollment by employee name, SSN, or DOB; create an updated 2809; create a 2810</a:t>
            </a:r>
          </a:p>
          <a:p>
            <a:pPr marL="173066" indent="-173066">
              <a:buFont typeface="Arial" pitchFamily="34" charset="0"/>
              <a:buChar char="•"/>
            </a:pPr>
            <a:r>
              <a:rPr lang="en-US" baseline="0" dirty="0" smtClean="0"/>
              <a:t>Forms allows users to submit an individual 2809 or 2809s through the Electronic Upload process</a:t>
            </a:r>
          </a:p>
          <a:p>
            <a:pPr marL="173066" indent="-173066">
              <a:buFont typeface="Arial" pitchFamily="34" charset="0"/>
              <a:buChar char="•"/>
            </a:pPr>
            <a:r>
              <a:rPr lang="en-US" baseline="0" dirty="0" smtClean="0"/>
              <a:t>Admin allows users to manage contacts</a:t>
            </a:r>
          </a:p>
          <a:p>
            <a:pPr marL="173066" indent="-173066">
              <a:buFont typeface="Arial" pitchFamily="34" charset="0"/>
              <a:buChar char="•"/>
            </a:pPr>
            <a:r>
              <a:rPr lang="en-US" baseline="0" dirty="0" smtClean="0"/>
              <a:t>Information allows users to access FAQs and contact information</a:t>
            </a:r>
          </a:p>
          <a:p>
            <a:pPr marL="173066" indent="-173066">
              <a:buFont typeface="Arial" pitchFamily="34" charset="0"/>
              <a:buChar char="•"/>
            </a:pPr>
            <a:r>
              <a:rPr lang="en-US" baseline="0" dirty="0" smtClean="0"/>
              <a:t>Reports allows users to access all available TIPS Reports (including Billing Reports)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134</a:t>
            </a:fld>
            <a:endParaRPr lang="en-US" dirty="0"/>
          </a:p>
        </p:txBody>
      </p:sp>
    </p:spTree>
    <p:extLst>
      <p:ext uri="{BB962C8B-B14F-4D97-AF65-F5344CB8AC3E}">
        <p14:creationId xmlns:p14="http://schemas.microsoft.com/office/powerpoint/2010/main" val="25366890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3066" indent="-173066">
              <a:buFont typeface="Arial" pitchFamily="34" charset="0"/>
              <a:buChar char="•"/>
            </a:pPr>
            <a:r>
              <a:rPr lang="en-US" dirty="0" smtClean="0"/>
              <a:t>Note you</a:t>
            </a:r>
            <a:r>
              <a:rPr lang="en-US" baseline="0" dirty="0" smtClean="0"/>
              <a:t> can only create new SF2810s under this tab, not under forms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135</a:t>
            </a:fld>
            <a:endParaRPr lang="en-US" dirty="0"/>
          </a:p>
        </p:txBody>
      </p:sp>
    </p:spTree>
    <p:extLst>
      <p:ext uri="{BB962C8B-B14F-4D97-AF65-F5344CB8AC3E}">
        <p14:creationId xmlns:p14="http://schemas.microsoft.com/office/powerpoint/2010/main" val="42821065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None </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136</a:t>
            </a:fld>
            <a:endParaRPr lang="en-US" dirty="0"/>
          </a:p>
        </p:txBody>
      </p:sp>
    </p:spTree>
    <p:extLst>
      <p:ext uri="{BB962C8B-B14F-4D97-AF65-F5344CB8AC3E}">
        <p14:creationId xmlns:p14="http://schemas.microsoft.com/office/powerpoint/2010/main" val="20604450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Manage</a:t>
            </a:r>
            <a:r>
              <a:rPr lang="en-US" baseline="0" dirty="0" smtClean="0"/>
              <a:t> contact information provides information on how to reach OPM and NFC’s TIPS Contact Center</a:t>
            </a:r>
          </a:p>
          <a:p>
            <a:pPr marL="171450" indent="-171450">
              <a:buFont typeface="Arial" pitchFamily="34" charset="0"/>
              <a:buChar char="•"/>
            </a:pPr>
            <a:r>
              <a:rPr lang="en-US" dirty="0" smtClean="0"/>
              <a:t>Manage account information</a:t>
            </a:r>
            <a:r>
              <a:rPr lang="en-US" baseline="0" dirty="0" smtClean="0"/>
              <a:t> provides a specific user’s: </a:t>
            </a:r>
          </a:p>
          <a:p>
            <a:pPr marL="628650" lvl="1" indent="-171450">
              <a:buFont typeface="Arial" pitchFamily="34" charset="0"/>
              <a:buChar char="•"/>
            </a:pPr>
            <a:r>
              <a:rPr lang="en-US" dirty="0" smtClean="0"/>
              <a:t>Name</a:t>
            </a:r>
          </a:p>
          <a:p>
            <a:pPr marL="628650" lvl="1" indent="-171450">
              <a:buFont typeface="Arial" pitchFamily="34" charset="0"/>
              <a:buChar char="•"/>
            </a:pPr>
            <a:r>
              <a:rPr lang="en-US" dirty="0" smtClean="0"/>
              <a:t>Role</a:t>
            </a:r>
          </a:p>
          <a:p>
            <a:pPr marL="628650" lvl="1" indent="-171450">
              <a:buFont typeface="Arial" pitchFamily="34" charset="0"/>
              <a:buChar char="•"/>
            </a:pPr>
            <a:r>
              <a:rPr lang="en-US" dirty="0" smtClean="0"/>
              <a:t>Tribal Employer</a:t>
            </a:r>
          </a:p>
          <a:p>
            <a:pPr marL="628650" lvl="1" indent="-171450">
              <a:buFont typeface="Arial" pitchFamily="34" charset="0"/>
              <a:buChar char="•"/>
            </a:pPr>
            <a:r>
              <a:rPr lang="en-US" dirty="0" smtClean="0"/>
              <a:t>Billing Unit/POI</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137</a:t>
            </a:fld>
            <a:endParaRPr lang="en-US" dirty="0"/>
          </a:p>
        </p:txBody>
      </p:sp>
    </p:spTree>
    <p:extLst>
      <p:ext uri="{BB962C8B-B14F-4D97-AF65-F5344CB8AC3E}">
        <p14:creationId xmlns:p14="http://schemas.microsoft.com/office/powerpoint/2010/main" val="31932289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Remind</a:t>
            </a:r>
            <a:r>
              <a:rPr lang="en-US" baseline="0" dirty="0" smtClean="0"/>
              <a:t> participants that Reports can have flexible date ranges</a:t>
            </a:r>
          </a:p>
          <a:p>
            <a:pPr marL="171450" indent="-171450">
              <a:buFont typeface="Arial" pitchFamily="34" charset="0"/>
              <a:buChar char="•"/>
            </a:pPr>
            <a:r>
              <a:rPr lang="en-US" baseline="0" dirty="0" smtClean="0"/>
              <a:t>If multiple Billing Unit/POIs exist, Reports can be run at the Tribal Employer and Billing Unit/POI levels (except for Billing Reports that can only be generated at the Billing Unit/POI level)</a:t>
            </a:r>
          </a:p>
          <a:p>
            <a:pPr marL="171450" indent="-171450">
              <a:buFont typeface="Arial" pitchFamily="34" charset="0"/>
              <a:buChar char="•"/>
            </a:pPr>
            <a:r>
              <a:rPr lang="en-US" baseline="0" dirty="0" smtClean="0"/>
              <a:t>Refer participants to lesson 3 for more information about the type of TIPS Reports that can be produced</a:t>
            </a:r>
            <a:endParaRPr lang="en-US"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138</a:t>
            </a:fld>
            <a:endParaRPr lang="en-US" dirty="0"/>
          </a:p>
        </p:txBody>
      </p:sp>
    </p:spTree>
    <p:extLst>
      <p:ext uri="{BB962C8B-B14F-4D97-AF65-F5344CB8AC3E}">
        <p14:creationId xmlns:p14="http://schemas.microsoft.com/office/powerpoint/2010/main" val="11777222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139</a:t>
            </a:fld>
            <a:endParaRPr lang="en-US" dirty="0"/>
          </a:p>
        </p:txBody>
      </p:sp>
    </p:spTree>
    <p:extLst>
      <p:ext uri="{BB962C8B-B14F-4D97-AF65-F5344CB8AC3E}">
        <p14:creationId xmlns:p14="http://schemas.microsoft.com/office/powerpoint/2010/main" val="3296584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Note</a:t>
            </a:r>
            <a:r>
              <a:rPr lang="en-US" baseline="0" dirty="0" smtClean="0"/>
              <a:t> that some of the special transactions might not be in production yet</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140</a:t>
            </a:fld>
            <a:endParaRPr lang="en-US" dirty="0"/>
          </a:p>
        </p:txBody>
      </p:sp>
    </p:spTree>
    <p:extLst>
      <p:ext uri="{BB962C8B-B14F-4D97-AF65-F5344CB8AC3E}">
        <p14:creationId xmlns:p14="http://schemas.microsoft.com/office/powerpoint/2010/main" val="21988962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dirty="0" smtClean="0"/>
          </a:p>
          <a:p>
            <a:pPr marL="171450" indent="-171450">
              <a:buFont typeface="Arial" pitchFamily="34" charset="0"/>
              <a:buChar char="•"/>
            </a:pPr>
            <a:r>
              <a:rPr lang="en-US" b="0" dirty="0" smtClean="0"/>
              <a:t>The Electronic</a:t>
            </a:r>
            <a:r>
              <a:rPr lang="en-US" b="0" baseline="0" dirty="0" smtClean="0"/>
              <a:t> Upload process will accept any forms without errors and only hold up those forms containing errors.  A confirmation will appear on the screen when forms are successfully submitted; however, the user uploading the electronic upload file will receive a list of errors via email after submission, if applicable</a:t>
            </a:r>
            <a:endParaRPr lang="en-US" dirty="0" smtClean="0"/>
          </a:p>
          <a:p>
            <a:pPr marL="171450" indent="-171450">
              <a:buFont typeface="Arial" pitchFamily="34" charset="0"/>
              <a:buChar char="•"/>
            </a:pPr>
            <a:r>
              <a:rPr lang="en-US" dirty="0" smtClean="0"/>
              <a:t>Instructions on using the Electronic</a:t>
            </a:r>
            <a:r>
              <a:rPr lang="en-US" baseline="0" dirty="0" smtClean="0"/>
              <a:t> Upload Process are included at the end of the Participant Guide in the TIPS Reference section </a:t>
            </a:r>
          </a:p>
          <a:p>
            <a:pPr marL="171450" indent="-171450">
              <a:buFont typeface="Arial" pitchFamily="34" charset="0"/>
              <a:buChar char="•"/>
            </a:pPr>
            <a:r>
              <a:rPr lang="en-US" baseline="0" dirty="0" smtClean="0"/>
              <a:t>TIPS Contact Center is also available to help Tribal Employers facilitate the Electronic Upload process for those interested Tribal Employers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141</a:t>
            </a:fld>
            <a:endParaRPr lang="en-US" dirty="0"/>
          </a:p>
        </p:txBody>
      </p:sp>
    </p:spTree>
    <p:extLst>
      <p:ext uri="{BB962C8B-B14F-4D97-AF65-F5344CB8AC3E}">
        <p14:creationId xmlns:p14="http://schemas.microsoft.com/office/powerpoint/2010/main" val="2092247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142</a:t>
            </a:fld>
            <a:endParaRPr lang="en-US" dirty="0"/>
          </a:p>
        </p:txBody>
      </p:sp>
    </p:spTree>
    <p:extLst>
      <p:ext uri="{BB962C8B-B14F-4D97-AF65-F5344CB8AC3E}">
        <p14:creationId xmlns:p14="http://schemas.microsoft.com/office/powerpoint/2010/main" val="42326013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143</a:t>
            </a:fld>
            <a:endParaRPr lang="en-US" dirty="0"/>
          </a:p>
        </p:txBody>
      </p:sp>
    </p:spTree>
    <p:extLst>
      <p:ext uri="{BB962C8B-B14F-4D97-AF65-F5344CB8AC3E}">
        <p14:creationId xmlns:p14="http://schemas.microsoft.com/office/powerpoint/2010/main" val="236036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Ensure</a:t>
            </a:r>
            <a:r>
              <a:rPr lang="en-US" baseline="0" dirty="0" smtClean="0"/>
              <a:t> participants know that trainers are representatives of NFC and NFC is the one who developed and maintains TIPS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458420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dirty="0" smtClean="0"/>
          </a:p>
          <a:p>
            <a:pPr marL="173066" indent="-173066">
              <a:buFont typeface="Arial" pitchFamily="34" charset="0"/>
              <a:buChar char="•"/>
            </a:pPr>
            <a:r>
              <a:rPr lang="en-US" dirty="0" smtClean="0"/>
              <a:t>Users will only be able to save</a:t>
            </a:r>
            <a:r>
              <a:rPr lang="en-US" baseline="0" dirty="0" smtClean="0"/>
              <a:t> a form if these fields are completed:</a:t>
            </a:r>
          </a:p>
          <a:p>
            <a:pPr marL="634575" lvl="1" indent="-173066">
              <a:buFont typeface="Arial" pitchFamily="34" charset="0"/>
              <a:buChar char="•"/>
            </a:pPr>
            <a:r>
              <a:rPr lang="en-US" baseline="0" dirty="0" smtClean="0"/>
              <a:t>First name</a:t>
            </a:r>
          </a:p>
          <a:p>
            <a:pPr marL="634575" lvl="1" indent="-173066">
              <a:buFont typeface="Arial" pitchFamily="34" charset="0"/>
              <a:buChar char="•"/>
            </a:pPr>
            <a:r>
              <a:rPr lang="en-US" baseline="0" dirty="0" smtClean="0"/>
              <a:t>Last name</a:t>
            </a:r>
          </a:p>
          <a:p>
            <a:pPr marL="634575" lvl="1" indent="-173066">
              <a:buFont typeface="Arial" pitchFamily="34" charset="0"/>
              <a:buChar char="•"/>
            </a:pPr>
            <a:r>
              <a:rPr lang="en-US" baseline="0" dirty="0" smtClean="0"/>
              <a:t>Social Security Number/Unique Identifier </a:t>
            </a:r>
          </a:p>
          <a:p>
            <a:pPr marL="173066" indent="-173066">
              <a:buFont typeface="Arial" pitchFamily="34" charset="0"/>
              <a:buChar char="•"/>
            </a:pPr>
            <a:r>
              <a:rPr lang="en-US" baseline="0" dirty="0" smtClean="0"/>
              <a:t>All required fields must completed before submitting a form</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144</a:t>
            </a:fld>
            <a:endParaRPr lang="en-US" dirty="0"/>
          </a:p>
        </p:txBody>
      </p:sp>
    </p:spTree>
    <p:extLst>
      <p:ext uri="{BB962C8B-B14F-4D97-AF65-F5344CB8AC3E}">
        <p14:creationId xmlns:p14="http://schemas.microsoft.com/office/powerpoint/2010/main" val="228272437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dirty="0" smtClean="0"/>
          </a:p>
          <a:p>
            <a:pPr marL="173066" indent="-173066">
              <a:buFont typeface="Arial" pitchFamily="34" charset="0"/>
              <a:buChar char="•"/>
            </a:pPr>
            <a:r>
              <a:rPr lang="en-US" dirty="0" smtClean="0"/>
              <a:t>Forms are processed each week on Wednesday</a:t>
            </a:r>
            <a:r>
              <a:rPr lang="en-US" baseline="0" dirty="0" smtClean="0"/>
              <a:t> evenings.  Thus users can </a:t>
            </a:r>
            <a:r>
              <a:rPr lang="en-US" dirty="0" smtClean="0"/>
              <a:t>select </a:t>
            </a:r>
            <a:r>
              <a:rPr lang="en-US" baseline="0" dirty="0" smtClean="0"/>
              <a:t>Hold anytime up until the Wednesday evening after submitting</a:t>
            </a:r>
          </a:p>
          <a:p>
            <a:pPr marL="173066" indent="-173066">
              <a:buFont typeface="Arial" pitchFamily="34" charset="0"/>
              <a:buChar char="•"/>
            </a:pPr>
            <a:r>
              <a:rPr lang="en-US" baseline="0" dirty="0" smtClean="0"/>
              <a:t>Held forms will not be included in on the Billing Unit/POI’s PREVIEW and FINAL Billing Report</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145</a:t>
            </a:fld>
            <a:endParaRPr lang="en-US" dirty="0"/>
          </a:p>
        </p:txBody>
      </p:sp>
    </p:spTree>
    <p:extLst>
      <p:ext uri="{BB962C8B-B14F-4D97-AF65-F5344CB8AC3E}">
        <p14:creationId xmlns:p14="http://schemas.microsoft.com/office/powerpoint/2010/main" val="20014565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Please be sure the user’s completed</a:t>
            </a:r>
            <a:r>
              <a:rPr lang="en-US" baseline="0" dirty="0" smtClean="0"/>
              <a:t> </a:t>
            </a:r>
            <a:r>
              <a:rPr lang="en-US" dirty="0" smtClean="0"/>
              <a:t>forms say submitted and released or processed,</a:t>
            </a:r>
            <a:r>
              <a:rPr lang="en-US" baseline="0" dirty="0" smtClean="0"/>
              <a:t> if not the form may not have made it to a FEHB Plan Carrier</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146</a:t>
            </a:fld>
            <a:endParaRPr lang="en-US" dirty="0"/>
          </a:p>
        </p:txBody>
      </p:sp>
    </p:spTree>
    <p:extLst>
      <p:ext uri="{BB962C8B-B14F-4D97-AF65-F5344CB8AC3E}">
        <p14:creationId xmlns:p14="http://schemas.microsoft.com/office/powerpoint/2010/main" val="116659901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147</a:t>
            </a:fld>
            <a:endParaRPr lang="en-US" dirty="0"/>
          </a:p>
        </p:txBody>
      </p:sp>
    </p:spTree>
    <p:extLst>
      <p:ext uri="{BB962C8B-B14F-4D97-AF65-F5344CB8AC3E}">
        <p14:creationId xmlns:p14="http://schemas.microsoft.com/office/powerpoint/2010/main" val="98919121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dirty="0" smtClean="0"/>
          </a:p>
          <a:p>
            <a:pPr marL="163718" indent="-163718">
              <a:buFont typeface="Arial" pitchFamily="34" charset="0"/>
              <a:buChar char="•"/>
            </a:pPr>
            <a:r>
              <a:rPr lang="en-US" dirty="0" smtClean="0"/>
              <a:t>Users will be informed of the forms where errors</a:t>
            </a:r>
            <a:r>
              <a:rPr lang="en-US" baseline="0" dirty="0" smtClean="0"/>
              <a:t> occurred and you will have to make sure to correct each upload where an error occurred and re-submit the form after resolving any errors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148</a:t>
            </a:fld>
            <a:endParaRPr lang="en-US" dirty="0"/>
          </a:p>
        </p:txBody>
      </p:sp>
    </p:spTree>
    <p:extLst>
      <p:ext uri="{BB962C8B-B14F-4D97-AF65-F5344CB8AC3E}">
        <p14:creationId xmlns:p14="http://schemas.microsoft.com/office/powerpoint/2010/main" val="349035168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149</a:t>
            </a:fld>
            <a:endParaRPr lang="en-US" dirty="0"/>
          </a:p>
        </p:txBody>
      </p:sp>
    </p:spTree>
    <p:extLst>
      <p:ext uri="{BB962C8B-B14F-4D97-AF65-F5344CB8AC3E}">
        <p14:creationId xmlns:p14="http://schemas.microsoft.com/office/powerpoint/2010/main" val="42824011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aseline="0" dirty="0" smtClean="0"/>
          </a:p>
          <a:p>
            <a:pPr marL="173066" indent="-173066">
              <a:buFont typeface="Arial" pitchFamily="34" charset="0"/>
              <a:buChar char="•"/>
            </a:pPr>
            <a:r>
              <a:rPr lang="en-US" baseline="0"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150</a:t>
            </a:fld>
            <a:endParaRPr lang="en-US" dirty="0">
              <a:solidFill>
                <a:prstClr val="black"/>
              </a:solidFill>
            </a:endParaRPr>
          </a:p>
        </p:txBody>
      </p:sp>
    </p:spTree>
    <p:extLst>
      <p:ext uri="{BB962C8B-B14F-4D97-AF65-F5344CB8AC3E}">
        <p14:creationId xmlns:p14="http://schemas.microsoft.com/office/powerpoint/2010/main" val="18882581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sz="1200" b="0" kern="1200" baseline="0" dirty="0" smtClean="0">
              <a:solidFill>
                <a:schemeClr val="tx1"/>
              </a:solidFill>
              <a:effectLst/>
              <a:latin typeface="+mn-lt"/>
              <a:ea typeface="+mn-ea"/>
              <a:cs typeface="+mn-cs"/>
            </a:endParaRP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151</a:t>
            </a:fld>
            <a:endParaRPr lang="en-US" dirty="0"/>
          </a:p>
        </p:txBody>
      </p:sp>
    </p:spTree>
    <p:extLst>
      <p:ext uri="{BB962C8B-B14F-4D97-AF65-F5344CB8AC3E}">
        <p14:creationId xmlns:p14="http://schemas.microsoft.com/office/powerpoint/2010/main" val="19299096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3066" indent="-173066">
              <a:buFont typeface="Arial" pitchFamily="34" charset="0"/>
              <a:buChar char="•"/>
            </a:pPr>
            <a:r>
              <a:rPr lang="en-US" b="0" dirty="0" smtClean="0"/>
              <a:t>Help</a:t>
            </a:r>
            <a:r>
              <a:rPr lang="en-US" b="0" baseline="0" dirty="0" smtClean="0"/>
              <a:t> users log in to the system at this point and give them 5 minutes to play in the system before diving into the first exercise</a:t>
            </a:r>
          </a:p>
          <a:p>
            <a:pPr marL="173066" indent="-173066">
              <a:buFont typeface="Arial" pitchFamily="34" charset="0"/>
              <a:buChar char="•"/>
            </a:pPr>
            <a:r>
              <a:rPr lang="en-US" b="0" dirty="0" smtClean="0"/>
              <a:t>The users will have the training environment URL on their handouts,</a:t>
            </a:r>
            <a:r>
              <a:rPr lang="en-US" b="0" baseline="0" dirty="0" smtClean="0"/>
              <a:t> but if possible. also w</a:t>
            </a:r>
            <a:r>
              <a:rPr lang="en-US" b="0" dirty="0" smtClean="0"/>
              <a:t>rite </a:t>
            </a:r>
            <a:r>
              <a:rPr lang="en-US" b="0" baseline="0" dirty="0" smtClean="0"/>
              <a:t>the training environment URL on a white board</a:t>
            </a:r>
            <a:endParaRPr lang="en-US" b="0" dirty="0" smtClean="0"/>
          </a:p>
          <a:p>
            <a:pPr marL="173066" indent="-173066">
              <a:buFont typeface="Arial" pitchFamily="34" charset="0"/>
              <a:buChar char="•"/>
            </a:pPr>
            <a:r>
              <a:rPr lang="en-US" dirty="0" smtClean="0"/>
              <a:t>Be sure to explain that the URL for the training</a:t>
            </a:r>
            <a:r>
              <a:rPr lang="en-US" baseline="0" dirty="0" smtClean="0"/>
              <a:t> environment is not the final TIPS URL</a:t>
            </a:r>
          </a:p>
          <a:p>
            <a:pPr marL="173066" indent="-173066">
              <a:buFont typeface="Arial" pitchFamily="34" charset="0"/>
              <a:buChar char="•"/>
            </a:pPr>
            <a:r>
              <a:rPr lang="en-US" b="0" baseline="0" dirty="0" smtClean="0"/>
              <a:t>Click 1: Blue box appears: “You will receive a permanent TIPS username…”</a:t>
            </a:r>
          </a:p>
          <a:p>
            <a:pPr marL="173066" indent="-173066">
              <a:buFont typeface="Arial" pitchFamily="34" charset="0"/>
              <a:buChar char="•"/>
            </a:pPr>
            <a:endParaRPr lang="en-US" b="0" baseline="0" dirty="0"/>
          </a:p>
          <a:p>
            <a:pPr marL="0" indent="0">
              <a:buFont typeface="Arial" pitchFamily="34" charset="0"/>
              <a:buNone/>
            </a:pPr>
            <a:r>
              <a:rPr lang="en-US" b="1" baseline="0" dirty="0" smtClean="0"/>
              <a:t>Key Items to Note:</a:t>
            </a:r>
          </a:p>
          <a:p>
            <a:pPr marL="171450" indent="-171450">
              <a:buFont typeface="Arial" pitchFamily="34" charset="0"/>
              <a:buChar char="•"/>
            </a:pPr>
            <a:r>
              <a:rPr lang="en-US" b="0" baseline="0" dirty="0" smtClean="0"/>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152</a:t>
            </a:fld>
            <a:endParaRPr lang="en-US" dirty="0"/>
          </a:p>
        </p:txBody>
      </p:sp>
    </p:spTree>
    <p:extLst>
      <p:ext uri="{BB962C8B-B14F-4D97-AF65-F5344CB8AC3E}">
        <p14:creationId xmlns:p14="http://schemas.microsoft.com/office/powerpoint/2010/main" val="24966564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b="0" baseline="0" dirty="0" smtClean="0"/>
              <a:t>First introduce the exercise and then open the TIPS web portal and walk through the steps to perform this transaction in TIPS before letting users begin the exercise on their own</a:t>
            </a:r>
          </a:p>
          <a:p>
            <a:pPr marL="171450" indent="-171450">
              <a:buFont typeface="Arial" pitchFamily="34" charset="0"/>
              <a:buChar char="•"/>
            </a:pPr>
            <a:r>
              <a:rPr lang="en-US" dirty="0" smtClean="0"/>
              <a:t>Please direct</a:t>
            </a:r>
            <a:r>
              <a:rPr lang="en-US" baseline="0" dirty="0" smtClean="0"/>
              <a:t> </a:t>
            </a:r>
            <a:r>
              <a:rPr lang="en-US" dirty="0" smtClean="0"/>
              <a:t>participants to h</a:t>
            </a:r>
            <a:r>
              <a:rPr lang="en-US" baseline="0" dirty="0" smtClean="0"/>
              <a:t>andout they received for their unique Social Security Number and Billing Unit/POI</a:t>
            </a:r>
          </a:p>
          <a:p>
            <a:pPr marL="171450" indent="-171450">
              <a:buFont typeface="Arial" pitchFamily="34" charset="0"/>
              <a:buChar char="•"/>
            </a:pPr>
            <a:r>
              <a:rPr lang="en-US" b="1" dirty="0" smtClean="0"/>
              <a:t>Steps:</a:t>
            </a:r>
          </a:p>
          <a:p>
            <a:pPr marL="971550" lvl="1" indent="-514350">
              <a:buFont typeface="+mj-lt"/>
              <a:buAutoNum type="arabicPeriod"/>
            </a:pPr>
            <a:r>
              <a:rPr lang="en-US" dirty="0" smtClean="0"/>
              <a:t>Open </a:t>
            </a:r>
            <a:r>
              <a:rPr lang="en-US" b="0" dirty="0" smtClean="0"/>
              <a:t>the TIPS web portal and log in with username</a:t>
            </a:r>
          </a:p>
          <a:p>
            <a:pPr marL="971550" lvl="1" indent="-514350">
              <a:buFont typeface="+mj-lt"/>
              <a:buAutoNum type="arabicPeriod"/>
            </a:pPr>
            <a:r>
              <a:rPr lang="en-US" b="0" dirty="0" smtClean="0"/>
              <a:t>Select Create 2809 under the Forms tab</a:t>
            </a:r>
          </a:p>
          <a:p>
            <a:pPr marL="971550" lvl="1" indent="-514350">
              <a:buFont typeface="+mj-lt"/>
              <a:buAutoNum type="arabicPeriod"/>
            </a:pPr>
            <a:r>
              <a:rPr lang="en-US" b="0" dirty="0" smtClean="0"/>
              <a:t>Select Tribe and Billing</a:t>
            </a:r>
            <a:r>
              <a:rPr lang="en-US" b="0" baseline="0" dirty="0" smtClean="0"/>
              <a:t> Unit/P</a:t>
            </a:r>
            <a:r>
              <a:rPr lang="en-US" b="0" dirty="0" smtClean="0"/>
              <a:t>OI</a:t>
            </a:r>
          </a:p>
          <a:p>
            <a:pPr marL="971550" lvl="1" indent="-514350">
              <a:buFont typeface="+mj-lt"/>
              <a:buAutoNum type="arabicPeriod"/>
            </a:pPr>
            <a:r>
              <a:rPr lang="en-US" b="0" dirty="0" smtClean="0"/>
              <a:t>Complete based on the Exercise 5.1</a:t>
            </a:r>
            <a:r>
              <a:rPr lang="en-US" b="0" baseline="0" dirty="0" smtClean="0"/>
              <a:t> materials provided. Note some fields are prepopulated in the Exercise 5.1 materials, enter the information provided and create unique information for the other highlighted fields that are not already populated. These fields include</a:t>
            </a:r>
            <a:r>
              <a:rPr lang="en-US" b="0" dirty="0" smtClean="0"/>
              <a:t>:</a:t>
            </a:r>
          </a:p>
          <a:p>
            <a:pPr lvl="3"/>
            <a:r>
              <a:rPr lang="en-US" b="0" dirty="0" smtClean="0"/>
              <a:t>Part A: Enrollee Information </a:t>
            </a:r>
          </a:p>
          <a:p>
            <a:pPr lvl="3"/>
            <a:r>
              <a:rPr lang="en-US" b="0" dirty="0" smtClean="0"/>
              <a:t>Part C: FEHB Plan You Are Enrolling In or Changing To</a:t>
            </a:r>
          </a:p>
          <a:p>
            <a:pPr lvl="3"/>
            <a:r>
              <a:rPr lang="en-US" b="0" dirty="0" smtClean="0"/>
              <a:t>Part D: Event That Permits You To Enroll, Change, or</a:t>
            </a:r>
            <a:r>
              <a:rPr lang="en-US" b="0" baseline="0" dirty="0" smtClean="0"/>
              <a:t> </a:t>
            </a:r>
            <a:r>
              <a:rPr lang="en-US" b="0" dirty="0" smtClean="0"/>
              <a:t>Cancel </a:t>
            </a:r>
          </a:p>
          <a:p>
            <a:pPr lvl="3"/>
            <a:r>
              <a:rPr lang="en-US" b="0" dirty="0" smtClean="0"/>
              <a:t>Part I: To be completed by Tribal Employer</a:t>
            </a:r>
          </a:p>
          <a:p>
            <a:pPr marL="971550" lvl="1" indent="-514350">
              <a:buFont typeface="+mj-lt"/>
              <a:buAutoNum type="arabicPeriod"/>
            </a:pPr>
            <a:r>
              <a:rPr lang="en-US" b="0" dirty="0" smtClean="0"/>
              <a:t>Once you have completed the form click SAVE</a:t>
            </a:r>
          </a:p>
          <a:p>
            <a:pPr marL="971550" lvl="1" indent="-514350">
              <a:buFont typeface="+mj-lt"/>
              <a:buAutoNum type="arabicPeriod"/>
            </a:pPr>
            <a:endParaRPr lang="en-US" b="1" dirty="0" smtClean="0"/>
          </a:p>
          <a:p>
            <a:pPr marL="0" lvl="0" indent="0">
              <a:buFont typeface="+mj-lt"/>
              <a:buNone/>
            </a:pPr>
            <a:r>
              <a:rPr lang="en-US" b="1" dirty="0" smtClean="0"/>
              <a:t>Key</a:t>
            </a:r>
            <a:r>
              <a:rPr lang="en-US" b="1" baseline="0" dirty="0" smtClean="0"/>
              <a:t> Items to Consider: </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Please note if you Save a form without an effective enrollment date the system will automatically fill in 1/1/0001 as your effective date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Make sure to enter a valid date when editing the form or you will be unable to submit it in the system</a:t>
            </a:r>
          </a:p>
          <a:p>
            <a:pPr marL="0" lvl="0" indent="0">
              <a:buFont typeface="+mj-lt"/>
              <a:buNone/>
            </a:pPr>
            <a:endParaRPr lang="en-US" b="1"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153</a:t>
            </a:fld>
            <a:endParaRPr lang="en-US" dirty="0"/>
          </a:p>
        </p:txBody>
      </p:sp>
    </p:spTree>
    <p:extLst>
      <p:ext uri="{BB962C8B-B14F-4D97-AF65-F5344CB8AC3E}">
        <p14:creationId xmlns:p14="http://schemas.microsoft.com/office/powerpoint/2010/main" val="264381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baseline="0" dirty="0" smtClean="0"/>
              <a:t>Breeze through this slide if participants have already learned a lot about OPM.  If participants have not attended OPM training, present discussion bullets </a:t>
            </a:r>
          </a:p>
          <a:p>
            <a:pPr marL="171450" indent="-17145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Reference the fact that participants should</a:t>
            </a:r>
            <a:r>
              <a:rPr lang="en-US" baseline="0" dirty="0" smtClean="0"/>
              <a:t> have previously received a training about FEHB from OPM</a:t>
            </a:r>
          </a:p>
          <a:p>
            <a:endParaRPr lang="en-US"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6458420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First introduce the exercise and then open the TIPS web portal and walk through the steps to perform this transaction in TIPS before letting them begin the exercise on their own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smtClean="0"/>
              <a:t>Steps for Accessing Saved Forms:</a:t>
            </a:r>
          </a:p>
          <a:p>
            <a:pPr marL="971550" lvl="1" indent="-514350">
              <a:buFont typeface="+mj-lt"/>
              <a:buAutoNum type="arabicPeriod"/>
            </a:pPr>
            <a:r>
              <a:rPr lang="en-US" dirty="0" smtClean="0"/>
              <a:t>Open the TIPS web portal and log in with username</a:t>
            </a:r>
          </a:p>
          <a:p>
            <a:pPr marL="971550" lvl="1" indent="-514350">
              <a:buFont typeface="+mj-lt"/>
              <a:buAutoNum type="arabicPeriod"/>
            </a:pPr>
            <a:r>
              <a:rPr lang="en-US" dirty="0" smtClean="0"/>
              <a:t>Select </a:t>
            </a:r>
            <a:r>
              <a:rPr lang="en-US" b="0" dirty="0" smtClean="0"/>
              <a:t>Enrollee under the Inquiry tab </a:t>
            </a:r>
          </a:p>
          <a:p>
            <a:pPr marL="971550" lvl="1" indent="-514350">
              <a:buFont typeface="+mj-lt"/>
              <a:buAutoNum type="arabicPeriod"/>
            </a:pPr>
            <a:r>
              <a:rPr lang="en-US" dirty="0" smtClean="0"/>
              <a:t>Enter one or more of the following:</a:t>
            </a:r>
          </a:p>
          <a:p>
            <a:pPr marL="1543050" lvl="3" indent="-171450">
              <a:buFont typeface="Arial" pitchFamily="34" charset="0"/>
              <a:buChar char="•"/>
            </a:pPr>
            <a:r>
              <a:rPr lang="en-US" dirty="0" smtClean="0"/>
              <a:t>Social Security Number</a:t>
            </a:r>
          </a:p>
          <a:p>
            <a:pPr marL="1543050" lvl="3" indent="-171450">
              <a:buFont typeface="Arial" pitchFamily="34" charset="0"/>
              <a:buChar char="•"/>
            </a:pPr>
            <a:r>
              <a:rPr lang="en-US" dirty="0" smtClean="0"/>
              <a:t>First and last name</a:t>
            </a:r>
          </a:p>
          <a:p>
            <a:pPr marL="971550" lvl="1" indent="-514350">
              <a:buFont typeface="+mj-lt"/>
              <a:buAutoNum type="arabicPeriod"/>
            </a:pPr>
            <a:r>
              <a:rPr lang="en-US" dirty="0" smtClean="0"/>
              <a:t>Click </a:t>
            </a:r>
            <a:r>
              <a:rPr lang="en-US" b="0" dirty="0" smtClean="0"/>
              <a:t>Search</a:t>
            </a:r>
          </a:p>
          <a:p>
            <a:pPr marL="971550" lvl="1" indent="-514350">
              <a:buFont typeface="+mj-lt"/>
              <a:buAutoNum type="arabicPeriod"/>
            </a:pPr>
            <a:r>
              <a:rPr lang="en-US" dirty="0" smtClean="0"/>
              <a:t>Select View </a:t>
            </a:r>
            <a:r>
              <a:rPr lang="en-US" b="0" dirty="0" smtClean="0"/>
              <a:t>2809 </a:t>
            </a:r>
          </a:p>
          <a:p>
            <a:pPr marL="971550" lvl="1" indent="-514350">
              <a:buFont typeface="+mj-lt"/>
              <a:buAutoNum type="arabicPeriod"/>
            </a:pPr>
            <a:r>
              <a:rPr lang="en-US" b="0" dirty="0" smtClean="0"/>
              <a:t>Enter all relevant fields that are highlighted</a:t>
            </a:r>
            <a:r>
              <a:rPr lang="en-US" b="0" baseline="0" dirty="0" smtClean="0"/>
              <a:t> in Exercise 5.2 materials.  The purpose of this exercise is to add a family member (spouse)</a:t>
            </a:r>
            <a:endParaRPr lang="en-US" b="0" dirty="0" smtClean="0"/>
          </a:p>
          <a:p>
            <a:pPr marL="971550" lvl="1" indent="-514350">
              <a:buFont typeface="+mj-lt"/>
              <a:buAutoNum type="arabicPeriod"/>
            </a:pPr>
            <a:r>
              <a:rPr lang="en-US" dirty="0" smtClean="0"/>
              <a:t>Select </a:t>
            </a:r>
            <a:r>
              <a:rPr lang="en-US" b="0" dirty="0" smtClean="0"/>
              <a:t>Submit</a:t>
            </a:r>
            <a:r>
              <a:rPr lang="en-US" dirty="0" smtClean="0"/>
              <a:t> to submit changes for processing</a:t>
            </a:r>
          </a:p>
          <a:p>
            <a:pPr marL="971550" lvl="1" indent="-514350">
              <a:buFont typeface="+mj-lt"/>
              <a:buAutoNum type="arabicPeriod"/>
            </a:pPr>
            <a:endParaRPr lang="en-US" baseline="0" dirty="0" smtClean="0"/>
          </a:p>
          <a:p>
            <a:pPr marL="0" lvl="0" indent="0">
              <a:buFont typeface="+mj-lt"/>
              <a:buNone/>
            </a:pPr>
            <a:r>
              <a:rPr lang="en-US" b="1" baseline="0" dirty="0" smtClean="0"/>
              <a:t>Key Items to Consider:</a:t>
            </a:r>
          </a:p>
          <a:p>
            <a:pPr marL="171450" lvl="0" indent="-171450">
              <a:buFont typeface="Arial" pitchFamily="34" charset="0"/>
              <a:buChar char="•"/>
            </a:pPr>
            <a:r>
              <a:rPr lang="en-US" b="0" baseline="0" dirty="0" smtClean="0"/>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154</a:t>
            </a:fld>
            <a:endParaRPr lang="en-US" dirty="0"/>
          </a:p>
        </p:txBody>
      </p:sp>
    </p:spTree>
    <p:extLst>
      <p:ext uri="{BB962C8B-B14F-4D97-AF65-F5344CB8AC3E}">
        <p14:creationId xmlns:p14="http://schemas.microsoft.com/office/powerpoint/2010/main" val="8086018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First introduce the exercise and then open the TIPS web portal and walk through the steps to perform this transaction in TIPS before enabling the learners to begin the exercise on their own</a:t>
            </a:r>
            <a:endParaRPr lang="en-US" dirty="0" smtClean="0"/>
          </a:p>
          <a:p>
            <a:pPr marL="171450" indent="-171450">
              <a:buFont typeface="Arial" pitchFamily="34" charset="0"/>
              <a:buChar char="•"/>
            </a:pPr>
            <a:r>
              <a:rPr lang="en-US" b="1" baseline="0" dirty="0" smtClean="0"/>
              <a:t>Steps for Holding Submitted but not Processed Forms:</a:t>
            </a:r>
          </a:p>
          <a:p>
            <a:pPr marL="971550" lvl="1" indent="-514350">
              <a:buFont typeface="+mj-lt"/>
              <a:buAutoNum type="arabicPeriod"/>
            </a:pPr>
            <a:r>
              <a:rPr lang="en-US" dirty="0" smtClean="0"/>
              <a:t>Open the TIPS web portal and log in with username</a:t>
            </a:r>
          </a:p>
          <a:p>
            <a:pPr marL="971550" lvl="1" indent="-514350">
              <a:buFont typeface="+mj-lt"/>
              <a:buAutoNum type="arabicPeriod"/>
            </a:pPr>
            <a:r>
              <a:rPr lang="en-US" dirty="0" smtClean="0"/>
              <a:t>Select </a:t>
            </a:r>
            <a:r>
              <a:rPr lang="en-US" b="0" dirty="0" smtClean="0"/>
              <a:t>Enrollee under the Inquiry tab </a:t>
            </a:r>
          </a:p>
          <a:p>
            <a:pPr marL="971550" lvl="1" indent="-514350">
              <a:buFont typeface="+mj-lt"/>
              <a:buAutoNum type="arabicPeriod"/>
            </a:pPr>
            <a:r>
              <a:rPr lang="en-US" b="0" dirty="0" smtClean="0"/>
              <a:t>Enter one or more of the following:</a:t>
            </a:r>
          </a:p>
          <a:p>
            <a:pPr marL="1543050" lvl="3" indent="-171450">
              <a:buFont typeface="Arial" pitchFamily="34" charset="0"/>
              <a:buChar char="•"/>
            </a:pPr>
            <a:r>
              <a:rPr lang="en-US" b="0" dirty="0" smtClean="0"/>
              <a:t>Social Security Number</a:t>
            </a:r>
          </a:p>
          <a:p>
            <a:pPr marL="1543050" lvl="3" indent="-171450">
              <a:buFont typeface="Arial" pitchFamily="34" charset="0"/>
              <a:buChar char="•"/>
            </a:pPr>
            <a:r>
              <a:rPr lang="en-US" b="0" dirty="0" smtClean="0"/>
              <a:t>First and last name</a:t>
            </a:r>
          </a:p>
          <a:p>
            <a:pPr marL="971550" lvl="1" indent="-514350">
              <a:buFont typeface="+mj-lt"/>
              <a:buAutoNum type="arabicPeriod"/>
            </a:pPr>
            <a:r>
              <a:rPr lang="en-US" b="0" dirty="0" smtClean="0"/>
              <a:t>Click Search</a:t>
            </a:r>
          </a:p>
          <a:p>
            <a:pPr marL="971550" lvl="1" indent="-514350">
              <a:buFont typeface="+mj-lt"/>
              <a:buAutoNum type="arabicPeriod"/>
            </a:pPr>
            <a:r>
              <a:rPr lang="en-US" b="0" dirty="0" smtClean="0"/>
              <a:t>Select View 2809</a:t>
            </a:r>
          </a:p>
          <a:p>
            <a:pPr marL="971550" lvl="1" indent="-514350">
              <a:buFont typeface="+mj-lt"/>
              <a:buAutoNum type="arabicPeriod"/>
            </a:pPr>
            <a:r>
              <a:rPr lang="en-US" b="0" dirty="0" smtClean="0"/>
              <a:t>Scroll down to</a:t>
            </a:r>
            <a:r>
              <a:rPr lang="en-US" b="0" baseline="0" dirty="0" smtClean="0"/>
              <a:t> the bottom and select Hold</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smtClean="0"/>
              <a:t>Update the Enrollee’s date of birth to 03/01/1970.</a:t>
            </a:r>
            <a:r>
              <a:rPr lang="en-US" b="0" baseline="0" dirty="0" smtClean="0"/>
              <a:t>  Express that this exercise is to demonstrate the Hold function when an error has been made</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Select </a:t>
            </a:r>
            <a:r>
              <a:rPr lang="en-US" b="0" dirty="0" smtClean="0"/>
              <a:t>Submit</a:t>
            </a:r>
            <a:r>
              <a:rPr lang="en-US" dirty="0" smtClean="0"/>
              <a:t> to submit changes for processing</a:t>
            </a:r>
            <a:endParaRPr lang="en-US" baseline="0" dirty="0" smtClean="0"/>
          </a:p>
          <a:p>
            <a:pPr marL="0" indent="0">
              <a:buNone/>
            </a:pPr>
            <a:endParaRPr lang="en-US" baseline="0" dirty="0" smtClean="0"/>
          </a:p>
          <a:p>
            <a:pPr marL="0" indent="0">
              <a:buFont typeface="Arial" pitchFamily="34" charset="0"/>
              <a:buNone/>
            </a:pPr>
            <a:r>
              <a:rPr lang="en-US" b="1" baseline="0" dirty="0" smtClean="0"/>
              <a:t>Key Items to Consider:</a:t>
            </a:r>
          </a:p>
          <a:p>
            <a:pPr marL="171450" indent="-171450">
              <a:buFont typeface="Arial" pitchFamily="34" charset="0"/>
              <a:buChar char="•"/>
            </a:pPr>
            <a:r>
              <a:rPr lang="en-US" b="0" baseline="0" dirty="0" smtClean="0"/>
              <a:t>None </a:t>
            </a:r>
          </a:p>
          <a:p>
            <a:pPr marL="0" indent="0">
              <a:buNone/>
            </a:pPr>
            <a:endParaRPr lang="en-US" baseline="0" dirty="0"/>
          </a:p>
          <a:p>
            <a:pPr marL="0" indent="0">
              <a:buNone/>
            </a:pPr>
            <a:endParaRPr lang="en-US" b="0"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155</a:t>
            </a:fld>
            <a:endParaRPr lang="en-US" dirty="0"/>
          </a:p>
        </p:txBody>
      </p:sp>
    </p:spTree>
    <p:extLst>
      <p:ext uri="{BB962C8B-B14F-4D97-AF65-F5344CB8AC3E}">
        <p14:creationId xmlns:p14="http://schemas.microsoft.com/office/powerpoint/2010/main" val="150091031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introduce exercise and refer participants to exercise materials</a:t>
            </a:r>
          </a:p>
          <a:p>
            <a:pPr marL="171450" indent="-171450">
              <a:buFont typeface="Arial" pitchFamily="34" charset="0"/>
              <a:buChar char="•"/>
            </a:pPr>
            <a:endParaRPr lang="en-US" dirty="0" smtClean="0"/>
          </a:p>
          <a:p>
            <a:pPr marL="0" indent="0">
              <a:buFont typeface="Arial" pitchFamily="34" charset="0"/>
              <a:buNone/>
            </a:pPr>
            <a:r>
              <a:rPr lang="en-US" b="1" dirty="0" smtClean="0"/>
              <a:t>Key Items to Consider:</a:t>
            </a:r>
          </a:p>
          <a:p>
            <a:pPr marL="971550" lvl="1" indent="-514350">
              <a:buFont typeface="+mj-lt"/>
              <a:buAutoNum type="arabicPeriod"/>
            </a:pPr>
            <a:r>
              <a:rPr lang="en-US" b="0" dirty="0" smtClean="0"/>
              <a:t>Open the TIPS web portal and log in with username</a:t>
            </a:r>
          </a:p>
          <a:p>
            <a:pPr marL="971550" lvl="1" indent="-514350">
              <a:buFont typeface="+mj-lt"/>
              <a:buAutoNum type="arabicPeriod"/>
            </a:pPr>
            <a:r>
              <a:rPr lang="en-US" b="0" dirty="0" smtClean="0"/>
              <a:t>Select Enrollee under the Inquiry tab</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smtClean="0"/>
              <a:t>Note:</a:t>
            </a:r>
            <a:r>
              <a:rPr lang="en-US" b="0" baseline="0" dirty="0" smtClean="0"/>
              <a:t> Enrollee is different from the enrollee used during Exercises 5.1 – 5.4.  Enrollee’s name and SSN are listed on the participant’s user ID sheet provided.  </a:t>
            </a:r>
            <a:r>
              <a:rPr lang="en-US" b="0" dirty="0" smtClean="0"/>
              <a:t>Enter one or more of the following:</a:t>
            </a:r>
          </a:p>
          <a:p>
            <a:pPr marL="1543050" lvl="3" indent="-171450">
              <a:buFont typeface="Arial" pitchFamily="34" charset="0"/>
              <a:buChar char="•"/>
            </a:pPr>
            <a:r>
              <a:rPr lang="en-US" b="0" dirty="0" smtClean="0"/>
              <a:t>Social Security Number</a:t>
            </a:r>
          </a:p>
          <a:p>
            <a:pPr marL="1543050" lvl="3" indent="-171450">
              <a:buFont typeface="Arial" pitchFamily="34" charset="0"/>
              <a:buChar char="•"/>
            </a:pPr>
            <a:r>
              <a:rPr lang="en-US" dirty="0" smtClean="0"/>
              <a:t>First and last name</a:t>
            </a:r>
          </a:p>
          <a:p>
            <a:pPr marL="971550" lvl="1" indent="-514350">
              <a:buFont typeface="+mj-lt"/>
              <a:buAutoNum type="arabicPeriod"/>
            </a:pPr>
            <a:r>
              <a:rPr lang="en-US" dirty="0" smtClean="0"/>
              <a:t>Click </a:t>
            </a:r>
            <a:r>
              <a:rPr lang="en-US" b="0" dirty="0" smtClean="0"/>
              <a:t>Search</a:t>
            </a:r>
          </a:p>
          <a:p>
            <a:pPr marL="971550" lvl="1" indent="-514350">
              <a:buFont typeface="+mj-lt"/>
              <a:buAutoNum type="arabicPeriod"/>
            </a:pPr>
            <a:r>
              <a:rPr lang="en-US" b="0" dirty="0" smtClean="0"/>
              <a:t>Select Create 2810</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smtClean="0"/>
              <a:t>Update the highlighted fields found in your Exercise 5.4 materials </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Select </a:t>
            </a:r>
            <a:r>
              <a:rPr lang="en-US" b="0" dirty="0" smtClean="0"/>
              <a:t>Submit</a:t>
            </a:r>
            <a:r>
              <a:rPr lang="en-US" dirty="0" smtClean="0"/>
              <a:t> to submit changes for processing</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156</a:t>
            </a:fld>
            <a:endParaRPr lang="en-US" dirty="0"/>
          </a:p>
        </p:txBody>
      </p:sp>
    </p:spTree>
    <p:extLst>
      <p:ext uri="{BB962C8B-B14F-4D97-AF65-F5344CB8AC3E}">
        <p14:creationId xmlns:p14="http://schemas.microsoft.com/office/powerpoint/2010/main" val="330618619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introduce exercise and refer participants to exercise materials</a:t>
            </a:r>
            <a:endParaRPr lang="en-US" baseline="0" dirty="0" smtClean="0"/>
          </a:p>
          <a:p>
            <a:pPr marL="171450" indent="-171450">
              <a:buFont typeface="Arial" pitchFamily="34" charset="0"/>
              <a:buChar char="•"/>
            </a:pPr>
            <a:r>
              <a:rPr lang="en-US" b="1" baseline="0" dirty="0" smtClean="0"/>
              <a:t>Steps – Preparing a Billing Report:</a:t>
            </a:r>
          </a:p>
          <a:p>
            <a:pPr marL="971550" lvl="1" indent="-514350">
              <a:buFont typeface="+mj-lt"/>
              <a:buAutoNum type="arabicPeriod"/>
            </a:pPr>
            <a:r>
              <a:rPr lang="en-US" dirty="0" smtClean="0"/>
              <a:t>Open the TIPS web portal and log in with username</a:t>
            </a:r>
          </a:p>
          <a:p>
            <a:pPr marL="971550" lvl="1" indent="-514350">
              <a:buFont typeface="+mj-lt"/>
              <a:buAutoNum type="arabicPeriod"/>
            </a:pPr>
            <a:r>
              <a:rPr lang="en-US" dirty="0" smtClean="0"/>
              <a:t>Click the Billing Report from the menu on the left-hand side of the main page</a:t>
            </a:r>
          </a:p>
          <a:p>
            <a:pPr marL="971550" lvl="1" indent="-514350">
              <a:buFont typeface="+mj-lt"/>
              <a:buAutoNum type="arabicPeriod"/>
            </a:pPr>
            <a:r>
              <a:rPr lang="en-US" dirty="0" smtClean="0"/>
              <a:t>Select your Billing Report</a:t>
            </a:r>
            <a:r>
              <a:rPr lang="en-US" baseline="0" dirty="0" smtClean="0"/>
              <a:t> </a:t>
            </a:r>
            <a:r>
              <a:rPr lang="en-US" dirty="0" smtClean="0"/>
              <a:t>criteria:</a:t>
            </a:r>
          </a:p>
          <a:p>
            <a:pPr marL="1085850" lvl="2" indent="-171450">
              <a:buFont typeface="Arial" pitchFamily="34" charset="0"/>
              <a:buChar char="•"/>
            </a:pPr>
            <a:r>
              <a:rPr lang="en-US" dirty="0" smtClean="0"/>
              <a:t>Billing Unit/POI</a:t>
            </a:r>
          </a:p>
          <a:p>
            <a:pPr marL="1085850" lvl="2" indent="-171450">
              <a:buFont typeface="Arial" pitchFamily="34" charset="0"/>
              <a:buChar char="•"/>
            </a:pPr>
            <a:r>
              <a:rPr lang="en-US" dirty="0" smtClean="0"/>
              <a:t>Reporting Period</a:t>
            </a:r>
          </a:p>
          <a:p>
            <a:pPr marL="971550" lvl="1" indent="-514350">
              <a:buFont typeface="+mj-lt"/>
              <a:buAutoNum type="arabicPeriod"/>
            </a:pPr>
            <a:r>
              <a:rPr lang="en-US" dirty="0" smtClean="0"/>
              <a:t>Click </a:t>
            </a:r>
            <a:r>
              <a:rPr lang="en-US" b="0" dirty="0" smtClean="0"/>
              <a:t>Generate Report</a:t>
            </a:r>
          </a:p>
          <a:p>
            <a:pPr marL="171450" lvl="0" indent="-171450">
              <a:buFont typeface="Arial" pitchFamily="34" charset="0"/>
              <a:buChar char="•"/>
            </a:pPr>
            <a:r>
              <a:rPr lang="en-US" b="0" dirty="0" smtClean="0"/>
              <a:t>Steps – Downloading a Report:</a:t>
            </a:r>
            <a:r>
              <a:rPr lang="en-US" b="0" baseline="0" dirty="0" smtClean="0"/>
              <a:t> </a:t>
            </a:r>
            <a:r>
              <a:rPr lang="en-US" b="0" dirty="0" smtClean="0"/>
              <a:t>Once you have generated a Billing Report,</a:t>
            </a:r>
            <a:r>
              <a:rPr lang="en-US" b="0" baseline="0" dirty="0" smtClean="0"/>
              <a:t> </a:t>
            </a:r>
            <a:r>
              <a:rPr lang="en-US" b="0" dirty="0" smtClean="0"/>
              <a:t>you will have the option of exporting it to Excel</a:t>
            </a:r>
          </a:p>
          <a:p>
            <a:pPr marL="685800" lvl="1" indent="-228600">
              <a:buFont typeface="+mj-lt"/>
              <a:buAutoNum type="arabicPeriod"/>
            </a:pPr>
            <a:r>
              <a:rPr lang="en-US" b="0" dirty="0" smtClean="0"/>
              <a:t>Customize the Billing Report with the following options: </a:t>
            </a:r>
          </a:p>
          <a:p>
            <a:pPr marL="1143000" lvl="2" indent="-228600">
              <a:buFont typeface="Arial" pitchFamily="34" charset="0"/>
              <a:buChar char="•"/>
            </a:pPr>
            <a:r>
              <a:rPr lang="en-US" b="0" dirty="0" smtClean="0"/>
              <a:t>All Pages or Current Page</a:t>
            </a:r>
          </a:p>
          <a:p>
            <a:pPr marL="1143000" lvl="2" indent="-228600">
              <a:buFont typeface="Arial" pitchFamily="34" charset="0"/>
              <a:buChar char="•"/>
            </a:pPr>
            <a:r>
              <a:rPr lang="en-US" b="0" dirty="0" smtClean="0"/>
              <a:t>Include Grid Lines</a:t>
            </a:r>
          </a:p>
          <a:p>
            <a:pPr marL="1143000" lvl="2" indent="-228600">
              <a:buFont typeface="Arial" pitchFamily="34" charset="0"/>
              <a:buChar char="•"/>
            </a:pPr>
            <a:r>
              <a:rPr lang="en-US" b="0" dirty="0" smtClean="0"/>
              <a:t>Select Export to Excel</a:t>
            </a:r>
          </a:p>
          <a:p>
            <a:pPr marL="685800" lvl="1" indent="-228600">
              <a:buFont typeface="+mj-lt"/>
              <a:buAutoNum type="arabicPeriod"/>
            </a:pPr>
            <a:r>
              <a:rPr lang="en-US" b="0" dirty="0" smtClean="0"/>
              <a:t>Open report or Save to your hard drive</a:t>
            </a:r>
          </a:p>
          <a:p>
            <a:pPr lvl="1"/>
            <a:endParaRPr lang="en-US" dirty="0" smtClean="0"/>
          </a:p>
          <a:p>
            <a:r>
              <a:rPr lang="en-US" b="1" dirty="0" smtClean="0"/>
              <a:t>Key Items to Consider:</a:t>
            </a:r>
          </a:p>
          <a:p>
            <a:pPr marL="171450" indent="-171450">
              <a:buFont typeface="Arial" pitchFamily="34" charset="0"/>
              <a:buChar char="•"/>
            </a:pPr>
            <a:r>
              <a:rPr lang="en-US" dirty="0" smtClean="0"/>
              <a:t>None</a:t>
            </a:r>
          </a:p>
          <a:p>
            <a:endParaRPr lang="en-US" b="1"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157</a:t>
            </a:fld>
            <a:endParaRPr lang="en-US" dirty="0"/>
          </a:p>
        </p:txBody>
      </p:sp>
    </p:spTree>
    <p:extLst>
      <p:ext uri="{BB962C8B-B14F-4D97-AF65-F5344CB8AC3E}">
        <p14:creationId xmlns:p14="http://schemas.microsoft.com/office/powerpoint/2010/main" val="32195921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b="1" baseline="0" dirty="0" smtClean="0"/>
              <a:t>Steps – Preparing a Billing Report:</a:t>
            </a:r>
          </a:p>
          <a:p>
            <a:pPr marL="971550" lvl="1" indent="-514350">
              <a:buFont typeface="+mj-lt"/>
              <a:buAutoNum type="arabicPeriod"/>
            </a:pPr>
            <a:r>
              <a:rPr lang="en-US" dirty="0" smtClean="0"/>
              <a:t>Open the TIPS web portal and log in with username</a:t>
            </a:r>
          </a:p>
          <a:p>
            <a:pPr marL="971550" lvl="1" indent="-514350">
              <a:buFont typeface="+mj-lt"/>
              <a:buAutoNum type="arabicPeriod"/>
            </a:pPr>
            <a:r>
              <a:rPr lang="en-US" dirty="0" smtClean="0"/>
              <a:t>Click the Overall SF 2809/ SF 2810 Report from the menu on the left-hand side of the main page</a:t>
            </a:r>
          </a:p>
          <a:p>
            <a:pPr marL="971550" lvl="1" indent="-514350">
              <a:buFont typeface="+mj-lt"/>
              <a:buAutoNum type="arabicPeriod"/>
            </a:pPr>
            <a:r>
              <a:rPr lang="en-US" dirty="0" smtClean="0"/>
              <a:t>Select your Overall SF 2809/ SF 2810 Report</a:t>
            </a:r>
            <a:r>
              <a:rPr lang="en-US" baseline="0" dirty="0" smtClean="0"/>
              <a:t> </a:t>
            </a:r>
            <a:r>
              <a:rPr lang="en-US" dirty="0" smtClean="0"/>
              <a:t>criteria:</a:t>
            </a:r>
          </a:p>
          <a:p>
            <a:pPr marL="1085850" lvl="2" indent="-171450">
              <a:buFont typeface="Arial" pitchFamily="34" charset="0"/>
              <a:buChar char="•"/>
            </a:pPr>
            <a:r>
              <a:rPr lang="en-US" dirty="0" smtClean="0"/>
              <a:t>Billing Unit/POI</a:t>
            </a:r>
          </a:p>
          <a:p>
            <a:pPr marL="1085850" lvl="2" indent="-171450">
              <a:buFont typeface="Arial" pitchFamily="34" charset="0"/>
              <a:buChar char="•"/>
            </a:pPr>
            <a:r>
              <a:rPr lang="en-US" dirty="0" smtClean="0"/>
              <a:t>Reporting Period</a:t>
            </a:r>
          </a:p>
          <a:p>
            <a:pPr marL="971550" lvl="1" indent="-514350">
              <a:buFont typeface="+mj-lt"/>
              <a:buAutoNum type="arabicPeriod"/>
            </a:pPr>
            <a:r>
              <a:rPr lang="en-US" dirty="0" smtClean="0"/>
              <a:t>Click </a:t>
            </a:r>
            <a:r>
              <a:rPr lang="en-US" b="0" dirty="0" smtClean="0"/>
              <a:t>Generate Report</a:t>
            </a:r>
          </a:p>
          <a:p>
            <a:pPr marL="171450" lvl="0" indent="-171450">
              <a:buFont typeface="Arial" pitchFamily="34" charset="0"/>
              <a:buChar char="•"/>
            </a:pPr>
            <a:r>
              <a:rPr lang="en-US" b="0" dirty="0" smtClean="0"/>
              <a:t>Steps – Downloading a Report:</a:t>
            </a:r>
            <a:r>
              <a:rPr lang="en-US" b="0" baseline="0" dirty="0" smtClean="0"/>
              <a:t> </a:t>
            </a:r>
            <a:r>
              <a:rPr lang="en-US" b="0" dirty="0" smtClean="0"/>
              <a:t>Once you have generated a </a:t>
            </a:r>
            <a:r>
              <a:rPr lang="en-US" dirty="0" smtClean="0"/>
              <a:t>Overall SF 2809/ SF 2810 </a:t>
            </a:r>
            <a:r>
              <a:rPr lang="en-US" b="0" dirty="0" smtClean="0"/>
              <a:t>Report,</a:t>
            </a:r>
            <a:r>
              <a:rPr lang="en-US" b="0" baseline="0" dirty="0" smtClean="0"/>
              <a:t> </a:t>
            </a:r>
            <a:r>
              <a:rPr lang="en-US" b="0" dirty="0" smtClean="0"/>
              <a:t>you will have the option of exporting it to Excel</a:t>
            </a:r>
          </a:p>
          <a:p>
            <a:pPr marL="685800" lvl="1" indent="-228600">
              <a:buFont typeface="+mj-lt"/>
              <a:buAutoNum type="arabicPeriod"/>
            </a:pPr>
            <a:r>
              <a:rPr lang="en-US" b="0" dirty="0" smtClean="0"/>
              <a:t>Customize the </a:t>
            </a:r>
            <a:r>
              <a:rPr lang="en-US" dirty="0" smtClean="0"/>
              <a:t>Overall SF 2809/ SF 2810 </a:t>
            </a:r>
            <a:r>
              <a:rPr lang="en-US" b="0" dirty="0" smtClean="0"/>
              <a:t>Report with the following options: </a:t>
            </a:r>
          </a:p>
          <a:p>
            <a:pPr marL="1143000" lvl="2" indent="-228600">
              <a:buFont typeface="Arial" pitchFamily="34" charset="0"/>
              <a:buChar char="•"/>
            </a:pPr>
            <a:r>
              <a:rPr lang="en-US" b="0" dirty="0" smtClean="0"/>
              <a:t>All Pages or Current Page</a:t>
            </a:r>
          </a:p>
          <a:p>
            <a:pPr marL="1143000" lvl="2" indent="-228600">
              <a:buFont typeface="Arial" pitchFamily="34" charset="0"/>
              <a:buChar char="•"/>
            </a:pPr>
            <a:r>
              <a:rPr lang="en-US" b="0" dirty="0" smtClean="0"/>
              <a:t>Include Grid Lines</a:t>
            </a:r>
          </a:p>
          <a:p>
            <a:pPr marL="1143000" lvl="2" indent="-228600">
              <a:buFont typeface="Arial" pitchFamily="34" charset="0"/>
              <a:buChar char="•"/>
            </a:pPr>
            <a:r>
              <a:rPr lang="en-US" b="0" dirty="0" smtClean="0"/>
              <a:t>Select Export to Excel</a:t>
            </a:r>
          </a:p>
          <a:p>
            <a:pPr marL="685800" lvl="1" indent="-228600">
              <a:buFont typeface="+mj-lt"/>
              <a:buAutoNum type="arabicPeriod"/>
            </a:pPr>
            <a:r>
              <a:rPr lang="en-US" b="0" dirty="0" smtClean="0"/>
              <a:t>Open report or Save to your hard drive</a:t>
            </a:r>
          </a:p>
          <a:p>
            <a:pPr marL="457200" lvl="1" indent="0">
              <a:buFont typeface="+mj-lt"/>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dirty="0" smtClean="0"/>
              <a:t>Very</a:t>
            </a:r>
            <a:r>
              <a:rPr lang="en-US" baseline="0" dirty="0" smtClean="0"/>
              <a:t> quick exercise </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158</a:t>
            </a:fld>
            <a:endParaRPr lang="en-US" dirty="0"/>
          </a:p>
        </p:txBody>
      </p:sp>
    </p:spTree>
    <p:extLst>
      <p:ext uri="{BB962C8B-B14F-4D97-AF65-F5344CB8AC3E}">
        <p14:creationId xmlns:p14="http://schemas.microsoft.com/office/powerpoint/2010/main" val="29641231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dirty="0" smtClean="0"/>
              <a:t>Ask if any learner has any</a:t>
            </a:r>
            <a:r>
              <a:rPr lang="en-US" baseline="0" dirty="0" smtClean="0"/>
              <a:t> l</a:t>
            </a:r>
            <a:r>
              <a:rPr lang="en-US" dirty="0" smtClean="0"/>
              <a:t>ingering questions about the exercises completed</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159</a:t>
            </a:fld>
            <a:endParaRPr lang="en-US" dirty="0"/>
          </a:p>
        </p:txBody>
      </p:sp>
    </p:spTree>
    <p:extLst>
      <p:ext uri="{BB962C8B-B14F-4D97-AF65-F5344CB8AC3E}">
        <p14:creationId xmlns:p14="http://schemas.microsoft.com/office/powerpoint/2010/main" val="40326510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160</a:t>
            </a:fld>
            <a:endParaRPr lang="en-US" dirty="0"/>
          </a:p>
        </p:txBody>
      </p:sp>
    </p:spTree>
    <p:extLst>
      <p:ext uri="{BB962C8B-B14F-4D97-AF65-F5344CB8AC3E}">
        <p14:creationId xmlns:p14="http://schemas.microsoft.com/office/powerpoint/2010/main" val="29397411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161</a:t>
            </a:fld>
            <a:endParaRPr lang="en-US" dirty="0"/>
          </a:p>
        </p:txBody>
      </p:sp>
    </p:spTree>
    <p:extLst>
      <p:ext uri="{BB962C8B-B14F-4D97-AF65-F5344CB8AC3E}">
        <p14:creationId xmlns:p14="http://schemas.microsoft.com/office/powerpoint/2010/main" val="3117572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F0B3D58F-2BCC-4708-B321-413DE1F7B406}" type="slidenum">
              <a:rPr lang="en-US" smtClean="0"/>
              <a:pPr/>
              <a:t>162</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t>
            </a:r>
            <a:endParaRPr lang="en-US" baseline="0" dirty="0" smtClean="0"/>
          </a:p>
          <a:p>
            <a:pPr marL="171450" indent="-171450">
              <a:buFont typeface="Arial" pitchFamily="34" charset="0"/>
              <a:buChar char="•"/>
            </a:pPr>
            <a:r>
              <a:rPr lang="en-US" b="0" baseline="0" dirty="0" smtClean="0"/>
              <a:t>Ask (engage audience): What do you all think are some possible questions you may have and need to answer by accessing the web portal, calling the TIPS Contact Center, or calling other external organizations?</a:t>
            </a:r>
          </a:p>
          <a:p>
            <a:pPr marL="171450" indent="-171450">
              <a:buFont typeface="Arial" pitchFamily="34" charset="0"/>
              <a:buChar char="•"/>
            </a:pPr>
            <a:r>
              <a:rPr lang="en-US" b="0" baseline="0" dirty="0" smtClean="0"/>
              <a:t>So let’s take a closer look at where you should direct these inquiries:</a:t>
            </a:r>
            <a:endParaRPr lang="en-US" b="1" baseline="0" dirty="0" smtClean="0"/>
          </a:p>
          <a:p>
            <a:pPr marL="628650" lvl="1" indent="-171450">
              <a:buFont typeface="Arial" pitchFamily="34" charset="0"/>
              <a:buChar char="•"/>
            </a:pPr>
            <a:r>
              <a:rPr lang="en-US" b="0" dirty="0" smtClean="0"/>
              <a:t>Click</a:t>
            </a:r>
            <a:r>
              <a:rPr lang="en-US" b="0" baseline="0" dirty="0" smtClean="0"/>
              <a:t> 1: How do I complete a SF 2809 or SF 2810?</a:t>
            </a:r>
          </a:p>
          <a:p>
            <a:pPr marL="628650" lvl="1" indent="-171450">
              <a:buFont typeface="Arial" pitchFamily="34" charset="0"/>
              <a:buChar char="•"/>
            </a:pPr>
            <a:r>
              <a:rPr lang="en-US" b="0" baseline="0" dirty="0" smtClean="0"/>
              <a:t>Click 2: How do I generate a TIPS Report or Billing Report?</a:t>
            </a:r>
          </a:p>
          <a:p>
            <a:pPr marL="628650" lvl="1" indent="-171450">
              <a:buFont typeface="Arial" pitchFamily="34" charset="0"/>
              <a:buChar char="•"/>
            </a:pPr>
            <a:r>
              <a:rPr lang="en-US" b="0" baseline="0" dirty="0" smtClean="0"/>
              <a:t>Click 3: I received an error message in TIPS, how do I correct this error?</a:t>
            </a:r>
          </a:p>
          <a:p>
            <a:pPr marL="628650" lvl="1" indent="-171450">
              <a:buFont typeface="Arial" pitchFamily="34" charset="0"/>
              <a:buChar char="•"/>
            </a:pPr>
            <a:r>
              <a:rPr lang="en-US" b="0" baseline="0" dirty="0" smtClean="0"/>
              <a:t>Click 4: What prescriptions are covered under this FEHB plan?</a:t>
            </a:r>
          </a:p>
          <a:p>
            <a:pPr marL="457200" lvl="1" indent="0">
              <a:buFont typeface="Arial" pitchFamily="34" charset="0"/>
              <a:buNone/>
            </a:pPr>
            <a:endParaRPr lang="en-US" b="0" baseline="0" dirty="0"/>
          </a:p>
          <a:p>
            <a:pPr marL="0" lvl="0" indent="0">
              <a:buFont typeface="Arial" pitchFamily="34" charset="0"/>
              <a:buNone/>
            </a:pPr>
            <a:r>
              <a:rPr lang="en-US" b="1" baseline="0" dirty="0" smtClean="0"/>
              <a:t>Key Items to Consider:</a:t>
            </a:r>
          </a:p>
          <a:p>
            <a:pPr marL="171450" lvl="0" indent="-171450">
              <a:buFont typeface="Arial" pitchFamily="34" charset="0"/>
              <a:buChar char="•"/>
            </a:pPr>
            <a:r>
              <a:rPr lang="en-US" b="0" baseline="0" dirty="0" smtClean="0"/>
              <a:t>None </a:t>
            </a:r>
          </a:p>
        </p:txBody>
      </p:sp>
      <p:sp>
        <p:nvSpPr>
          <p:cNvPr id="4" name="Slide Number Placeholder 3"/>
          <p:cNvSpPr>
            <a:spLocks noGrp="1"/>
          </p:cNvSpPr>
          <p:nvPr>
            <p:ph type="sldNum" sz="quarter" idx="10"/>
          </p:nvPr>
        </p:nvSpPr>
        <p:spPr/>
        <p:txBody>
          <a:bodyPr/>
          <a:lstStyle/>
          <a:p>
            <a:fld id="{F0B3D58F-2BCC-4708-B321-413DE1F7B406}" type="slidenum">
              <a:rPr lang="en-US" smtClean="0"/>
              <a:pPr/>
              <a:t>163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FEHB Plan Carriers are synonymous with Health insurance providers. </a:t>
            </a:r>
            <a:r>
              <a:rPr lang="en-US" baseline="0" dirty="0" smtClean="0"/>
              <a:t>OPM’s website </a:t>
            </a:r>
            <a:r>
              <a:rPr lang="en-US" dirty="0" smtClean="0"/>
              <a:t>provides a full</a:t>
            </a:r>
            <a:r>
              <a:rPr lang="en-US" baseline="0" dirty="0" smtClean="0"/>
              <a:t> list of FEHB Plan carriers participating in FEHB</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6458420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t>
            </a:r>
          </a:p>
          <a:p>
            <a:pPr marL="171450" indent="-171450">
              <a:buFont typeface="Arial" pitchFamily="34" charset="0"/>
              <a:buChar char="•"/>
            </a:pPr>
            <a:r>
              <a:rPr lang="en-US" b="0" dirty="0" smtClean="0"/>
              <a:t>Click</a:t>
            </a:r>
            <a:r>
              <a:rPr lang="en-US" b="0" baseline="0" dirty="0" smtClean="0"/>
              <a:t> 1: Types of Inquiries (TIPS Contact Center)</a:t>
            </a:r>
          </a:p>
          <a:p>
            <a:pPr marL="171450" indent="-171450">
              <a:buFont typeface="Arial" pitchFamily="34" charset="0"/>
              <a:buChar char="•"/>
            </a:pPr>
            <a:r>
              <a:rPr lang="en-US" b="0" baseline="0" dirty="0" smtClean="0"/>
              <a:t>Click 2: </a:t>
            </a:r>
            <a:r>
              <a:rPr lang="en-US" dirty="0" smtClean="0"/>
              <a:t>OPM</a:t>
            </a:r>
          </a:p>
          <a:p>
            <a:pPr marL="171450" indent="-171450">
              <a:buFont typeface="Arial" pitchFamily="34" charset="0"/>
              <a:buChar char="•"/>
            </a:pPr>
            <a:r>
              <a:rPr lang="en-US" dirty="0" smtClean="0"/>
              <a:t>Click 3: Tribal Employers</a:t>
            </a:r>
          </a:p>
          <a:p>
            <a:pPr marL="171450" indent="-171450">
              <a:buFont typeface="Arial" pitchFamily="34" charset="0"/>
              <a:buChar char="•"/>
            </a:pPr>
            <a:r>
              <a:rPr lang="en-US" dirty="0" smtClean="0"/>
              <a:t>Click 4: Carrier Call Centers</a:t>
            </a:r>
          </a:p>
          <a:p>
            <a:pPr marL="171450" indent="-171450">
              <a:buFont typeface="Arial" pitchFamily="34" charset="0"/>
              <a:buChar char="•"/>
            </a:pPr>
            <a:r>
              <a:rPr lang="en-US" dirty="0" smtClean="0"/>
              <a:t>Click 5: Tribal Security Office</a:t>
            </a:r>
          </a:p>
          <a:p>
            <a:pPr>
              <a:buFont typeface="Arial" pitchFamily="34" charset="0"/>
              <a:buChar char="•"/>
            </a:pPr>
            <a:r>
              <a:rPr lang="en-US" dirty="0" smtClean="0"/>
              <a:t>Some</a:t>
            </a:r>
            <a:r>
              <a:rPr lang="en-US" baseline="0" dirty="0" smtClean="0"/>
              <a:t> inquiries are not handled by the Contact Center and must be handled by other organizations</a:t>
            </a:r>
          </a:p>
          <a:p>
            <a:pPr lvl="1">
              <a:buFont typeface="Arial" pitchFamily="34" charset="0"/>
              <a:buChar char="•"/>
            </a:pPr>
            <a:r>
              <a:rPr lang="en-US" baseline="0" dirty="0" smtClean="0"/>
              <a:t>All coverage inquiries are handled by the Carrier call centers</a:t>
            </a:r>
          </a:p>
          <a:p>
            <a:pPr lvl="1">
              <a:buFont typeface="Arial" pitchFamily="34" charset="0"/>
              <a:buChar char="•"/>
            </a:pPr>
            <a:r>
              <a:rPr lang="en-US" baseline="0" dirty="0" smtClean="0"/>
              <a:t>All policy inquiries are handles by the Office of Personnel Management (OPM)</a:t>
            </a:r>
          </a:p>
          <a:p>
            <a:pPr lvl="1">
              <a:buFont typeface="Arial" pitchFamily="34" charset="0"/>
              <a:buChar char="•"/>
            </a:pPr>
            <a:r>
              <a:rPr lang="en-US" baseline="0" dirty="0" smtClean="0"/>
              <a:t>Employee-specific inquiries are handled by Tribal Employers (yourselves)</a:t>
            </a:r>
          </a:p>
          <a:p>
            <a:pPr lvl="1">
              <a:buFont typeface="Arial" pitchFamily="34" charset="0"/>
              <a:buChar char="•"/>
            </a:pPr>
            <a:r>
              <a:rPr lang="en-US" baseline="0" dirty="0" smtClean="0"/>
              <a:t>System Security Inquiries are handled by your TSOs</a:t>
            </a:r>
          </a:p>
          <a:p>
            <a:pPr>
              <a:buFont typeface="Arial" pitchFamily="34" charset="0"/>
              <a:buChar char="•"/>
            </a:pPr>
            <a:r>
              <a:rPr lang="en-US" baseline="0" dirty="0" smtClean="0"/>
              <a:t> You can reach these organizations directly using the numbers provided on your Quick Reference Guide</a:t>
            </a:r>
          </a:p>
          <a:p>
            <a:pPr>
              <a:buFont typeface="Arial" pitchFamily="34" charset="0"/>
              <a:buChar char="•"/>
            </a:pPr>
            <a:r>
              <a:rPr lang="en-US" baseline="0" dirty="0" smtClean="0"/>
              <a:t> Also, the Contact Center can always provide you with the numbers for these organizations </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sz="1200" kern="1200" dirty="0" smtClean="0">
                <a:solidFill>
                  <a:schemeClr val="tx1"/>
                </a:solidFill>
                <a:effectLst/>
                <a:latin typeface="+mn-lt"/>
                <a:ea typeface="+mn-ea"/>
                <a:cs typeface="+mn-cs"/>
              </a:rPr>
              <a:t>TSOs have the capability to reset passwords via SALL. There isn’t a number</a:t>
            </a:r>
            <a:r>
              <a:rPr lang="en-US" sz="1200" kern="1200" baseline="0" dirty="0" smtClean="0">
                <a:solidFill>
                  <a:schemeClr val="tx1"/>
                </a:solidFill>
                <a:effectLst/>
                <a:latin typeface="+mn-lt"/>
                <a:ea typeface="+mn-ea"/>
                <a:cs typeface="+mn-cs"/>
              </a:rPr>
              <a:t> they need to call to be able to do it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0B3D58F-2BCC-4708-B321-413DE1F7B406}" type="slidenum">
              <a:rPr lang="en-US" smtClean="0"/>
              <a:pPr/>
              <a:t>164</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dirty="0" smtClean="0"/>
              <a:t>None</a:t>
            </a:r>
          </a:p>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F0B3D58F-2BCC-4708-B321-413DE1F7B406}" type="slidenum">
              <a:rPr lang="en-US" smtClean="0"/>
              <a:pPr/>
              <a:t>165</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and overall</a:t>
            </a:r>
            <a:r>
              <a:rPr lang="en-US" baseline="0" dirty="0" smtClean="0"/>
              <a:t> activity </a:t>
            </a:r>
            <a:endParaRPr lang="en-US" dirty="0" smtClean="0"/>
          </a:p>
          <a:p>
            <a:pPr marL="171450" indent="-171450">
              <a:buFont typeface="Arial" pitchFamily="34" charset="0"/>
              <a:buChar char="•"/>
            </a:pPr>
            <a:r>
              <a:rPr lang="en-US" dirty="0" smtClean="0"/>
              <a:t>Advise</a:t>
            </a:r>
            <a:r>
              <a:rPr lang="en-US" baseline="0" dirty="0" smtClean="0"/>
              <a:t> participants that there is a space in their Participant Guide for answers</a:t>
            </a:r>
          </a:p>
          <a:p>
            <a:pPr marL="171450" indent="-171450">
              <a:buFont typeface="Arial" pitchFamily="34" charset="0"/>
              <a:buChar char="•"/>
            </a:pPr>
            <a:r>
              <a:rPr lang="en-US" baseline="0" dirty="0" smtClean="0"/>
              <a:t>Use these 10 questions:</a:t>
            </a:r>
          </a:p>
          <a:p>
            <a:pPr marL="685800" lvl="1" indent="-228600">
              <a:buAutoNum type="arabicPeriod"/>
            </a:pPr>
            <a:r>
              <a:rPr lang="en-US" sz="1200" kern="1200" dirty="0" smtClean="0">
                <a:solidFill>
                  <a:schemeClr val="tx1"/>
                </a:solidFill>
                <a:effectLst/>
                <a:latin typeface="+mn-lt"/>
                <a:ea typeface="+mn-ea"/>
                <a:cs typeface="+mn-cs"/>
              </a:rPr>
              <a:t>I logged into TIPS, but I’m confused on how to navigate the system. Specifically I cannot figure out how to use the electronic upload process. </a:t>
            </a:r>
          </a:p>
          <a:p>
            <a:pPr marL="1143000" lvl="2" indent="-228600">
              <a:buAutoNum type="arabicPeriod"/>
            </a:pPr>
            <a:r>
              <a:rPr lang="en-US" sz="1200" b="1" i="1" kern="1200" dirty="0" smtClean="0">
                <a:solidFill>
                  <a:schemeClr val="tx1"/>
                </a:solidFill>
                <a:effectLst/>
                <a:latin typeface="+mn-lt"/>
                <a:ea typeface="+mn-ea"/>
                <a:cs typeface="+mn-cs"/>
              </a:rPr>
              <a:t>NFC Contact Center </a:t>
            </a:r>
          </a:p>
          <a:p>
            <a:pPr marL="685800" lvl="1" indent="-228600">
              <a:buAutoNum type="arabicPeriod"/>
            </a:pPr>
            <a:r>
              <a:rPr lang="en-US" sz="1200" kern="1200" dirty="0" smtClean="0">
                <a:solidFill>
                  <a:schemeClr val="tx1"/>
                </a:solidFill>
                <a:effectLst/>
                <a:latin typeface="+mn-lt"/>
                <a:ea typeface="+mn-ea"/>
                <a:cs typeface="+mn-cs"/>
              </a:rPr>
              <a:t>Hi, I am the Tribal Security Officer for my Tribal Employer. The passwords provided are not working. Who can help me reset the passwords? </a:t>
            </a:r>
          </a:p>
          <a:p>
            <a:pPr marL="914400" lvl="2" indent="0">
              <a:buNone/>
            </a:pPr>
            <a:r>
              <a:rPr lang="en-US" sz="1200" b="1" i="1" kern="1200" dirty="0" smtClean="0">
                <a:solidFill>
                  <a:schemeClr val="tx1"/>
                </a:solidFill>
                <a:effectLst/>
                <a:latin typeface="+mn-lt"/>
                <a:ea typeface="+mn-ea"/>
                <a:cs typeface="+mn-cs"/>
              </a:rPr>
              <a:t>2. NFC Security </a:t>
            </a:r>
            <a:endParaRPr lang="en-US" sz="1200" kern="120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Can I continue providing coverage to one of my employees even after they leave Tribal employment?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3. OPM</a:t>
            </a:r>
          </a:p>
          <a:p>
            <a:pPr marL="685800" lvl="1" indent="-228600">
              <a:buAutoNum type="arabicPeriod"/>
            </a:pPr>
            <a:r>
              <a:rPr lang="en-US" sz="1200" kern="1200" dirty="0" smtClean="0">
                <a:solidFill>
                  <a:schemeClr val="tx1"/>
                </a:solidFill>
                <a:effectLst/>
                <a:latin typeface="+mn-lt"/>
                <a:ea typeface="+mn-ea"/>
                <a:cs typeface="+mn-cs"/>
              </a:rPr>
              <a:t>My employee has not received their insurance card. Do you know when they can expect to receive their card? </a:t>
            </a:r>
          </a:p>
          <a:p>
            <a:pPr marL="914400" lvl="2" indent="0">
              <a:buNone/>
            </a:pPr>
            <a:r>
              <a:rPr lang="en-US" sz="1200" b="1" i="1" kern="1200" dirty="0" smtClean="0">
                <a:solidFill>
                  <a:schemeClr val="tx1"/>
                </a:solidFill>
                <a:effectLst/>
                <a:latin typeface="+mn-lt"/>
                <a:ea typeface="+mn-ea"/>
                <a:cs typeface="+mn-cs"/>
              </a:rPr>
              <a:t>4. FEHB Plan Carrier </a:t>
            </a:r>
          </a:p>
          <a:p>
            <a:pPr marL="685800" lvl="1" indent="-228600">
              <a:buAutoNum type="arabicPeriod"/>
            </a:pPr>
            <a:r>
              <a:rPr lang="en-US" sz="1200" kern="1200" dirty="0" smtClean="0">
                <a:solidFill>
                  <a:schemeClr val="tx1"/>
                </a:solidFill>
                <a:effectLst/>
                <a:latin typeface="+mn-lt"/>
                <a:ea typeface="+mn-ea"/>
                <a:cs typeface="+mn-cs"/>
              </a:rPr>
              <a:t>When will the final Billing Report post each month? </a:t>
            </a:r>
          </a:p>
          <a:p>
            <a:pPr marL="914400" lvl="2" indent="0">
              <a:buNone/>
            </a:pPr>
            <a:r>
              <a:rPr lang="en-US" sz="1200" b="1" i="1" kern="1200" dirty="0" smtClean="0">
                <a:solidFill>
                  <a:schemeClr val="tx1"/>
                </a:solidFill>
                <a:effectLst/>
                <a:latin typeface="+mn-lt"/>
                <a:ea typeface="+mn-ea"/>
                <a:cs typeface="+mn-cs"/>
              </a:rPr>
              <a:t>5. NFC Contact Center</a:t>
            </a:r>
          </a:p>
          <a:p>
            <a:pPr marL="685800" lvl="1" indent="-228600">
              <a:buAutoNum type="arabicPeriod"/>
            </a:pPr>
            <a:r>
              <a:rPr lang="en-US" sz="1200" kern="1200" dirty="0" smtClean="0">
                <a:solidFill>
                  <a:schemeClr val="tx1"/>
                </a:solidFill>
                <a:effectLst/>
                <a:latin typeface="+mn-lt"/>
                <a:ea typeface="+mn-ea"/>
                <a:cs typeface="+mn-cs"/>
              </a:rPr>
              <a:t>My Tribal employee needs coverage for an upcoming operation. Will their FEHB Plan Carrier cover this procedure? </a:t>
            </a:r>
          </a:p>
          <a:p>
            <a:pPr marL="914400" lvl="2" indent="0">
              <a:buNone/>
            </a:pPr>
            <a:r>
              <a:rPr lang="en-US" sz="1200" b="1" i="1" kern="1200" dirty="0" smtClean="0">
                <a:solidFill>
                  <a:schemeClr val="tx1"/>
                </a:solidFill>
                <a:effectLst/>
                <a:latin typeface="+mn-lt"/>
                <a:ea typeface="+mn-ea"/>
                <a:cs typeface="+mn-cs"/>
              </a:rPr>
              <a:t>6. FEHB Plan Carrier</a:t>
            </a:r>
          </a:p>
          <a:p>
            <a:pPr marL="685800" lvl="1" indent="-228600">
              <a:buAutoNum type="arabicPeriod"/>
            </a:pPr>
            <a:r>
              <a:rPr lang="en-US" sz="1200" kern="1200" dirty="0" smtClean="0">
                <a:solidFill>
                  <a:schemeClr val="tx1"/>
                </a:solidFill>
                <a:effectLst/>
                <a:latin typeface="+mn-lt"/>
                <a:ea typeface="+mn-ea"/>
                <a:cs typeface="+mn-cs"/>
              </a:rPr>
              <a:t>I’m unable to generate and download a TIPS Report; can you help me with this process? </a:t>
            </a:r>
          </a:p>
          <a:p>
            <a:pPr marL="914400" lvl="2" indent="0">
              <a:buNone/>
            </a:pPr>
            <a:r>
              <a:rPr lang="en-US" sz="1200" b="1" i="1" kern="1200" dirty="0" smtClean="0">
                <a:solidFill>
                  <a:schemeClr val="tx1"/>
                </a:solidFill>
                <a:effectLst/>
                <a:latin typeface="+mn-lt"/>
                <a:ea typeface="+mn-ea"/>
                <a:cs typeface="+mn-cs"/>
              </a:rPr>
              <a:t>7. NFC Contact Center </a:t>
            </a:r>
          </a:p>
          <a:p>
            <a:pPr marL="685800" lvl="1" indent="-228600">
              <a:buAutoNum type="arabicPeriod"/>
            </a:pPr>
            <a:r>
              <a:rPr lang="en-US" sz="1200" kern="1200" dirty="0" smtClean="0">
                <a:solidFill>
                  <a:schemeClr val="tx1"/>
                </a:solidFill>
                <a:effectLst/>
                <a:latin typeface="+mn-lt"/>
                <a:ea typeface="+mn-ea"/>
                <a:cs typeface="+mn-cs"/>
              </a:rPr>
              <a:t>I’m not sure if this is the right number or not but I got your number from a friend in another tribe.  I’m interested in learning about the program and whether or not we would be eligible to offer Federal health benefits to our employees.  Can you tell me more about the program? </a:t>
            </a:r>
          </a:p>
          <a:p>
            <a:pPr marL="914400" lvl="2" indent="0">
              <a:buNone/>
            </a:pPr>
            <a:r>
              <a:rPr lang="en-US" sz="1200" b="1" i="1" kern="1200" dirty="0" smtClean="0">
                <a:solidFill>
                  <a:schemeClr val="tx1"/>
                </a:solidFill>
                <a:effectLst/>
                <a:latin typeface="+mn-lt"/>
                <a:ea typeface="+mn-ea"/>
                <a:cs typeface="+mn-cs"/>
              </a:rPr>
              <a:t>8. OPM</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I’ve been trying to log into the TIPS system all morning and it’s not working.  Are you able to log into the system and enter this SF 2809 for me?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smtClean="0">
                <a:solidFill>
                  <a:schemeClr val="tx1"/>
                </a:solidFill>
                <a:effectLst/>
                <a:latin typeface="+mn-lt"/>
                <a:ea typeface="+mn-ea"/>
                <a:cs typeface="+mn-cs"/>
              </a:rPr>
              <a:t>9. </a:t>
            </a:r>
            <a:r>
              <a:rPr lang="en-US" sz="1200" b="1" i="1" kern="1200" dirty="0" smtClean="0">
                <a:solidFill>
                  <a:schemeClr val="tx1"/>
                </a:solidFill>
                <a:effectLst/>
                <a:latin typeface="+mn-lt"/>
                <a:ea typeface="+mn-ea"/>
                <a:cs typeface="+mn-cs"/>
              </a:rPr>
              <a:t>NFC Contact Center</a:t>
            </a:r>
            <a:endParaRPr lang="en-US" sz="1200" kern="1200" dirty="0" smtClean="0">
              <a:solidFill>
                <a:schemeClr val="tx1"/>
              </a:solidFill>
              <a:effectLst/>
              <a:latin typeface="+mn-lt"/>
              <a:ea typeface="+mn-ea"/>
              <a:cs typeface="+mn-cs"/>
            </a:endParaRPr>
          </a:p>
          <a:p>
            <a:pPr marL="685800" lvl="1" indent="-228600">
              <a:buAutoNum type="arabicPeriod"/>
            </a:pPr>
            <a:r>
              <a:rPr lang="en-US" sz="1200" kern="1200" dirty="0" smtClean="0">
                <a:solidFill>
                  <a:schemeClr val="tx1"/>
                </a:solidFill>
                <a:effectLst/>
                <a:latin typeface="+mn-lt"/>
                <a:ea typeface="+mn-ea"/>
                <a:cs typeface="+mn-cs"/>
              </a:rPr>
              <a:t>One of my employees just adopted a child and submitted a QLE request. I’m not sure if they can switch their plan at this time. Who can help verify their eligibility under the FEHB program? </a:t>
            </a:r>
          </a:p>
          <a:p>
            <a:pPr marL="914400" lvl="2" indent="0">
              <a:buNone/>
            </a:pPr>
            <a:r>
              <a:rPr lang="en-US" sz="1200" b="1" i="1" kern="1200" dirty="0" smtClean="0">
                <a:solidFill>
                  <a:schemeClr val="tx1"/>
                </a:solidFill>
                <a:effectLst/>
                <a:latin typeface="+mn-lt"/>
                <a:ea typeface="+mn-ea"/>
                <a:cs typeface="+mn-cs"/>
              </a:rPr>
              <a:t>10 .OPM</a:t>
            </a:r>
          </a:p>
          <a:p>
            <a:pPr marL="914400" lvl="2" indent="0">
              <a:buNone/>
            </a:pPr>
            <a:endParaRPr lang="en-US" sz="1200" b="1" i="1" kern="1200" dirty="0" smtClean="0">
              <a:solidFill>
                <a:schemeClr val="tx1"/>
              </a:solidFill>
              <a:effectLst/>
              <a:latin typeface="+mn-lt"/>
              <a:ea typeface="+mn-ea"/>
              <a:cs typeface="+mn-cs"/>
            </a:endParaRPr>
          </a:p>
          <a:p>
            <a:pPr marL="0" lvl="0" indent="0">
              <a:buNone/>
            </a:pPr>
            <a:r>
              <a:rPr lang="en-US" sz="1200" b="1" i="0" kern="1200" dirty="0" smtClean="0">
                <a:solidFill>
                  <a:schemeClr val="tx1"/>
                </a:solidFill>
                <a:effectLst/>
                <a:latin typeface="+mn-lt"/>
                <a:ea typeface="+mn-ea"/>
                <a:cs typeface="+mn-cs"/>
              </a:rPr>
              <a:t>Key</a:t>
            </a:r>
            <a:r>
              <a:rPr lang="en-US" sz="1200" b="1" i="0" kern="1200" baseline="0" dirty="0" smtClean="0">
                <a:solidFill>
                  <a:schemeClr val="tx1"/>
                </a:solidFill>
                <a:effectLst/>
                <a:latin typeface="+mn-lt"/>
                <a:ea typeface="+mn-ea"/>
                <a:cs typeface="+mn-cs"/>
              </a:rPr>
              <a:t> Items to Consider:</a:t>
            </a:r>
          </a:p>
          <a:p>
            <a:pPr marL="171450" lvl="0" indent="-171450">
              <a:buFont typeface="Arial" pitchFamily="34" charset="0"/>
              <a:buChar char="•"/>
            </a:pPr>
            <a:r>
              <a:rPr lang="en-US" sz="1200" b="0" i="0" kern="1200" baseline="0" dirty="0" smtClean="0">
                <a:solidFill>
                  <a:schemeClr val="tx1"/>
                </a:solidFill>
                <a:effectLst/>
                <a:latin typeface="+mn-lt"/>
                <a:ea typeface="+mn-ea"/>
                <a:cs typeface="+mn-cs"/>
              </a:rPr>
              <a:t>None </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0B3D58F-2BCC-4708-B321-413DE1F7B406}" type="slidenum">
              <a:rPr lang="en-US" smtClean="0"/>
              <a:pPr/>
              <a:t>166</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167</a:t>
            </a:fld>
            <a:endParaRPr lang="en-US" dirty="0"/>
          </a:p>
        </p:txBody>
      </p:sp>
    </p:spTree>
    <p:extLst>
      <p:ext uri="{BB962C8B-B14F-4D97-AF65-F5344CB8AC3E}">
        <p14:creationId xmlns:p14="http://schemas.microsoft.com/office/powerpoint/2010/main" val="17940940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168</a:t>
            </a:fld>
            <a:endParaRPr lang="en-US" dirty="0"/>
          </a:p>
        </p:txBody>
      </p:sp>
    </p:spTree>
    <p:extLst>
      <p:ext uri="{BB962C8B-B14F-4D97-AF65-F5344CB8AC3E}">
        <p14:creationId xmlns:p14="http://schemas.microsoft.com/office/powerpoint/2010/main" val="17940940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169</a:t>
            </a:fld>
            <a:endParaRPr lang="en-US" dirty="0"/>
          </a:p>
        </p:txBody>
      </p:sp>
    </p:spTree>
    <p:extLst>
      <p:ext uri="{BB962C8B-B14F-4D97-AF65-F5344CB8AC3E}">
        <p14:creationId xmlns:p14="http://schemas.microsoft.com/office/powerpoint/2010/main" val="17940940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and then walk users through the NFC TIPS Website </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b="0" baseline="0" dirty="0" smtClean="0"/>
              <a:t>None</a:t>
            </a:r>
            <a:endParaRPr lang="en-US" baseline="0" dirty="0" smtClean="0"/>
          </a:p>
        </p:txBody>
      </p:sp>
      <p:sp>
        <p:nvSpPr>
          <p:cNvPr id="4" name="Slide Number Placeholder 3"/>
          <p:cNvSpPr>
            <a:spLocks noGrp="1"/>
          </p:cNvSpPr>
          <p:nvPr>
            <p:ph type="sldNum" sz="quarter" idx="10"/>
          </p:nvPr>
        </p:nvSpPr>
        <p:spPr/>
        <p:txBody>
          <a:bodyPr/>
          <a:lstStyle/>
          <a:p>
            <a:fld id="{F0B3D58F-2BCC-4708-B321-413DE1F7B406}" type="slidenum">
              <a:rPr lang="en-US" smtClean="0"/>
              <a:pPr/>
              <a:t>170</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63718" indent="-163718">
              <a:buFont typeface="Arial" pitchFamily="34" charset="0"/>
              <a:buChar char="•"/>
            </a:pPr>
            <a:r>
              <a:rPr lang="en-US" dirty="0" smtClean="0"/>
              <a:t>Emphasize that not everyone in TIPS</a:t>
            </a:r>
            <a:r>
              <a:rPr lang="en-US" baseline="0" dirty="0" smtClean="0"/>
              <a:t> is authorized to use the Remedy Requester Console</a:t>
            </a:r>
          </a:p>
          <a:p>
            <a:pPr marL="163718" indent="-163718">
              <a:buFont typeface="Arial" pitchFamily="34" charset="0"/>
              <a:buChar char="•"/>
            </a:pPr>
            <a:r>
              <a:rPr lang="en-US" baseline="0" dirty="0" smtClean="0"/>
              <a:t>In order to get access to the Remedy Requester Console you must have a TBO or other Authorized Contact call the Contact Center to set up an account</a:t>
            </a:r>
          </a:p>
          <a:p>
            <a:pPr marL="163718" indent="-163718">
              <a:buFont typeface="Arial" pitchFamily="34" charset="0"/>
              <a:buChar char="•"/>
            </a:pPr>
            <a:r>
              <a:rPr lang="en-US" baseline="0" dirty="0" smtClean="0"/>
              <a:t>Only TBOs are granted access immediately and will be provided their login info vis a vi email</a:t>
            </a:r>
          </a:p>
          <a:p>
            <a:pPr marL="163718" indent="-163718">
              <a:buFont typeface="Arial" pitchFamily="34" charset="0"/>
              <a:buChar char="•"/>
            </a:pPr>
            <a:r>
              <a:rPr lang="en-US" baseline="0" dirty="0" smtClean="0"/>
              <a:t>Once an individual is identified as an Authorized Contact, NFC will email login information</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171</a:t>
            </a:fld>
            <a:endParaRPr lang="en-US" dirty="0"/>
          </a:p>
        </p:txBody>
      </p:sp>
    </p:spTree>
    <p:extLst>
      <p:ext uri="{BB962C8B-B14F-4D97-AF65-F5344CB8AC3E}">
        <p14:creationId xmlns:p14="http://schemas.microsoft.com/office/powerpoint/2010/main" val="180817092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dirty="0" smtClean="0"/>
              <a:t>Emphasize that Remedy</a:t>
            </a:r>
            <a:r>
              <a:rPr lang="en-US" baseline="0" dirty="0" smtClean="0"/>
              <a:t> is an interactive tool that allow users to include a lot of helpful information on their request:</a:t>
            </a:r>
          </a:p>
          <a:p>
            <a:pPr marL="600298" lvl="1" indent="-163718">
              <a:buFont typeface="Arial" pitchFamily="34" charset="0"/>
              <a:buChar char="•"/>
            </a:pPr>
            <a:r>
              <a:rPr lang="en-US" baseline="0" dirty="0" smtClean="0"/>
              <a:t>Users can make sure that NFC knows when they need the request resolved by</a:t>
            </a:r>
          </a:p>
          <a:p>
            <a:pPr marL="600298" lvl="1" indent="-163718">
              <a:buFont typeface="Arial" pitchFamily="34" charset="0"/>
              <a:buChar char="•"/>
            </a:pPr>
            <a:r>
              <a:rPr lang="en-US" baseline="0" dirty="0" smtClean="0"/>
              <a:t>Users can attach files such as screen shots so NFC can understand the problem they are experiencing</a:t>
            </a:r>
          </a:p>
          <a:p>
            <a:pPr marL="600298" lvl="1" indent="-163718">
              <a:buFont typeface="Arial" pitchFamily="34" charset="0"/>
              <a:buChar char="•"/>
            </a:pPr>
            <a:r>
              <a:rPr lang="en-US" baseline="0" dirty="0" smtClean="0"/>
              <a:t>Users can also track and see that their request is being worked on</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172</a:t>
            </a:fld>
            <a:endParaRPr lang="en-US" dirty="0"/>
          </a:p>
        </p:txBody>
      </p:sp>
    </p:spTree>
    <p:extLst>
      <p:ext uri="{BB962C8B-B14F-4D97-AF65-F5344CB8AC3E}">
        <p14:creationId xmlns:p14="http://schemas.microsoft.com/office/powerpoint/2010/main" val="276241031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and graphic</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Note to learners that this point in the training</a:t>
            </a:r>
            <a:r>
              <a:rPr lang="en-US" baseline="0" dirty="0" smtClean="0"/>
              <a:t> go through the steps one by one of submitting a Remedy Request. Unfortunately, the training room won’t have access to the Remedy system so this part of the training will be screenshots only</a:t>
            </a:r>
            <a:endParaRPr lang="en-US" dirty="0" smtClean="0"/>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b="0" dirty="0" smtClean="0"/>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173</a:t>
            </a:fld>
            <a:endParaRPr lang="en-US" dirty="0"/>
          </a:p>
        </p:txBody>
      </p:sp>
    </p:spTree>
    <p:extLst>
      <p:ext uri="{BB962C8B-B14F-4D97-AF65-F5344CB8AC3E}">
        <p14:creationId xmlns:p14="http://schemas.microsoft.com/office/powerpoint/2010/main" val="976087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2680961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b="0" baseline="0" dirty="0" smtClean="0"/>
              <a:t>None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174</a:t>
            </a:fld>
            <a:endParaRPr lang="en-US" dirty="0"/>
          </a:p>
        </p:txBody>
      </p:sp>
    </p:spTree>
    <p:extLst>
      <p:ext uri="{BB962C8B-B14F-4D97-AF65-F5344CB8AC3E}">
        <p14:creationId xmlns:p14="http://schemas.microsoft.com/office/powerpoint/2010/main" val="97608765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b="0" baseline="0" dirty="0" smtClean="0"/>
              <a:t>None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175</a:t>
            </a:fld>
            <a:endParaRPr lang="en-US" dirty="0"/>
          </a:p>
        </p:txBody>
      </p:sp>
    </p:spTree>
    <p:extLst>
      <p:ext uri="{BB962C8B-B14F-4D97-AF65-F5344CB8AC3E}">
        <p14:creationId xmlns:p14="http://schemas.microsoft.com/office/powerpoint/2010/main" val="121956413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and graphic </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b="0" baseline="0" dirty="0" smtClean="0"/>
              <a:t>None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176</a:t>
            </a:fld>
            <a:endParaRPr lang="en-US" dirty="0"/>
          </a:p>
        </p:txBody>
      </p:sp>
    </p:spTree>
    <p:extLst>
      <p:ext uri="{BB962C8B-B14F-4D97-AF65-F5344CB8AC3E}">
        <p14:creationId xmlns:p14="http://schemas.microsoft.com/office/powerpoint/2010/main" val="97608765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F0B3D58F-2BCC-4708-B321-413DE1F7B406}" type="slidenum">
              <a:rPr lang="en-US" smtClean="0"/>
              <a:pPr/>
              <a:t>177</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a:t>
            </a:r>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indent="-171450">
              <a:buFont typeface="Arial" pitchFamily="34" charset="0"/>
              <a:buChar char="•"/>
            </a:pPr>
            <a:r>
              <a:rPr lang="en-US" b="0" baseline="0" dirty="0" smtClean="0"/>
              <a:t>None</a:t>
            </a:r>
            <a:endParaRPr lang="en-US"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178</a:t>
            </a:fld>
            <a:endParaRPr lang="en-US" dirty="0"/>
          </a:p>
        </p:txBody>
      </p:sp>
    </p:spTree>
    <p:extLst>
      <p:ext uri="{BB962C8B-B14F-4D97-AF65-F5344CB8AC3E}">
        <p14:creationId xmlns:p14="http://schemas.microsoft.com/office/powerpoint/2010/main" val="259908922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179</a:t>
            </a:fld>
            <a:endParaRPr lang="en-US" dirty="0"/>
          </a:p>
        </p:txBody>
      </p:sp>
    </p:spTree>
    <p:extLst>
      <p:ext uri="{BB962C8B-B14F-4D97-AF65-F5344CB8AC3E}">
        <p14:creationId xmlns:p14="http://schemas.microsoft.com/office/powerpoint/2010/main" val="25990892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Slide Direction:</a:t>
            </a:r>
          </a:p>
          <a:p>
            <a:pPr marL="171450" indent="-171450">
              <a:buFont typeface="Arial" pitchFamily="34" charset="0"/>
              <a:buChar char="•"/>
            </a:pPr>
            <a:r>
              <a:rPr lang="en-US" dirty="0" smtClean="0"/>
              <a:t>Present discussion bullets </a:t>
            </a:r>
          </a:p>
          <a:p>
            <a:pPr marL="171450" indent="-171450">
              <a:buFont typeface="Arial" pitchFamily="34" charset="0"/>
              <a:buChar char="•"/>
            </a:pPr>
            <a:r>
              <a:rPr lang="en-US" dirty="0" smtClean="0"/>
              <a:t>Update</a:t>
            </a:r>
            <a:r>
              <a:rPr lang="en-US" baseline="0" dirty="0" smtClean="0"/>
              <a:t> learners on current system status and any existing system limitations or inaccessible functionalities</a:t>
            </a:r>
            <a:endParaRPr lang="en-US" dirty="0" smtClean="0"/>
          </a:p>
          <a:p>
            <a:pPr marL="0" indent="0">
              <a:buFont typeface="Arial" pitchFamily="34" charset="0"/>
              <a:buNone/>
            </a:pPr>
            <a:endParaRPr lang="en-US" dirty="0" smtClean="0"/>
          </a:p>
          <a:p>
            <a:pPr marL="0" indent="0">
              <a:buFont typeface="Arial" pitchFamily="34" charset="0"/>
              <a:buNone/>
            </a:pPr>
            <a:r>
              <a:rPr lang="en-US" b="1" dirty="0" smtClean="0"/>
              <a:t>Key Items to Consider:</a:t>
            </a:r>
          </a:p>
          <a:p>
            <a:pPr marL="171450" lvl="0" indent="-171450">
              <a:buFont typeface="Arial" pitchFamily="34" charset="0"/>
              <a:buChar char="•"/>
            </a:pPr>
            <a:r>
              <a:rPr lang="en-US" dirty="0" smtClean="0"/>
              <a:t>Currently step-by-step instructions are not available for the activities listed below;</a:t>
            </a:r>
            <a:r>
              <a:rPr lang="en-US" baseline="0" dirty="0" smtClean="0"/>
              <a:t> however they will be updated in the future to include:</a:t>
            </a:r>
            <a:endParaRPr lang="en-US" dirty="0" smtClean="0"/>
          </a:p>
          <a:p>
            <a:pPr marL="628650" lvl="1" indent="-171450">
              <a:buFont typeface="Arial" pitchFamily="34" charset="0"/>
              <a:buChar char="•"/>
            </a:pPr>
            <a:r>
              <a:rPr lang="en-US" dirty="0" smtClean="0"/>
              <a:t>Managing Court Orders in TIPS</a:t>
            </a:r>
          </a:p>
          <a:p>
            <a:pPr marL="628650" lvl="1" indent="-171450">
              <a:buFont typeface="Arial" pitchFamily="34" charset="0"/>
              <a:buChar char="•"/>
            </a:pPr>
            <a:r>
              <a:rPr lang="en-US" dirty="0" smtClean="0"/>
              <a:t>Performing a Enrollee POI Transfer</a:t>
            </a:r>
          </a:p>
          <a:p>
            <a:pPr marL="628650" lvl="1" indent="-171450">
              <a:buFont typeface="Arial" pitchFamily="34" charset="0"/>
              <a:buChar char="•"/>
            </a:pPr>
            <a:r>
              <a:rPr lang="en-US" dirty="0" smtClean="0"/>
              <a:t>Performing a Retroactive Adjustment</a:t>
            </a:r>
          </a:p>
        </p:txBody>
      </p:sp>
      <p:sp>
        <p:nvSpPr>
          <p:cNvPr id="4" name="Slide Number Placeholder 3"/>
          <p:cNvSpPr>
            <a:spLocks noGrp="1"/>
          </p:cNvSpPr>
          <p:nvPr>
            <p:ph type="sldNum" sz="quarter" idx="10"/>
          </p:nvPr>
        </p:nvSpPr>
        <p:spPr/>
        <p:txBody>
          <a:bodyPr/>
          <a:lstStyle/>
          <a:p>
            <a:fld id="{3BBB1D0F-58BA-40F6-B521-A7AEEE08C46C}" type="slidenum">
              <a:rPr lang="en-US" smtClean="0"/>
              <a:pPr/>
              <a:t>180</a:t>
            </a:fld>
            <a:endParaRPr lang="en-US" dirty="0"/>
          </a:p>
        </p:txBody>
      </p:sp>
    </p:spTree>
    <p:extLst>
      <p:ext uri="{BB962C8B-B14F-4D97-AF65-F5344CB8AC3E}">
        <p14:creationId xmlns:p14="http://schemas.microsoft.com/office/powerpoint/2010/main" val="259908922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181</a:t>
            </a:fld>
            <a:endParaRPr lang="en-US" dirty="0"/>
          </a:p>
        </p:txBody>
      </p:sp>
    </p:spTree>
    <p:extLst>
      <p:ext uri="{BB962C8B-B14F-4D97-AF65-F5344CB8AC3E}">
        <p14:creationId xmlns:p14="http://schemas.microsoft.com/office/powerpoint/2010/main" val="310076328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If no questions exist, run through the short review of 15 questions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182</a:t>
            </a:fld>
            <a:endParaRPr lang="en-US" dirty="0"/>
          </a:p>
        </p:txBody>
      </p:sp>
    </p:spTree>
    <p:extLst>
      <p:ext uri="{BB962C8B-B14F-4D97-AF65-F5344CB8AC3E}">
        <p14:creationId xmlns:p14="http://schemas.microsoft.com/office/powerpoint/2010/main" val="46136107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Verify that all</a:t>
            </a:r>
            <a:r>
              <a:rPr lang="en-US" baseline="0" dirty="0" smtClean="0"/>
              <a:t> participants received and understood all of the FEHB Agreement materials</a:t>
            </a:r>
          </a:p>
          <a:p>
            <a:pPr marL="171450" indent="-171450">
              <a:buFont typeface="Arial" pitchFamily="34" charset="0"/>
              <a:buChar char="•"/>
            </a:pPr>
            <a:r>
              <a:rPr lang="en-US" baseline="0" dirty="0" smtClean="0"/>
              <a:t>If Tribal Employers attend TIPS 101 training, but have not signed up for the program, offer a little more information about getting started in the FEHB program</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18</a:t>
            </a:fld>
            <a:endParaRPr lang="en-US" dirty="0"/>
          </a:p>
        </p:txBody>
      </p:sp>
    </p:spTree>
    <p:extLst>
      <p:ext uri="{BB962C8B-B14F-4D97-AF65-F5344CB8AC3E}">
        <p14:creationId xmlns:p14="http://schemas.microsoft.com/office/powerpoint/2010/main" val="255455436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Three part answer that requires three clicks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pPr defTabSz="873161">
              <a:defRPr/>
            </a:pPr>
            <a:endParaRPr lang="en-US" dirty="0"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These are specific individuals in your Tribal Employer</a:t>
            </a:r>
          </a:p>
          <a:p>
            <a:pPr marL="171450" indent="-171450">
              <a:buFont typeface="Arial" pitchFamily="34" charset="0"/>
              <a:buChar char="•"/>
            </a:pPr>
            <a:r>
              <a:rPr lang="en-US" dirty="0" smtClean="0"/>
              <a:t>When joining FEHB Tribal</a:t>
            </a:r>
            <a:r>
              <a:rPr lang="en-US" baseline="0" dirty="0" smtClean="0"/>
              <a:t> Employer</a:t>
            </a:r>
            <a:r>
              <a:rPr lang="en-US" dirty="0" smtClean="0"/>
              <a:t>s must inform OPM</a:t>
            </a:r>
            <a:r>
              <a:rPr lang="en-US" baseline="0" dirty="0" smtClean="0"/>
              <a:t> and NFC of their CEO and CFO.  The CEO was the one who signed the Tribal Employer’s participant agreement with OPM.  Both the CEO and CFO have the right to approve people for TIPS-specific roles </a:t>
            </a:r>
          </a:p>
          <a:p>
            <a:pPr marL="171450" indent="-171450">
              <a:buFont typeface="Arial" pitchFamily="34" charset="0"/>
              <a:buChar char="•"/>
            </a:pPr>
            <a:r>
              <a:rPr lang="en-US" baseline="0" dirty="0" smtClean="0"/>
              <a:t>Ask if anyone is either the CEO or CFO for their respective Tribal Employer.  If that is the case, verify that the CEO and/or CFO understand their role and responsibilities</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19</a:t>
            </a:fld>
            <a:endParaRPr lang="en-US" dirty="0"/>
          </a:p>
        </p:txBody>
      </p:sp>
    </p:spTree>
    <p:extLst>
      <p:ext uri="{BB962C8B-B14F-4D97-AF65-F5344CB8AC3E}">
        <p14:creationId xmlns:p14="http://schemas.microsoft.com/office/powerpoint/2010/main" val="379058451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106488" y="698500"/>
            <a:ext cx="4646612" cy="3486150"/>
          </a:xfrm>
          <a:ln/>
        </p:spPr>
      </p:sp>
      <p:sp>
        <p:nvSpPr>
          <p:cNvPr id="11267" name="Rectangle 3"/>
          <p:cNvSpPr>
            <a:spLocks noGrp="1" noChangeArrowheads="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198</a:t>
            </a:fld>
            <a:endParaRPr lang="en-US" dirty="0"/>
          </a:p>
        </p:txBody>
      </p:sp>
    </p:spTree>
    <p:extLst>
      <p:ext uri="{BB962C8B-B14F-4D97-AF65-F5344CB8AC3E}">
        <p14:creationId xmlns:p14="http://schemas.microsoft.com/office/powerpoint/2010/main" val="223997230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At this time as participants to take out a pen or pencil</a:t>
            </a:r>
            <a:r>
              <a:rPr lang="en-US" baseline="0" dirty="0" smtClean="0"/>
              <a:t> and put away their participant guides and any notes. This will be a closed book evaluation (L1 only).  The evaluation will ask participants to answer questions about their experience with different aspects of the course (Level 1)</a:t>
            </a:r>
          </a:p>
          <a:p>
            <a:pPr marL="171450" indent="-171450">
              <a:buFont typeface="Arial" pitchFamily="34" charset="0"/>
              <a:buChar char="•"/>
            </a:pPr>
            <a:r>
              <a:rPr lang="en-US" baseline="0" dirty="0" smtClean="0"/>
              <a:t>Participants will also be provided with a self-assessment. This question assessment is for participants specifically to evaluate their own performance.  The answers are included on the third page of the self-assessment</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199</a:t>
            </a:fld>
            <a:endParaRPr lang="en-US" dirty="0"/>
          </a:p>
        </p:txBody>
      </p:sp>
    </p:spTree>
    <p:extLst>
      <p:ext uri="{BB962C8B-B14F-4D97-AF65-F5344CB8AC3E}">
        <p14:creationId xmlns:p14="http://schemas.microsoft.com/office/powerpoint/2010/main" val="177044080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200</a:t>
            </a:fld>
            <a:endParaRPr lang="en-US" dirty="0"/>
          </a:p>
        </p:txBody>
      </p:sp>
    </p:spTree>
    <p:extLst>
      <p:ext uri="{BB962C8B-B14F-4D97-AF65-F5344CB8AC3E}">
        <p14:creationId xmlns:p14="http://schemas.microsoft.com/office/powerpoint/2010/main" val="286359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Welcome everyone</a:t>
            </a:r>
            <a:r>
              <a:rPr lang="en-US" baseline="0" dirty="0" smtClean="0"/>
              <a:t> and 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29836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Tribal Employer m</a:t>
            </a:r>
            <a:r>
              <a:rPr lang="en-US" baseline="0" dirty="0" smtClean="0"/>
              <a:t>ust designate three new contacts for FEHB.  These are new positions created exclusively for TIPS</a:t>
            </a:r>
          </a:p>
          <a:p>
            <a:pPr marL="685800" lvl="1" indent="-228600">
              <a:buFont typeface="+mj-lt"/>
              <a:buAutoNum type="arabicPeriod"/>
            </a:pPr>
            <a:r>
              <a:rPr lang="en-US" baseline="0" dirty="0" smtClean="0"/>
              <a:t>The Tribal Benefits Officer is the primary contact for most requests</a:t>
            </a:r>
          </a:p>
          <a:p>
            <a:pPr marL="685800" lvl="1" indent="-228600">
              <a:buFont typeface="+mj-lt"/>
              <a:buAutoNum type="arabicPeriod"/>
            </a:pPr>
            <a:r>
              <a:rPr lang="en-US" baseline="0" dirty="0" smtClean="0"/>
              <a:t>Two Tribal Security Officers will be designated per tribe, a primary and secondary.  The primary can start creating user accounts before the secondary has been approved, but it is best to select the roles earlier rather than later</a:t>
            </a:r>
          </a:p>
          <a:p>
            <a:pPr marL="685800" lvl="1" indent="-228600">
              <a:buFont typeface="+mj-lt"/>
              <a:buAutoNum type="arabicPeriod"/>
            </a:pPr>
            <a:r>
              <a:rPr lang="en-US" baseline="0" dirty="0" smtClean="0"/>
              <a:t>The Authorized Maintenance Contact controls contact information in TIPS.  If you need your contact information updated you must reach out to your Authorized Maintenance Contact</a:t>
            </a:r>
          </a:p>
          <a:p>
            <a:pPr marL="171450" indent="-171450">
              <a:buFont typeface="Arial" pitchFamily="34" charset="0"/>
              <a:buChar char="•"/>
            </a:pPr>
            <a:r>
              <a:rPr lang="en-US" baseline="0" dirty="0" smtClean="0"/>
              <a:t>Ask participants if they know who fills these roles for their Tribal Employer</a:t>
            </a:r>
          </a:p>
          <a:p>
            <a:pPr marL="171450" indent="-171450">
              <a:buFont typeface="Arial" pitchFamily="34" charset="0"/>
              <a:buChar char="•"/>
            </a:pPr>
            <a:r>
              <a:rPr lang="en-US" baseline="0" dirty="0" smtClean="0"/>
              <a:t>For small trainings it might be good to ask TSOs if they have completed their training and obtained all necessary information</a:t>
            </a:r>
          </a:p>
          <a:p>
            <a:pPr lvl="0"/>
            <a:endParaRPr lang="en-US"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20</a:t>
            </a:fld>
            <a:endParaRPr lang="en-US" dirty="0"/>
          </a:p>
        </p:txBody>
      </p:sp>
    </p:spTree>
    <p:extLst>
      <p:ext uri="{BB962C8B-B14F-4D97-AF65-F5344CB8AC3E}">
        <p14:creationId xmlns:p14="http://schemas.microsoft.com/office/powerpoint/2010/main" val="369228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21</a:t>
            </a:fld>
            <a:endParaRPr lang="en-US" dirty="0"/>
          </a:p>
        </p:txBody>
      </p:sp>
    </p:spTree>
    <p:extLst>
      <p:ext uri="{BB962C8B-B14F-4D97-AF65-F5344CB8AC3E}">
        <p14:creationId xmlns:p14="http://schemas.microsoft.com/office/powerpoint/2010/main" val="344796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22</a:t>
            </a:fld>
            <a:endParaRPr lang="en-US" dirty="0"/>
          </a:p>
        </p:txBody>
      </p:sp>
    </p:spTree>
    <p:extLst>
      <p:ext uri="{BB962C8B-B14F-4D97-AF65-F5344CB8AC3E}">
        <p14:creationId xmlns:p14="http://schemas.microsoft.com/office/powerpoint/2010/main" val="2700900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23</a:t>
            </a:fld>
            <a:endParaRPr lang="en-US" dirty="0"/>
          </a:p>
        </p:txBody>
      </p:sp>
    </p:spTree>
    <p:extLst>
      <p:ext uri="{BB962C8B-B14F-4D97-AF65-F5344CB8AC3E}">
        <p14:creationId xmlns:p14="http://schemas.microsoft.com/office/powerpoint/2010/main" val="3499419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More detail on how to use the system will be provided</a:t>
            </a:r>
            <a:r>
              <a:rPr lang="en-US" baseline="0" dirty="0" smtClean="0"/>
              <a:t> in “Obtaining Additional Assistance” lesson </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24</a:t>
            </a:fld>
            <a:endParaRPr lang="en-US" dirty="0"/>
          </a:p>
        </p:txBody>
      </p:sp>
    </p:spTree>
    <p:extLst>
      <p:ext uri="{BB962C8B-B14F-4D97-AF65-F5344CB8AC3E}">
        <p14:creationId xmlns:p14="http://schemas.microsoft.com/office/powerpoint/2010/main" val="65545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Four questions covering lesson 1. Call on different participants to answer</a:t>
            </a:r>
            <a:r>
              <a:rPr lang="en-US" baseline="0" dirty="0" smtClean="0"/>
              <a:t> these questions. Try to engage as many members of the audience as possible:</a:t>
            </a:r>
            <a:endParaRPr lang="en-US" dirty="0" smtClean="0"/>
          </a:p>
          <a:p>
            <a:pPr marL="628650" lvl="1" indent="-171450">
              <a:buFont typeface="Arial" pitchFamily="34" charset="0"/>
              <a:buChar char="•"/>
            </a:pPr>
            <a:r>
              <a:rPr lang="en-US" dirty="0" smtClean="0"/>
              <a:t>Click 1: Question 1</a:t>
            </a:r>
          </a:p>
          <a:p>
            <a:pPr marL="628650" lvl="1" indent="-171450">
              <a:buFont typeface="Arial" pitchFamily="34" charset="0"/>
              <a:buChar char="•"/>
            </a:pPr>
            <a:r>
              <a:rPr lang="en-US" dirty="0" smtClean="0"/>
              <a:t>Click 2: Answer 1</a:t>
            </a:r>
          </a:p>
          <a:p>
            <a:pPr marL="628650" lvl="1" indent="-171450">
              <a:buFont typeface="Arial" pitchFamily="34" charset="0"/>
              <a:buChar char="•"/>
            </a:pPr>
            <a:r>
              <a:rPr lang="en-US" dirty="0" smtClean="0"/>
              <a:t>Click 3: Question</a:t>
            </a:r>
            <a:r>
              <a:rPr lang="en-US" baseline="0" dirty="0" smtClean="0"/>
              <a:t> 2</a:t>
            </a:r>
          </a:p>
          <a:p>
            <a:pPr marL="628650" lvl="1" indent="-171450">
              <a:buFont typeface="Arial" pitchFamily="34" charset="0"/>
              <a:buChar char="•"/>
            </a:pPr>
            <a:r>
              <a:rPr lang="en-US" baseline="0" dirty="0" smtClean="0"/>
              <a:t>Click 4: Answer 2</a:t>
            </a:r>
          </a:p>
          <a:p>
            <a:pPr marL="628650" lvl="1" indent="-171450">
              <a:buFont typeface="Arial" pitchFamily="34" charset="0"/>
              <a:buChar char="•"/>
            </a:pPr>
            <a:r>
              <a:rPr lang="en-US" baseline="0" dirty="0" smtClean="0"/>
              <a:t>Click 5: Question 3</a:t>
            </a:r>
          </a:p>
          <a:p>
            <a:pPr marL="628650" lvl="1" indent="-171450">
              <a:buFont typeface="Arial" pitchFamily="34" charset="0"/>
              <a:buChar char="•"/>
            </a:pPr>
            <a:r>
              <a:rPr lang="en-US" baseline="0" dirty="0" smtClean="0"/>
              <a:t>Click 6: Answer 3</a:t>
            </a:r>
          </a:p>
          <a:p>
            <a:pPr marL="628650" lvl="1" indent="-171450">
              <a:buFont typeface="Arial" pitchFamily="34" charset="0"/>
              <a:buChar char="•"/>
            </a:pPr>
            <a:r>
              <a:rPr lang="en-US" baseline="0" dirty="0" smtClean="0"/>
              <a:t>Click 7: Question 4</a:t>
            </a:r>
          </a:p>
          <a:p>
            <a:pPr marL="628650" lvl="1" indent="-171450">
              <a:buFont typeface="Arial" pitchFamily="34" charset="0"/>
              <a:buChar char="•"/>
            </a:pPr>
            <a:r>
              <a:rPr lang="en-US" baseline="0" dirty="0" smtClean="0"/>
              <a:t>Click 8: Answer 4</a:t>
            </a:r>
          </a:p>
          <a:p>
            <a:pPr marL="457200" lvl="1" indent="0">
              <a:buFont typeface="Arial" pitchFamily="34" charset="0"/>
              <a:buNone/>
            </a:pPr>
            <a:endParaRPr lang="en-US" baseline="0" dirty="0" smtClean="0"/>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pPr marL="628650" lvl="1" indent="-17145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25</a:t>
            </a:fld>
            <a:endParaRPr lang="en-US" dirty="0"/>
          </a:p>
        </p:txBody>
      </p:sp>
    </p:spTree>
    <p:extLst>
      <p:ext uri="{BB962C8B-B14F-4D97-AF65-F5344CB8AC3E}">
        <p14:creationId xmlns:p14="http://schemas.microsoft.com/office/powerpoint/2010/main" val="2821085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26</a:t>
            </a:fld>
            <a:endParaRPr lang="en-US" dirty="0"/>
          </a:p>
        </p:txBody>
      </p:sp>
    </p:spTree>
    <p:extLst>
      <p:ext uri="{BB962C8B-B14F-4D97-AF65-F5344CB8AC3E}">
        <p14:creationId xmlns:p14="http://schemas.microsoft.com/office/powerpoint/2010/main" val="2373452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27</a:t>
            </a:fld>
            <a:endParaRPr lang="en-US" dirty="0"/>
          </a:p>
        </p:txBody>
      </p:sp>
    </p:spTree>
    <p:extLst>
      <p:ext uri="{BB962C8B-B14F-4D97-AF65-F5344CB8AC3E}">
        <p14:creationId xmlns:p14="http://schemas.microsoft.com/office/powerpoint/2010/main" val="3192547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28</a:t>
            </a:fld>
            <a:endParaRPr lang="en-US" dirty="0"/>
          </a:p>
        </p:txBody>
      </p:sp>
    </p:spTree>
    <p:extLst>
      <p:ext uri="{BB962C8B-B14F-4D97-AF65-F5344CB8AC3E}">
        <p14:creationId xmlns:p14="http://schemas.microsoft.com/office/powerpoint/2010/main" val="739882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a:t>
            </a:r>
            <a:r>
              <a:rPr lang="en-US" baseline="0" dirty="0" smtClean="0"/>
              <a:t> graphic</a:t>
            </a:r>
            <a:endParaRPr lang="en-US"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Ask</a:t>
            </a:r>
            <a:r>
              <a:rPr lang="en-US" baseline="0" dirty="0" smtClean="0"/>
              <a:t> if anyone is familiar with benefits enrollments systems. </a:t>
            </a:r>
            <a:r>
              <a:rPr lang="en-US" dirty="0" smtClean="0"/>
              <a:t>Emphasize that TIPS isn’t like a lot of systems,</a:t>
            </a:r>
            <a:r>
              <a:rPr lang="en-US" baseline="0" dirty="0" smtClean="0"/>
              <a:t> instead of just applying you will be actually be enrolling in the system when you use the system</a:t>
            </a:r>
            <a:endParaRPr lang="en-US" dirty="0" smtClean="0"/>
          </a:p>
          <a:p>
            <a:pPr marL="171450" indent="-171450">
              <a:buFont typeface="Arial" pitchFamily="34" charset="0"/>
              <a:buChar char="•"/>
            </a:pPr>
            <a:r>
              <a:rPr lang="en-US" dirty="0" smtClean="0"/>
              <a:t>TIPS als</a:t>
            </a:r>
            <a:r>
              <a:rPr lang="en-US" baseline="0" dirty="0" smtClean="0"/>
              <a:t>o interfaces with:</a:t>
            </a:r>
          </a:p>
          <a:p>
            <a:pPr marL="634575" lvl="1" indent="-173066">
              <a:buFont typeface="Arial" pitchFamily="34" charset="0"/>
              <a:buChar char="•"/>
            </a:pPr>
            <a:r>
              <a:rPr lang="en-US" dirty="0" smtClean="0"/>
              <a:t>FEHB Plan Carriers to transmit enrollment data</a:t>
            </a:r>
          </a:p>
          <a:p>
            <a:pPr marL="634575" lvl="1" indent="-173066">
              <a:buFont typeface="Arial" pitchFamily="34" charset="0"/>
              <a:buChar char="•"/>
            </a:pPr>
            <a:r>
              <a:rPr lang="en-US" dirty="0" smtClean="0"/>
              <a:t>The Preauthorized Debit System (PADS) for premium collection</a:t>
            </a:r>
          </a:p>
          <a:p>
            <a:pPr marL="634575" lvl="1" indent="-173066">
              <a:buFont typeface="Arial" pitchFamily="34" charset="0"/>
              <a:buChar char="•"/>
            </a:pPr>
            <a:r>
              <a:rPr lang="en-US" dirty="0" smtClean="0"/>
              <a:t>The Centralized Enrollment Reconciliation Clearinghouse (CLER) to reconcile enrollments with FEHB Plan</a:t>
            </a:r>
            <a:r>
              <a:rPr lang="en-US" baseline="0" dirty="0" smtClean="0"/>
              <a:t> </a:t>
            </a:r>
            <a:r>
              <a:rPr lang="en-US" dirty="0" smtClean="0"/>
              <a:t>Carriers</a:t>
            </a:r>
          </a:p>
          <a:p>
            <a:pPr marL="171450" indent="-171450">
              <a:buFont typeface="Arial" pitchFamily="34" charset="0"/>
              <a:buChar char="•"/>
            </a:pPr>
            <a:r>
              <a:rPr lang="en-US" dirty="0" smtClean="0"/>
              <a:t>Participants</a:t>
            </a:r>
            <a:r>
              <a:rPr lang="en-US" baseline="0" dirty="0" smtClean="0"/>
              <a:t> will have a chance to practice using the system in Lesson 5</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29</a:t>
            </a:fld>
            <a:endParaRPr lang="en-US" dirty="0"/>
          </a:p>
        </p:txBody>
      </p:sp>
    </p:spTree>
    <p:extLst>
      <p:ext uri="{BB962C8B-B14F-4D97-AF65-F5344CB8AC3E}">
        <p14:creationId xmlns:p14="http://schemas.microsoft.com/office/powerpoint/2010/main" val="60097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Introduce the Agenda including</a:t>
            </a:r>
            <a:r>
              <a:rPr lang="en-US" baseline="0" dirty="0" smtClean="0"/>
              <a:t> the major lessons and when the session will finish for the day</a:t>
            </a:r>
          </a:p>
          <a:p>
            <a:pPr marL="171450" indent="-171450">
              <a:buFont typeface="Arial" pitchFamily="34" charset="0"/>
              <a:buChar char="•"/>
            </a:pPr>
            <a:r>
              <a:rPr lang="en-US" baseline="0" dirty="0" smtClean="0"/>
              <a:t>Note: Spell out FEHB as F-E-H-B when you introduce it and every time after that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646614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 Present graphic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b="0" dirty="0" smtClean="0"/>
              <a:t> Four functions:</a:t>
            </a:r>
          </a:p>
          <a:p>
            <a:pPr marL="685800" lvl="1" indent="-228600">
              <a:buAutoNum type="arabicPeriod"/>
            </a:pPr>
            <a:r>
              <a:rPr lang="en-US" b="0" dirty="0" smtClean="0"/>
              <a:t>Submit new</a:t>
            </a:r>
            <a:r>
              <a:rPr lang="en-US" b="0" baseline="0" dirty="0" smtClean="0"/>
              <a:t> Enrollments and Enrollment changes</a:t>
            </a:r>
          </a:p>
          <a:p>
            <a:pPr marL="685800" lvl="1" indent="-228600">
              <a:buAutoNum type="arabicPeriod"/>
            </a:pPr>
            <a:r>
              <a:rPr lang="en-US" b="0" baseline="0" dirty="0" smtClean="0"/>
              <a:t>View and generate Billing Report </a:t>
            </a:r>
          </a:p>
          <a:p>
            <a:pPr marL="685800" lvl="1" indent="-228600">
              <a:buAutoNum type="arabicPeriod"/>
            </a:pPr>
            <a:r>
              <a:rPr lang="en-US" b="0" baseline="0" dirty="0" smtClean="0"/>
              <a:t>Generate and download TIPS Reports</a:t>
            </a:r>
          </a:p>
          <a:p>
            <a:pPr marL="685800" lvl="1" indent="-228600">
              <a:buAutoNum type="arabicPeriod"/>
            </a:pPr>
            <a:r>
              <a:rPr lang="en-US" b="0" baseline="0" dirty="0" smtClean="0"/>
              <a:t>Complete other special transactions</a:t>
            </a:r>
            <a:endParaRPr lang="en-US" b="1" dirty="0" smtClean="0"/>
          </a:p>
          <a:p>
            <a:pPr marL="218290" indent="-218290">
              <a:buFont typeface="Arial" pitchFamily="34" charset="0"/>
              <a:buChar char="•"/>
            </a:pPr>
            <a:r>
              <a:rPr lang="en-US" dirty="0" smtClean="0"/>
              <a:t>Enrollments</a:t>
            </a:r>
            <a:r>
              <a:rPr lang="en-US" baseline="0" dirty="0" smtClean="0"/>
              <a:t> generally covers: </a:t>
            </a:r>
          </a:p>
          <a:p>
            <a:pPr marL="675490" lvl="1" indent="-218290">
              <a:buFont typeface="Arial" pitchFamily="34" charset="0"/>
              <a:buChar char="•"/>
            </a:pPr>
            <a:r>
              <a:rPr lang="en-US" baseline="0" dirty="0" smtClean="0"/>
              <a:t>New enrollments </a:t>
            </a:r>
          </a:p>
          <a:p>
            <a:pPr marL="675490" lvl="1" indent="-218290">
              <a:buFont typeface="Arial" pitchFamily="34" charset="0"/>
              <a:buChar char="•"/>
            </a:pPr>
            <a:r>
              <a:rPr lang="en-US" baseline="0" dirty="0" smtClean="0"/>
              <a:t>Enrollment changes</a:t>
            </a:r>
          </a:p>
          <a:p>
            <a:pPr marL="675490" lvl="1" indent="-218290">
              <a:buFont typeface="Arial" pitchFamily="34" charset="0"/>
              <a:buChar char="•"/>
            </a:pPr>
            <a:r>
              <a:rPr lang="en-US" baseline="0" dirty="0" smtClean="0"/>
              <a:t>Change of name </a:t>
            </a:r>
          </a:p>
          <a:p>
            <a:pPr marL="675490" lvl="1" indent="-218290">
              <a:buFont typeface="Arial" pitchFamily="34" charset="0"/>
              <a:buChar char="•"/>
            </a:pPr>
            <a:r>
              <a:rPr lang="en-US" baseline="0" dirty="0" smtClean="0"/>
              <a:t>Cancellations and terminations</a:t>
            </a:r>
          </a:p>
          <a:p>
            <a:pPr marL="171450" indent="-171450">
              <a:buFont typeface="Arial" pitchFamily="34" charset="0"/>
              <a:buChar char="•"/>
            </a:pPr>
            <a:r>
              <a:rPr lang="en-US" baseline="0" dirty="0" smtClean="0"/>
              <a:t>Billing Report: </a:t>
            </a:r>
          </a:p>
          <a:p>
            <a:pPr marL="675490" lvl="1" indent="-218290">
              <a:buFont typeface="Arial" pitchFamily="34" charset="0"/>
              <a:buChar char="•"/>
            </a:pPr>
            <a:r>
              <a:rPr lang="en-US" sz="1200" dirty="0" smtClean="0">
                <a:latin typeface="Calibri" pitchFamily="34" charset="0"/>
                <a:cs typeface="Calibri" pitchFamily="34" charset="0"/>
              </a:rPr>
              <a:t>We will go into more detail during</a:t>
            </a:r>
            <a:r>
              <a:rPr lang="en-US" sz="1200" baseline="0" dirty="0" smtClean="0">
                <a:latin typeface="Calibri" pitchFamily="34" charset="0"/>
                <a:cs typeface="Calibri" pitchFamily="34" charset="0"/>
              </a:rPr>
              <a:t> this lesson, but you will be able to generate two </a:t>
            </a:r>
            <a:r>
              <a:rPr lang="en-US" sz="1200" dirty="0" smtClean="0">
                <a:latin typeface="Calibri" pitchFamily="34" charset="0"/>
                <a:cs typeface="Calibri" pitchFamily="34" charset="0"/>
              </a:rPr>
              <a:t>types of Billing Report</a:t>
            </a:r>
            <a:r>
              <a:rPr lang="en-US" sz="1200" baseline="0" dirty="0" smtClean="0">
                <a:latin typeface="Calibri" pitchFamily="34" charset="0"/>
                <a:cs typeface="Calibri" pitchFamily="34" charset="0"/>
              </a:rPr>
              <a:t>s, a “</a:t>
            </a:r>
            <a:r>
              <a:rPr lang="en-US" sz="1200" b="1" baseline="0" dirty="0" smtClean="0">
                <a:latin typeface="Calibri" pitchFamily="34" charset="0"/>
                <a:cs typeface="Calibri" pitchFamily="34" charset="0"/>
              </a:rPr>
              <a:t>PREVIEW</a:t>
            </a:r>
            <a:r>
              <a:rPr lang="en-US" sz="1200" baseline="0" dirty="0" smtClean="0">
                <a:latin typeface="Calibri" pitchFamily="34" charset="0"/>
                <a:cs typeface="Calibri" pitchFamily="34" charset="0"/>
              </a:rPr>
              <a:t>” Billing Report can be generated at any time during the month, and will provide you with a “snapshot” of what your final bill will look like.  The “</a:t>
            </a:r>
            <a:r>
              <a:rPr lang="en-US" sz="1200" b="1" baseline="0" dirty="0" smtClean="0">
                <a:latin typeface="Calibri" pitchFamily="34" charset="0"/>
                <a:cs typeface="Calibri" pitchFamily="34" charset="0"/>
              </a:rPr>
              <a:t>FINAL</a:t>
            </a:r>
            <a:r>
              <a:rPr lang="en-US" sz="1200" baseline="0" dirty="0" smtClean="0">
                <a:latin typeface="Calibri" pitchFamily="34" charset="0"/>
                <a:cs typeface="Calibri" pitchFamily="34" charset="0"/>
              </a:rPr>
              <a:t>” Billing Report </a:t>
            </a:r>
            <a:r>
              <a:rPr lang="en-US" sz="1200" dirty="0" smtClean="0">
                <a:latin typeface="Calibri" pitchFamily="34" charset="0"/>
                <a:cs typeface="Calibri" pitchFamily="34" charset="0"/>
              </a:rPr>
              <a:t>can be generated on the last calendar day of the month,</a:t>
            </a:r>
            <a:r>
              <a:rPr lang="en-US" sz="1200" baseline="0" dirty="0" smtClean="0">
                <a:latin typeface="Calibri" pitchFamily="34" charset="0"/>
                <a:cs typeface="Calibri" pitchFamily="34" charset="0"/>
              </a:rPr>
              <a:t> and reflects the amount of funds that will be deducted from the Billing Unit/POI’s bank account  </a:t>
            </a:r>
            <a:endParaRPr lang="en-US" baseline="0" dirty="0" smtClean="0"/>
          </a:p>
          <a:p>
            <a:pPr marL="171450" indent="-171450">
              <a:buFont typeface="Arial" pitchFamily="34" charset="0"/>
              <a:buChar char="•"/>
            </a:pPr>
            <a:r>
              <a:rPr lang="en-US" baseline="0" dirty="0" smtClean="0"/>
              <a:t>Generate and download TIPS Reports </a:t>
            </a:r>
          </a:p>
          <a:p>
            <a:pPr marL="628650" lvl="1" indent="-171450">
              <a:spcBef>
                <a:spcPts val="300"/>
              </a:spcBef>
              <a:buFont typeface="Arial" pitchFamily="34" charset="0"/>
              <a:buChar char="•"/>
            </a:pPr>
            <a:r>
              <a:rPr lang="en-US" baseline="0" dirty="0" smtClean="0"/>
              <a:t>A large number of TIPS Reports are available to participants.  TIPS Reports will include information such as:</a:t>
            </a:r>
            <a:endParaRPr lang="en-US" sz="1200" dirty="0" smtClean="0"/>
          </a:p>
          <a:p>
            <a:pPr marL="1085850" lvl="2" indent="-171450">
              <a:spcBef>
                <a:spcPts val="300"/>
              </a:spcBef>
              <a:buFont typeface="Arial" pitchFamily="34" charset="0"/>
              <a:buChar char="•"/>
            </a:pPr>
            <a:r>
              <a:rPr lang="en-US" sz="1200" dirty="0" smtClean="0"/>
              <a:t>FEHB enrollment data</a:t>
            </a:r>
          </a:p>
          <a:p>
            <a:pPr marL="1085850" lvl="2" indent="-171450">
              <a:spcBef>
                <a:spcPts val="300"/>
              </a:spcBef>
              <a:buFont typeface="Arial" pitchFamily="34" charset="0"/>
              <a:buChar char="•"/>
            </a:pPr>
            <a:r>
              <a:rPr lang="en-US" sz="1200" dirty="0" smtClean="0"/>
              <a:t>Effective date of coverage</a:t>
            </a:r>
          </a:p>
          <a:p>
            <a:pPr marL="1085850" lvl="2" indent="-171450">
              <a:spcBef>
                <a:spcPts val="300"/>
              </a:spcBef>
              <a:buFont typeface="Arial" pitchFamily="34" charset="0"/>
              <a:buChar char="•"/>
            </a:pPr>
            <a:r>
              <a:rPr lang="en-US" sz="1200" dirty="0" smtClean="0"/>
              <a:t>Reason for plan switch</a:t>
            </a:r>
          </a:p>
          <a:p>
            <a:pPr marL="1085850" lvl="2" indent="-171450">
              <a:spcBef>
                <a:spcPts val="300"/>
              </a:spcBef>
              <a:buFont typeface="Arial" pitchFamily="34" charset="0"/>
              <a:buChar char="•"/>
            </a:pPr>
            <a:r>
              <a:rPr lang="en-US" sz="1200" dirty="0" smtClean="0"/>
              <a:t>Contact</a:t>
            </a:r>
            <a:r>
              <a:rPr lang="en-US" sz="1200" baseline="0" dirty="0" smtClean="0"/>
              <a:t> information</a:t>
            </a:r>
          </a:p>
          <a:p>
            <a:pPr marL="171450" indent="-171450">
              <a:buFont typeface="Arial" pitchFamily="34" charset="0"/>
              <a:buChar char="•"/>
            </a:pPr>
            <a:r>
              <a:rPr lang="en-US" baseline="0" dirty="0" smtClean="0"/>
              <a:t>Other Special Transactions</a:t>
            </a:r>
          </a:p>
          <a:p>
            <a:pPr marL="628650" lvl="1" indent="-171450">
              <a:spcBef>
                <a:spcPts val="300"/>
              </a:spcBef>
              <a:buFont typeface="Arial" pitchFamily="34" charset="0"/>
              <a:buChar char="•"/>
            </a:pPr>
            <a:r>
              <a:rPr lang="en-US" sz="1200" dirty="0" smtClean="0"/>
              <a:t>You will also be able to perform a series of other transactions, such as:</a:t>
            </a:r>
            <a:r>
              <a:rPr lang="en-US" sz="1200" baseline="0" dirty="0" smtClean="0"/>
              <a:t> </a:t>
            </a:r>
          </a:p>
          <a:p>
            <a:pPr marL="1085850" lvl="2" indent="-171450">
              <a:spcBef>
                <a:spcPts val="300"/>
              </a:spcBef>
              <a:buFont typeface="Arial" pitchFamily="34" charset="0"/>
              <a:buChar char="•"/>
            </a:pPr>
            <a:r>
              <a:rPr lang="en-US" sz="1200" baseline="0" dirty="0" smtClean="0"/>
              <a:t>Transferring enrollees from one Billing Unit/POI to another</a:t>
            </a:r>
          </a:p>
          <a:p>
            <a:pPr marL="1085850" lvl="2" indent="-171450">
              <a:spcBef>
                <a:spcPts val="300"/>
              </a:spcBef>
              <a:buFont typeface="Arial" pitchFamily="34" charset="0"/>
              <a:buChar char="•"/>
            </a:pPr>
            <a:r>
              <a:rPr lang="en-US" sz="1200" baseline="0" dirty="0" smtClean="0"/>
              <a:t>Completing Retroactive adjustments </a:t>
            </a:r>
          </a:p>
          <a:p>
            <a:pPr marL="1085850" lvl="2" indent="-171450">
              <a:spcBef>
                <a:spcPts val="300"/>
              </a:spcBef>
              <a:buFont typeface="Arial" pitchFamily="34" charset="0"/>
              <a:buChar char="•"/>
            </a:pPr>
            <a:r>
              <a:rPr lang="en-US" sz="1200" dirty="0" smtClean="0"/>
              <a:t>Adding a court order to an enrollee’s application</a:t>
            </a:r>
          </a:p>
          <a:p>
            <a:pPr marL="218290" indent="-218290">
              <a:buAutoNum type="arabicPeriod"/>
            </a:pP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30</a:t>
            </a:fld>
            <a:endParaRPr lang="en-US" dirty="0"/>
          </a:p>
        </p:txBody>
      </p:sp>
    </p:spTree>
    <p:extLst>
      <p:ext uri="{BB962C8B-B14F-4D97-AF65-F5344CB8AC3E}">
        <p14:creationId xmlns:p14="http://schemas.microsoft.com/office/powerpoint/2010/main" val="2537620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Pose the following two questions to the group about TIPS.</a:t>
            </a:r>
            <a:r>
              <a:rPr lang="en-US" baseline="0" dirty="0" smtClean="0"/>
              <a:t> The goal of the questions is to gain an understanding of learner interests and concerns about TIPS. Below are sample questions that might be useful to ask:</a:t>
            </a:r>
            <a:endParaRPr lang="en-US" dirty="0" smtClean="0"/>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What about TIPS are you most interested in learning more about?</a:t>
            </a:r>
          </a:p>
          <a:p>
            <a:pPr marL="685800" lvl="1" indent="-228600">
              <a:buAutoNum type="arabicPeriod"/>
            </a:pPr>
            <a:r>
              <a:rPr lang="en-US" baseline="0" dirty="0" smtClean="0"/>
              <a:t>What about TIPS are you most nervous about?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If neither of the predetermined questions are appropriate, as</a:t>
            </a:r>
            <a:r>
              <a:rPr lang="en-US" baseline="0" dirty="0" smtClean="0"/>
              <a:t>k participants to contribute to lesson</a:t>
            </a:r>
            <a:endParaRPr lang="en-US"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31</a:t>
            </a:fld>
            <a:endParaRPr lang="en-US" dirty="0"/>
          </a:p>
        </p:txBody>
      </p:sp>
    </p:spTree>
    <p:extLst>
      <p:ext uri="{BB962C8B-B14F-4D97-AF65-F5344CB8AC3E}">
        <p14:creationId xmlns:p14="http://schemas.microsoft.com/office/powerpoint/2010/main" val="240804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a:t>
            </a:r>
            <a:r>
              <a:rPr lang="en-US" baseline="0" dirty="0" smtClean="0"/>
              <a:t> graphic</a:t>
            </a:r>
            <a:endParaRPr lang="en-US"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 </a:t>
            </a:r>
          </a:p>
        </p:txBody>
      </p:sp>
      <p:sp>
        <p:nvSpPr>
          <p:cNvPr id="4" name="Slide Number Placeholder 3"/>
          <p:cNvSpPr>
            <a:spLocks noGrp="1"/>
          </p:cNvSpPr>
          <p:nvPr>
            <p:ph type="sldNum" sz="quarter" idx="10"/>
          </p:nvPr>
        </p:nvSpPr>
        <p:spPr/>
        <p:txBody>
          <a:bodyPr/>
          <a:lstStyle/>
          <a:p>
            <a:fld id="{3BBB1D0F-58BA-40F6-B521-A7AEEE08C46C}" type="slidenum">
              <a:rPr lang="en-US" smtClean="0"/>
              <a:pPr/>
              <a:t>32</a:t>
            </a:fld>
            <a:endParaRPr lang="en-US" dirty="0"/>
          </a:p>
        </p:txBody>
      </p:sp>
    </p:spTree>
    <p:extLst>
      <p:ext uri="{BB962C8B-B14F-4D97-AF65-F5344CB8AC3E}">
        <p14:creationId xmlns:p14="http://schemas.microsoft.com/office/powerpoint/2010/main" val="3138931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 and graphics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In</a:t>
            </a:r>
            <a:r>
              <a:rPr lang="en-US" baseline="0" dirty="0" smtClean="0"/>
              <a:t> order to enroll in FEHB, all enrollees will need to complete a SF 2809.  If an enrollee needs to change their name or needs to be terminated, a SF 2810 would be submitted.  The images displayed are what the paper versions of these forms look like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33</a:t>
            </a:fld>
            <a:endParaRPr lang="en-US" dirty="0"/>
          </a:p>
        </p:txBody>
      </p:sp>
    </p:spTree>
    <p:extLst>
      <p:ext uri="{BB962C8B-B14F-4D97-AF65-F5344CB8AC3E}">
        <p14:creationId xmlns:p14="http://schemas.microsoft.com/office/powerpoint/2010/main" val="117658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b="0" dirty="0" smtClean="0"/>
              <a:t>Click 1: Grays out part (E and</a:t>
            </a:r>
            <a:r>
              <a:rPr lang="en-US" b="0" baseline="0" dirty="0" smtClean="0"/>
              <a:t> G</a:t>
            </a:r>
            <a:r>
              <a:rPr lang="en-US" b="0" dirty="0" smtClean="0"/>
              <a:t>) on the SF2809 Paper Copy</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dirty="0" smtClean="0"/>
          </a:p>
          <a:p>
            <a:pPr marL="171450" indent="-171450">
              <a:buFont typeface="Arial" pitchFamily="34" charset="0"/>
              <a:buChar char="•"/>
            </a:pPr>
            <a:r>
              <a:rPr lang="en-US" dirty="0" smtClean="0"/>
              <a:t>List</a:t>
            </a:r>
            <a:r>
              <a:rPr lang="en-US" baseline="0" dirty="0" smtClean="0"/>
              <a:t> the nine parts briefly but don’t describe how to fill out any section of the form only high level overview</a:t>
            </a:r>
          </a:p>
          <a:p>
            <a:pPr marL="173066" indent="-173066">
              <a:buFont typeface="Arial" pitchFamily="34" charset="0"/>
              <a:buChar char="•"/>
            </a:pPr>
            <a:r>
              <a:rPr lang="en-US" baseline="0" dirty="0" smtClean="0"/>
              <a:t>Two parts of the SF 2809 are not replicated:</a:t>
            </a:r>
          </a:p>
          <a:p>
            <a:pPr marL="634575" lvl="1" indent="-173066">
              <a:buFont typeface="Arial" pitchFamily="34" charset="0"/>
              <a:buChar char="•"/>
            </a:pPr>
            <a:r>
              <a:rPr lang="en-US" baseline="0" dirty="0" smtClean="0"/>
              <a:t>Election NOT to Enroll (if an employee isn’t interested in enrolling they would still submit a form to their Tribal Employer representative but Tribal Employer representatives would not enter a form into TIPS)</a:t>
            </a:r>
          </a:p>
          <a:p>
            <a:pPr marL="634575" lvl="1" indent="-173066">
              <a:buFont typeface="Arial" pitchFamily="34" charset="0"/>
              <a:buChar char="•"/>
            </a:pPr>
            <a:r>
              <a:rPr lang="en-US" baseline="0" dirty="0" smtClean="0"/>
              <a:t>Suspension of FEHB is not a relevant field for this program and is not included on the SF 2809 in TIPS </a:t>
            </a:r>
          </a:p>
          <a:p>
            <a:pPr marL="634575" lvl="1" indent="-173066">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34</a:t>
            </a:fld>
            <a:endParaRPr lang="en-US" dirty="0"/>
          </a:p>
        </p:txBody>
      </p:sp>
    </p:spTree>
    <p:extLst>
      <p:ext uri="{BB962C8B-B14F-4D97-AF65-F5344CB8AC3E}">
        <p14:creationId xmlns:p14="http://schemas.microsoft.com/office/powerpoint/2010/main" val="3232704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a:t>
            </a:r>
            <a:r>
              <a:rPr lang="en-US" baseline="0" dirty="0" smtClean="0"/>
              <a:t> graphic</a:t>
            </a:r>
            <a:endParaRPr lang="en-US"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The SF 2809 in TIPS is an electronic version of the paper version</a:t>
            </a:r>
            <a:r>
              <a:rPr lang="en-US" baseline="0" dirty="0" smtClean="0"/>
              <a:t> </a:t>
            </a:r>
            <a:r>
              <a:rPr lang="en-US" dirty="0" smtClean="0"/>
              <a:t>issued by OPM</a:t>
            </a:r>
            <a:endParaRPr lang="en-US" baseline="0" dirty="0" smtClean="0"/>
          </a:p>
          <a:p>
            <a:pPr marL="171450" indent="-171450">
              <a:buFont typeface="Arial" pitchFamily="34" charset="0"/>
              <a:buChar char="•"/>
            </a:pPr>
            <a:r>
              <a:rPr lang="en-US" baseline="0" dirty="0" smtClean="0"/>
              <a:t>The </a:t>
            </a:r>
            <a:r>
              <a:rPr lang="en-US" dirty="0" smtClean="0"/>
              <a:t>TIPS SF 2809 and SF 2810 contain all the same fields as the paper versions issued by OPM with the exception of a few that are not relevant</a:t>
            </a:r>
          </a:p>
          <a:p>
            <a:pPr marL="171450" indent="-171450">
              <a:buFont typeface="Arial" pitchFamily="34" charset="0"/>
              <a:buChar char="•"/>
            </a:pPr>
            <a:r>
              <a:rPr lang="en-US" baseline="0" dirty="0" smtClean="0"/>
              <a:t>As discussed in the previous slide, the SF 2809 in TIPS doesn’t include Part E (Election NOT to Enroll), Part G (Suspension of FEHB) or Part H (Remarks) because they are not relevant to TIPS</a:t>
            </a:r>
            <a:endParaRPr lang="en-US"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35</a:t>
            </a:fld>
            <a:endParaRPr lang="en-US" dirty="0"/>
          </a:p>
        </p:txBody>
      </p:sp>
    </p:spTree>
    <p:extLst>
      <p:ext uri="{BB962C8B-B14F-4D97-AF65-F5344CB8AC3E}">
        <p14:creationId xmlns:p14="http://schemas.microsoft.com/office/powerpoint/2010/main" val="1711971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a:t>
            </a:r>
            <a:r>
              <a:rPr lang="en-US" baseline="0" dirty="0" smtClean="0"/>
              <a:t> discussion bullets and w</a:t>
            </a:r>
            <a:r>
              <a:rPr lang="en-US" dirty="0" smtClean="0"/>
              <a:t>alk through the different parts of the SF 2809 in TIPS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baseline="0" dirty="0" smtClean="0"/>
              <a:t>At the top of the screen you will notice a box that asks you for your Tribe name and Billing Unit/POI</a:t>
            </a:r>
          </a:p>
          <a:p>
            <a:pPr marL="171450" indent="-171450">
              <a:buFont typeface="Arial" pitchFamily="34" charset="0"/>
              <a:buChar char="•"/>
            </a:pPr>
            <a:r>
              <a:rPr lang="en-US" baseline="0" dirty="0" smtClean="0"/>
              <a:t>The </a:t>
            </a:r>
            <a:r>
              <a:rPr lang="en-US" dirty="0" smtClean="0"/>
              <a:t>Tribal Employer name will be prepopulated</a:t>
            </a:r>
            <a:r>
              <a:rPr lang="en-US" baseline="0" dirty="0" smtClean="0"/>
              <a:t> for Tribal Employer users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If you have access to more than one Billing Unit/POI, you will need to designate which Billing Unit/POI the enrollee is part of.  If you only have access to one Billing Unit/POI you will need to select this Billing Unit/POI</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36</a:t>
            </a:fld>
            <a:endParaRPr lang="en-US" dirty="0"/>
          </a:p>
        </p:txBody>
      </p:sp>
    </p:spTree>
    <p:extLst>
      <p:ext uri="{BB962C8B-B14F-4D97-AF65-F5344CB8AC3E}">
        <p14:creationId xmlns:p14="http://schemas.microsoft.com/office/powerpoint/2010/main" val="3738546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Tribal Employees are required to list a first and last name to save or submit a SF 2809.</a:t>
            </a:r>
            <a:r>
              <a:rPr lang="en-US" baseline="0" dirty="0" smtClean="0"/>
              <a:t>  </a:t>
            </a:r>
            <a:r>
              <a:rPr lang="en-US" dirty="0" smtClean="0"/>
              <a:t>Middle name is optional.</a:t>
            </a:r>
            <a:r>
              <a:rPr lang="en-US" baseline="0" dirty="0" smtClean="0"/>
              <a:t>  </a:t>
            </a:r>
            <a:r>
              <a:rPr lang="en-US" dirty="0" smtClean="0"/>
              <a:t>If a Tribal Employee only has one name, enter their name in the last name field and</a:t>
            </a:r>
            <a:r>
              <a:rPr lang="en-US" baseline="0" dirty="0" smtClean="0"/>
              <a:t> insert and “X” for the first name.  A valid telephone number is required for all enrollments.  Please note though, while this filed appears in Part A in TIPS, it is actually located in Part H of the paper copy</a:t>
            </a:r>
          </a:p>
          <a:p>
            <a:pPr marL="171450" indent="-171450">
              <a:buFont typeface="Arial" pitchFamily="34" charset="0"/>
              <a:buChar char="•"/>
            </a:pPr>
            <a:r>
              <a:rPr lang="en-US" baseline="0" dirty="0" smtClean="0"/>
              <a:t>Social Security Number is currently required to save or submit all enrollments</a:t>
            </a:r>
          </a:p>
          <a:p>
            <a:pPr marL="171450" indent="-171450">
              <a:buFont typeface="Arial" pitchFamily="34" charset="0"/>
              <a:buChar char="•"/>
            </a:pPr>
            <a:r>
              <a:rPr lang="en-US" baseline="0" dirty="0" smtClean="0"/>
              <a:t>Sex, Marital Status, and Mailing Address are also all required fields on the SF 2809 in TIPS</a:t>
            </a:r>
          </a:p>
          <a:p>
            <a:pPr marL="171450" indent="-171450">
              <a:buFont typeface="Arial" pitchFamily="34" charset="0"/>
              <a:buChar char="•"/>
            </a:pPr>
            <a:r>
              <a:rPr lang="en-US" baseline="0" dirty="0" smtClean="0"/>
              <a:t>Employees are also required to check if they are covered by any insurance other than Medicare</a:t>
            </a:r>
          </a:p>
          <a:p>
            <a:pPr marL="171450" indent="-171450">
              <a:buFont typeface="Arial" pitchFamily="34" charset="0"/>
              <a:buChar char="•"/>
            </a:pPr>
            <a:r>
              <a:rPr lang="en-US" baseline="0" dirty="0" smtClean="0"/>
              <a:t>Only if they are covered by additional insurance other than Tricare or FEHB are they required to enter the name of the insurance provider and the policy number</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37</a:t>
            </a:fld>
            <a:endParaRPr lang="en-US" dirty="0"/>
          </a:p>
        </p:txBody>
      </p:sp>
    </p:spTree>
    <p:extLst>
      <p:ext uri="{BB962C8B-B14F-4D97-AF65-F5344CB8AC3E}">
        <p14:creationId xmlns:p14="http://schemas.microsoft.com/office/powerpoint/2010/main" val="2309476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38</a:t>
            </a:fld>
            <a:endParaRPr lang="en-US" dirty="0"/>
          </a:p>
        </p:txBody>
      </p:sp>
    </p:spTree>
    <p:extLst>
      <p:ext uri="{BB962C8B-B14F-4D97-AF65-F5344CB8AC3E}">
        <p14:creationId xmlns:p14="http://schemas.microsoft.com/office/powerpoint/2010/main" val="32991518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39</a:t>
            </a:fld>
            <a:endParaRPr lang="en-US" dirty="0"/>
          </a:p>
        </p:txBody>
      </p:sp>
    </p:spTree>
    <p:extLst>
      <p:ext uri="{BB962C8B-B14F-4D97-AF65-F5344CB8AC3E}">
        <p14:creationId xmlns:p14="http://schemas.microsoft.com/office/powerpoint/2010/main" val="257783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Introduce the Ground Rules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359218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40</a:t>
            </a:fld>
            <a:endParaRPr lang="en-US" dirty="0"/>
          </a:p>
        </p:txBody>
      </p:sp>
    </p:spTree>
    <p:extLst>
      <p:ext uri="{BB962C8B-B14F-4D97-AF65-F5344CB8AC3E}">
        <p14:creationId xmlns:p14="http://schemas.microsoft.com/office/powerpoint/2010/main" val="25778392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2286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Event code refers to the QLE</a:t>
            </a:r>
            <a:r>
              <a:rPr lang="en-US" baseline="0" dirty="0" smtClean="0"/>
              <a:t> </a:t>
            </a:r>
            <a:r>
              <a:rPr lang="en-US" dirty="0" smtClean="0"/>
              <a:t>that applies</a:t>
            </a:r>
            <a:r>
              <a:rPr lang="en-US" baseline="0" dirty="0" smtClean="0"/>
              <a:t> and allows Tribal employees to make a change to their coverage</a:t>
            </a:r>
          </a:p>
          <a:p>
            <a:pPr marL="2286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Sample events include initial employment, marriage, and open season</a:t>
            </a:r>
          </a:p>
          <a:p>
            <a:pPr marL="2286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Presenter will cover the event codes in more detail on the next slide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41</a:t>
            </a:fld>
            <a:endParaRPr lang="en-US" dirty="0"/>
          </a:p>
        </p:txBody>
      </p:sp>
    </p:spTree>
    <p:extLst>
      <p:ext uri="{BB962C8B-B14F-4D97-AF65-F5344CB8AC3E}">
        <p14:creationId xmlns:p14="http://schemas.microsoft.com/office/powerpoint/2010/main" val="2579353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Events</a:t>
            </a:r>
            <a:r>
              <a:rPr lang="en-US" baseline="0" dirty="0" smtClean="0"/>
              <a:t> Codes are t</a:t>
            </a:r>
            <a:r>
              <a:rPr lang="en-US" dirty="0" smtClean="0"/>
              <a:t>wo-digit codes composed of a number followed by a letter</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42</a:t>
            </a:fld>
            <a:endParaRPr lang="en-US" dirty="0"/>
          </a:p>
        </p:txBody>
      </p:sp>
    </p:spTree>
    <p:extLst>
      <p:ext uri="{BB962C8B-B14F-4D97-AF65-F5344CB8AC3E}">
        <p14:creationId xmlns:p14="http://schemas.microsoft.com/office/powerpoint/2010/main" val="3860919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43</a:t>
            </a:fld>
            <a:endParaRPr lang="en-US" dirty="0"/>
          </a:p>
        </p:txBody>
      </p:sp>
    </p:spTree>
    <p:extLst>
      <p:ext uri="{BB962C8B-B14F-4D97-AF65-F5344CB8AC3E}">
        <p14:creationId xmlns:p14="http://schemas.microsoft.com/office/powerpoint/2010/main" val="3130952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Note</a:t>
            </a:r>
            <a:r>
              <a:rPr lang="en-US" baseline="0" dirty="0" smtClean="0"/>
              <a:t> that there is a specific type of relationship between the date of the event, the date the SF 2809 was received, and the effective date.  The d</a:t>
            </a:r>
            <a:r>
              <a:rPr lang="en-US" sz="1200" kern="1200" dirty="0" smtClean="0">
                <a:solidFill>
                  <a:schemeClr val="tx1"/>
                </a:solidFill>
                <a:effectLst/>
                <a:latin typeface="+mn-lt"/>
                <a:ea typeface="+mn-ea"/>
                <a:cs typeface="+mn-cs"/>
              </a:rPr>
              <a:t>ate of event is the date the enrollee becomes eligible for the change or enrollment in coverage.</a:t>
            </a:r>
            <a:r>
              <a:rPr lang="en-US" sz="1200" kern="1200" baseline="0" dirty="0" smtClean="0">
                <a:solidFill>
                  <a:schemeClr val="tx1"/>
                </a:solidFill>
                <a:effectLst/>
                <a:latin typeface="+mn-lt"/>
                <a:ea typeface="+mn-ea"/>
                <a:cs typeface="+mn-cs"/>
              </a:rPr>
              <a:t>  The d</a:t>
            </a:r>
            <a:r>
              <a:rPr lang="en-US" sz="1200" kern="1200" dirty="0" smtClean="0">
                <a:solidFill>
                  <a:schemeClr val="tx1"/>
                </a:solidFill>
                <a:effectLst/>
                <a:latin typeface="+mn-lt"/>
                <a:ea typeface="+mn-ea"/>
                <a:cs typeface="+mn-cs"/>
              </a:rPr>
              <a:t>ate received is the date the HR office receives the form requesting the change or enrollment in coverage.</a:t>
            </a:r>
            <a:r>
              <a:rPr lang="en-US" sz="1200" kern="1200" baseline="0" dirty="0" smtClean="0">
                <a:solidFill>
                  <a:schemeClr val="tx1"/>
                </a:solidFill>
                <a:effectLst/>
                <a:latin typeface="+mn-lt"/>
                <a:ea typeface="+mn-ea"/>
                <a:cs typeface="+mn-cs"/>
              </a:rPr>
              <a:t>  The e</a:t>
            </a:r>
            <a:r>
              <a:rPr lang="en-US" sz="1200" kern="1200" dirty="0" smtClean="0">
                <a:solidFill>
                  <a:schemeClr val="tx1"/>
                </a:solidFill>
                <a:effectLst/>
                <a:latin typeface="+mn-lt"/>
                <a:ea typeface="+mn-ea"/>
                <a:cs typeface="+mn-cs"/>
              </a:rPr>
              <a:t>ffective date of action is the date that the change of coverage or enrollment becomes active. The OPM QLE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chart,</a:t>
            </a:r>
            <a:r>
              <a:rPr lang="en-US" sz="1200" kern="1200" baseline="0" dirty="0" smtClean="0">
                <a:solidFill>
                  <a:schemeClr val="tx1"/>
                </a:solidFill>
                <a:effectLst/>
                <a:latin typeface="+mn-lt"/>
                <a:ea typeface="+mn-ea"/>
                <a:cs typeface="+mn-cs"/>
              </a:rPr>
              <a:t> which was provided on the previous page, </a:t>
            </a:r>
            <a:r>
              <a:rPr lang="en-US" sz="1200" kern="1200" dirty="0" smtClean="0">
                <a:solidFill>
                  <a:schemeClr val="tx1"/>
                </a:solidFill>
                <a:effectLst/>
                <a:latin typeface="+mn-lt"/>
                <a:ea typeface="+mn-ea"/>
                <a:cs typeface="+mn-cs"/>
              </a:rPr>
              <a:t>governs the date windows in which changes of coverage are allowed with corresponding QLEs. The TIPS system validates date of event, date received and effective date of action fields based upon OPM's guidelines</a:t>
            </a:r>
          </a:p>
          <a:p>
            <a:pPr marL="171450" indent="-171450">
              <a:buFont typeface="Arial" pitchFamily="34" charset="0"/>
              <a:buChar char="•"/>
            </a:pPr>
            <a:endParaRPr lang="en-US" dirty="0" smtClean="0"/>
          </a:p>
          <a:p>
            <a:pPr marL="171450" indent="-171450">
              <a:buFont typeface="Arial" pitchFamily="34" charset="0"/>
              <a:buChar char="•"/>
            </a:pPr>
            <a:r>
              <a:rPr lang="en-US" dirty="0" smtClean="0"/>
              <a:t>Remarks</a:t>
            </a:r>
            <a:r>
              <a:rPr lang="en-US" baseline="0" dirty="0" smtClean="0"/>
              <a:t> are used by the Tribal Employer to include notes. These notes are stored in TIPS, but will not be seen by anyone outside of the Tribal Employer</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44</a:t>
            </a:fld>
            <a:endParaRPr lang="en-US" dirty="0"/>
          </a:p>
        </p:txBody>
      </p:sp>
    </p:spTree>
    <p:extLst>
      <p:ext uri="{BB962C8B-B14F-4D97-AF65-F5344CB8AC3E}">
        <p14:creationId xmlns:p14="http://schemas.microsoft.com/office/powerpoint/2010/main" val="1287060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This</a:t>
            </a:r>
            <a:r>
              <a:rPr lang="en-US" baseline="0" dirty="0" smtClean="0"/>
              <a:t> information is the same on every SF2809 and is prepopulated in TIPS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45</a:t>
            </a:fld>
            <a:endParaRPr lang="en-US" dirty="0"/>
          </a:p>
        </p:txBody>
      </p:sp>
    </p:spTree>
    <p:extLst>
      <p:ext uri="{BB962C8B-B14F-4D97-AF65-F5344CB8AC3E}">
        <p14:creationId xmlns:p14="http://schemas.microsoft.com/office/powerpoint/2010/main" val="3802417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latin typeface="Arial" pitchFamily="34" charset="0"/>
                <a:cs typeface="Arial" pitchFamily="34" charset="0"/>
              </a:rPr>
              <a:t>A</a:t>
            </a:r>
            <a:r>
              <a:rPr lang="en-US" sz="1200" dirty="0" smtClean="0">
                <a:latin typeface="Arial" pitchFamily="34" charset="0"/>
                <a:cs typeface="Arial" pitchFamily="34" charset="0"/>
              </a:rPr>
              <a:t>ll required fields must be completed to successfully add a family member.  Users will not be able to save family members if any required information is incomplete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dirty="0" smtClean="0">
                <a:latin typeface="Arial" pitchFamily="34" charset="0"/>
                <a:cs typeface="Arial" pitchFamily="34" charset="0"/>
              </a:rPr>
              <a:t>Repeat</a:t>
            </a:r>
            <a:r>
              <a:rPr lang="en-US" sz="1200" b="0" baseline="0" dirty="0" smtClean="0">
                <a:latin typeface="Arial" pitchFamily="34" charset="0"/>
                <a:cs typeface="Arial" pitchFamily="34" charset="0"/>
              </a:rPr>
              <a:t> this process for each family member you want to add</a:t>
            </a:r>
            <a:endParaRPr lang="en-US" sz="1200" b="0" dirty="0" smtClean="0">
              <a:latin typeface="Arial" pitchFamily="34" charset="0"/>
              <a:cs typeface="Arial" pitchFamily="34" charset="0"/>
            </a:endParaRPr>
          </a:p>
          <a:p>
            <a:endParaRPr lang="en-US" b="1"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46</a:t>
            </a:fld>
            <a:endParaRPr lang="en-US" dirty="0"/>
          </a:p>
        </p:txBody>
      </p:sp>
    </p:spTree>
    <p:extLst>
      <p:ext uri="{BB962C8B-B14F-4D97-AF65-F5344CB8AC3E}">
        <p14:creationId xmlns:p14="http://schemas.microsoft.com/office/powerpoint/2010/main" val="979528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table</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You will notice that</a:t>
            </a:r>
            <a:r>
              <a:rPr lang="en-US" baseline="0" dirty="0" smtClean="0"/>
              <a:t> the “Add Family Members” section requires a relationship type for each family member added.  Use this chart to determine the appropriate relationship type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47</a:t>
            </a:fld>
            <a:endParaRPr lang="en-US" dirty="0"/>
          </a:p>
        </p:txBody>
      </p:sp>
    </p:spTree>
    <p:extLst>
      <p:ext uri="{BB962C8B-B14F-4D97-AF65-F5344CB8AC3E}">
        <p14:creationId xmlns:p14="http://schemas.microsoft.com/office/powerpoint/2010/main" val="1585018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Provide directions for </a:t>
            </a:r>
            <a:r>
              <a:rPr lang="en-US" baseline="0" dirty="0" smtClean="0"/>
              <a:t>exercise on transferring a Paper SF 2809 to a SF 2809 in TIPS</a:t>
            </a:r>
            <a:endParaRPr lang="en-US"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48</a:t>
            </a:fld>
            <a:endParaRPr lang="en-US" dirty="0"/>
          </a:p>
        </p:txBody>
      </p:sp>
    </p:spTree>
    <p:extLst>
      <p:ext uri="{BB962C8B-B14F-4D97-AF65-F5344CB8AC3E}">
        <p14:creationId xmlns:p14="http://schemas.microsoft.com/office/powerpoint/2010/main" val="1583929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graphic</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Ask Participants to compare</a:t>
            </a:r>
            <a:r>
              <a:rPr lang="en-US" baseline="0" dirty="0" smtClean="0"/>
              <a:t> their form to the completed copy on the screen</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49</a:t>
            </a:fld>
            <a:endParaRPr lang="en-US" dirty="0"/>
          </a:p>
        </p:txBody>
      </p:sp>
    </p:spTree>
    <p:extLst>
      <p:ext uri="{BB962C8B-B14F-4D97-AF65-F5344CB8AC3E}">
        <p14:creationId xmlns:p14="http://schemas.microsoft.com/office/powerpoint/2010/main" val="2886052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57365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graphics</a:t>
            </a:r>
          </a:p>
          <a:p>
            <a:pPr marL="171450" indent="-171450">
              <a:buFont typeface="Arial" pitchFamily="34" charset="0"/>
              <a:buChar char="•"/>
            </a:pPr>
            <a:r>
              <a:rPr lang="en-US" sz="1200" b="0" kern="1200" baseline="0" dirty="0" smtClean="0">
                <a:solidFill>
                  <a:schemeClr val="tx1"/>
                </a:solidFill>
                <a:effectLst/>
                <a:latin typeface="+mn-lt"/>
                <a:ea typeface="+mn-ea"/>
                <a:cs typeface="+mn-cs"/>
              </a:rPr>
              <a:t>Provide exercise direction and review the necessary materials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50</a:t>
            </a:fld>
            <a:endParaRPr lang="en-US" dirty="0"/>
          </a:p>
        </p:txBody>
      </p:sp>
    </p:spTree>
    <p:extLst>
      <p:ext uri="{BB962C8B-B14F-4D97-AF65-F5344CB8AC3E}">
        <p14:creationId xmlns:p14="http://schemas.microsoft.com/office/powerpoint/2010/main" val="1583929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3066" indent="-173066" defTabSz="923018">
              <a:buFont typeface="Arial" pitchFamily="34" charset="0"/>
              <a:buChar char="•"/>
              <a:defRPr/>
            </a:pPr>
            <a:r>
              <a:rPr lang="en-US" dirty="0" smtClean="0"/>
              <a:t>List</a:t>
            </a:r>
            <a:r>
              <a:rPr lang="en-US" baseline="0" dirty="0" smtClean="0"/>
              <a:t> the eight parts briefly but don’t describe how to fill out any section of the form, only provide a high level overview</a:t>
            </a:r>
          </a:p>
          <a:p>
            <a:pPr marL="173066" indent="-173066" defTabSz="923018">
              <a:buFont typeface="Arial" pitchFamily="34" charset="0"/>
              <a:buChar char="•"/>
              <a:defRPr/>
            </a:pPr>
            <a:r>
              <a:rPr lang="en-US" baseline="0" dirty="0" smtClean="0"/>
              <a:t>Note that all sections of the SF2810 are replicated on the TIPS 2810</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dirty="0" smtClean="0"/>
          </a:p>
          <a:p>
            <a:pPr marL="173066" indent="-173066" defTabSz="923018">
              <a:buFont typeface="Arial" pitchFamily="34" charset="0"/>
              <a:buChar char="•"/>
              <a:defRPr/>
            </a:pPr>
            <a:r>
              <a:rPr lang="en-US" b="0" baseline="0" dirty="0" smtClean="0"/>
              <a:t>Part F – Change in Enrollment Survivor Annuitant won’t be applicable to Tribal Employers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51</a:t>
            </a:fld>
            <a:endParaRPr lang="en-US" dirty="0"/>
          </a:p>
        </p:txBody>
      </p:sp>
    </p:spTree>
    <p:extLst>
      <p:ext uri="{BB962C8B-B14F-4D97-AF65-F5344CB8AC3E}">
        <p14:creationId xmlns:p14="http://schemas.microsoft.com/office/powerpoint/2010/main" val="3764234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TIPS SF 2810 is an electronic version of the paper copies issued by OPM</a:t>
            </a:r>
          </a:p>
          <a:p>
            <a:pPr marL="171450" indent="-171450">
              <a:buFont typeface="Arial" pitchFamily="34" charset="0"/>
              <a:buChar char="•"/>
            </a:pPr>
            <a:r>
              <a:rPr lang="en-US" dirty="0" smtClean="0"/>
              <a:t>TIPS SF 2810 contains all the same fields as the paper copies issued by OPM</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52</a:t>
            </a:fld>
            <a:endParaRPr lang="en-US" dirty="0"/>
          </a:p>
        </p:txBody>
      </p:sp>
    </p:spTree>
    <p:extLst>
      <p:ext uri="{BB962C8B-B14F-4D97-AF65-F5344CB8AC3E}">
        <p14:creationId xmlns:p14="http://schemas.microsoft.com/office/powerpoint/2010/main" val="2428851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53</a:t>
            </a:fld>
            <a:endParaRPr lang="en-US" dirty="0"/>
          </a:p>
        </p:txBody>
      </p:sp>
    </p:spTree>
    <p:extLst>
      <p:ext uri="{BB962C8B-B14F-4D97-AF65-F5344CB8AC3E}">
        <p14:creationId xmlns:p14="http://schemas.microsoft.com/office/powerpoint/2010/main" val="41619037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Payroll</a:t>
            </a:r>
            <a:r>
              <a:rPr lang="en-US" baseline="0" dirty="0" smtClean="0"/>
              <a:t> Office  (PON) is fixed and pre-populated by TIPS</a:t>
            </a:r>
          </a:p>
          <a:p>
            <a:pPr marL="171450" indent="-171450">
              <a:buFont typeface="Arial" pitchFamily="34" charset="0"/>
              <a:buChar char="•"/>
            </a:pPr>
            <a:r>
              <a:rPr lang="en-US" baseline="0" dirty="0" smtClean="0"/>
              <a:t>Enrollment code number = enrollment code (always a 3-digit number)</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54</a:t>
            </a:fld>
            <a:endParaRPr lang="en-US" dirty="0"/>
          </a:p>
        </p:txBody>
      </p:sp>
    </p:spTree>
    <p:extLst>
      <p:ext uri="{BB962C8B-B14F-4D97-AF65-F5344CB8AC3E}">
        <p14:creationId xmlns:p14="http://schemas.microsoft.com/office/powerpoint/2010/main" val="343139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55</a:t>
            </a:fld>
            <a:endParaRPr lang="en-US" dirty="0"/>
          </a:p>
        </p:txBody>
      </p:sp>
    </p:spTree>
    <p:extLst>
      <p:ext uri="{BB962C8B-B14F-4D97-AF65-F5344CB8AC3E}">
        <p14:creationId xmlns:p14="http://schemas.microsoft.com/office/powerpoint/2010/main" val="1013232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Part C is applicable if a ne</a:t>
            </a:r>
            <a:r>
              <a:rPr lang="en-US" baseline="0" dirty="0" smtClean="0"/>
              <a:t>w employee was previously employed by another Tribal Employer participating in FEHB but left that Tribal Employer to join you.  The Tribal employee’s coverage can be transferred without them needing to re-apply</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56</a:t>
            </a:fld>
            <a:endParaRPr lang="en-US" dirty="0"/>
          </a:p>
        </p:txBody>
      </p:sp>
    </p:spTree>
    <p:extLst>
      <p:ext uri="{BB962C8B-B14F-4D97-AF65-F5344CB8AC3E}">
        <p14:creationId xmlns:p14="http://schemas.microsoft.com/office/powerpoint/2010/main" val="959927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57</a:t>
            </a:fld>
            <a:endParaRPr lang="en-US" dirty="0"/>
          </a:p>
        </p:txBody>
      </p:sp>
    </p:spTree>
    <p:extLst>
      <p:ext uri="{BB962C8B-B14F-4D97-AF65-F5344CB8AC3E}">
        <p14:creationId xmlns:p14="http://schemas.microsoft.com/office/powerpoint/2010/main" val="2838913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58</a:t>
            </a:fld>
            <a:endParaRPr lang="en-US" dirty="0"/>
          </a:p>
        </p:txBody>
      </p:sp>
    </p:spTree>
    <p:extLst>
      <p:ext uri="{BB962C8B-B14F-4D97-AF65-F5344CB8AC3E}">
        <p14:creationId xmlns:p14="http://schemas.microsoft.com/office/powerpoint/2010/main" val="30928329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Personnel Contact Name – refers</a:t>
            </a:r>
            <a:r>
              <a:rPr lang="en-US" baseline="0" dirty="0" smtClean="0"/>
              <a:t> to the name of the Tribal Employer Personnel Contact</a:t>
            </a:r>
          </a:p>
          <a:p>
            <a:pPr marL="171450" indent="-171450">
              <a:buFont typeface="Arial" pitchFamily="34" charset="0"/>
              <a:buChar char="•"/>
            </a:pPr>
            <a:r>
              <a:rPr lang="en-US" dirty="0" smtClean="0"/>
              <a:t>Authorizing Official</a:t>
            </a:r>
            <a:r>
              <a:rPr lang="en-US" baseline="0" dirty="0" smtClean="0"/>
              <a:t> Name – refers to name of the Tribal Employer HR representative authorizing this enrollment change</a:t>
            </a:r>
          </a:p>
          <a:p>
            <a:pPr marL="171450" indent="-171450">
              <a:buFont typeface="Arial" pitchFamily="34" charset="0"/>
              <a:buChar char="•"/>
            </a:pPr>
            <a:r>
              <a:rPr lang="en-US" u="sng" baseline="0" dirty="0" smtClean="0"/>
              <a:t>Payroll Contact Name and Telephone Number refer to NFC Not the Tribal Employer’s Internal Payroll Contact</a:t>
            </a:r>
            <a:endParaRPr lang="en-US" u="sng"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59</a:t>
            </a:fld>
            <a:endParaRPr lang="en-US" dirty="0"/>
          </a:p>
        </p:txBody>
      </p:sp>
    </p:spTree>
    <p:extLst>
      <p:ext uri="{BB962C8B-B14F-4D97-AF65-F5344CB8AC3E}">
        <p14:creationId xmlns:p14="http://schemas.microsoft.com/office/powerpoint/2010/main" val="5957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lvl="0" indent="-171450">
              <a:buFont typeface="Arial" pitchFamily="34" charset="0"/>
              <a:buChar char="•"/>
            </a:pPr>
            <a:r>
              <a:rPr lang="en-US" b="0" baseline="0" dirty="0" smtClean="0"/>
              <a:t>Click 1: </a:t>
            </a:r>
            <a:r>
              <a:rPr lang="en-US" dirty="0" smtClean="0"/>
              <a:t>Describe the Federal Employees Health Benefits (FEHB) key stakeholders</a:t>
            </a:r>
          </a:p>
          <a:p>
            <a:pPr marL="150830" lvl="0" indent="-171450" defTabSz="873161">
              <a:buFont typeface="Arial" pitchFamily="34" charset="0"/>
              <a:buChar char="•"/>
              <a:defRPr/>
            </a:pPr>
            <a:r>
              <a:rPr lang="en-US" dirty="0" smtClean="0"/>
              <a:t>Click 2: Identify how TIPS supports Tribal Employers</a:t>
            </a:r>
          </a:p>
          <a:p>
            <a:pPr marL="150830" lvl="0" indent="-171450" defTabSz="873161">
              <a:buFont typeface="Arial" pitchFamily="34" charset="0"/>
              <a:buChar char="•"/>
              <a:defRPr/>
            </a:pPr>
            <a:r>
              <a:rPr lang="en-US" dirty="0" smtClean="0"/>
              <a:t>Click 3: Explain the process for enrollments in TIPS</a:t>
            </a:r>
          </a:p>
          <a:p>
            <a:pPr marL="150830" lvl="0" indent="-171450" defTabSz="873161">
              <a:buFont typeface="Arial" pitchFamily="34" charset="0"/>
              <a:buChar char="•"/>
              <a:defRPr/>
            </a:pPr>
            <a:r>
              <a:rPr lang="en-US" dirty="0" smtClean="0"/>
              <a:t>Click 4: Explain the billing and payment process</a:t>
            </a:r>
          </a:p>
          <a:p>
            <a:pPr marL="150830" lvl="0" indent="-171450" defTabSz="873161">
              <a:buFont typeface="Arial" pitchFamily="34" charset="0"/>
              <a:buChar char="•"/>
              <a:defRPr/>
            </a:pPr>
            <a:r>
              <a:rPr lang="en-US" dirty="0" smtClean="0"/>
              <a:t>Click 5: Perform enrollments using TIPS</a:t>
            </a:r>
          </a:p>
          <a:p>
            <a:pPr marL="150830" lvl="0" indent="-171450" defTabSz="873161">
              <a:buFont typeface="Arial" pitchFamily="34" charset="0"/>
              <a:buChar char="•"/>
              <a:defRPr/>
            </a:pPr>
            <a:r>
              <a:rPr lang="en-US" dirty="0" smtClean="0"/>
              <a:t>Click 6: Review TIPS Reports and your Billing Report in TIPS</a:t>
            </a:r>
          </a:p>
          <a:p>
            <a:pPr marL="150830" lvl="0" indent="-171450" defTabSz="873161">
              <a:buFont typeface="Arial" pitchFamily="34" charset="0"/>
              <a:buChar char="•"/>
              <a:defRPr/>
            </a:pPr>
            <a:r>
              <a:rPr lang="en-US" dirty="0" smtClean="0"/>
              <a:t>Click 7: Demonstrate an understanding of the inquiries handled by the National Finance Center (NFC) and external organizations</a:t>
            </a:r>
          </a:p>
          <a:p>
            <a:pPr marL="150830" lvl="0" indent="-171450" defTabSz="873161">
              <a:buFont typeface="Arial" pitchFamily="34" charset="0"/>
              <a:buChar char="•"/>
              <a:defRPr/>
            </a:pPr>
            <a:r>
              <a:rPr lang="en-US" dirty="0" smtClean="0"/>
              <a:t>Click 8: Demonstrate how to navigate the TIPS website</a:t>
            </a:r>
          </a:p>
          <a:p>
            <a:pPr marL="150830" lvl="0" indent="-171450" defTabSz="873161">
              <a:buFont typeface="Arial" pitchFamily="34" charset="0"/>
              <a:buChar char="•"/>
              <a:defRPr/>
            </a:pPr>
            <a:r>
              <a:rPr lang="en-US" dirty="0" smtClean="0"/>
              <a:t>Click 9:</a:t>
            </a:r>
            <a:r>
              <a:rPr lang="en-US" baseline="0" dirty="0" smtClean="0"/>
              <a:t> Submit an inquiry using the Remedy Requester Console</a:t>
            </a:r>
            <a:endParaRPr lang="en-US" dirty="0" smtClean="0"/>
          </a:p>
          <a:p>
            <a:pPr lvl="1"/>
            <a:endParaRPr lang="en-US" dirty="0" smtClean="0"/>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016544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Provide directions for </a:t>
            </a:r>
            <a:r>
              <a:rPr lang="en-US" baseline="0" dirty="0" smtClean="0"/>
              <a:t>exercise on transferring the information from a Paper SF 2810 to a SF 2810 in TIPS</a:t>
            </a:r>
            <a:endParaRPr lang="en-US"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60</a:t>
            </a:fld>
            <a:endParaRPr lang="en-US" dirty="0"/>
          </a:p>
        </p:txBody>
      </p:sp>
    </p:spTree>
    <p:extLst>
      <p:ext uri="{BB962C8B-B14F-4D97-AF65-F5344CB8AC3E}">
        <p14:creationId xmlns:p14="http://schemas.microsoft.com/office/powerpoint/2010/main" val="2737719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Ask Participants to compare</a:t>
            </a:r>
            <a:r>
              <a:rPr lang="en-US" baseline="0" dirty="0" smtClean="0"/>
              <a:t> their form to the completed copy on the screen</a:t>
            </a:r>
            <a:endParaRPr lang="en-US"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61</a:t>
            </a:fld>
            <a:endParaRPr lang="en-US" dirty="0"/>
          </a:p>
        </p:txBody>
      </p:sp>
    </p:spTree>
    <p:extLst>
      <p:ext uri="{BB962C8B-B14F-4D97-AF65-F5344CB8AC3E}">
        <p14:creationId xmlns:p14="http://schemas.microsoft.com/office/powerpoint/2010/main" val="8247926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 the definition of each of term.</a:t>
            </a:r>
            <a:r>
              <a:rPr lang="en-US" baseline="0" dirty="0" smtClean="0"/>
              <a:t>  </a:t>
            </a:r>
            <a:r>
              <a:rPr lang="en-US" dirty="0" smtClean="0"/>
              <a:t>Please</a:t>
            </a:r>
            <a:r>
              <a:rPr lang="en-US" baseline="0" dirty="0" smtClean="0"/>
              <a:t> note that if the participants has questions about the process for each or intricacies of the transactions, OPM must address those questions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baseline="0" dirty="0" smtClean="0"/>
              <a:t>A change of address doesn’t require a 2809 or 2810, only for the Tribal Employee to notify the FEHB Plan Carrier, unless the participants changes address and changes plan</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62</a:t>
            </a:fld>
            <a:endParaRPr lang="en-US" dirty="0"/>
          </a:p>
        </p:txBody>
      </p:sp>
    </p:spTree>
    <p:extLst>
      <p:ext uri="{BB962C8B-B14F-4D97-AF65-F5344CB8AC3E}">
        <p14:creationId xmlns:p14="http://schemas.microsoft.com/office/powerpoint/2010/main" val="40969586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eaLnBrk="1" hangingPunct="1">
              <a:spcBef>
                <a:spcPct val="0"/>
              </a:spcBef>
              <a:buFont typeface="Arial" pitchFamily="34" charset="0"/>
              <a:buChar char="•"/>
            </a:pPr>
            <a:r>
              <a:rPr lang="en-US" b="0" baseline="0" dirty="0" smtClean="0"/>
              <a:t>Tribal Employers primary enrollment transactions involve entering SF 2809s and SF 2810s</a:t>
            </a:r>
          </a:p>
          <a:p>
            <a:pPr marL="171450" indent="-171450" eaLnBrk="1" hangingPunct="1">
              <a:spcBef>
                <a:spcPct val="0"/>
              </a:spcBef>
              <a:buFont typeface="Arial" pitchFamily="34" charset="0"/>
              <a:buChar char="•"/>
            </a:pPr>
            <a:r>
              <a:rPr lang="en-US" b="0" baseline="0" dirty="0" smtClean="0"/>
              <a:t>OPM only has a role in the system outside of SF 2809 and SF 2810s if a Tribal Employer cancels or is terminated</a:t>
            </a:r>
          </a:p>
          <a:p>
            <a:pPr marL="171450" indent="-171450" eaLnBrk="1" hangingPunct="1">
              <a:spcBef>
                <a:spcPct val="0"/>
              </a:spcBef>
              <a:buFont typeface="Arial" pitchFamily="34" charset="0"/>
              <a:buChar char="•"/>
            </a:pPr>
            <a:r>
              <a:rPr lang="en-US" b="0" baseline="0" dirty="0" smtClean="0"/>
              <a:t>For OPM initiated transactions, OPM goes into TIPS and clicks a cancel Billing Unit/POI or terminate Billing Unit/POI button</a:t>
            </a:r>
          </a:p>
          <a:p>
            <a:pPr marL="628650" lvl="1" indent="-171450" eaLnBrk="1" hangingPunct="1">
              <a:spcBef>
                <a:spcPct val="0"/>
              </a:spcBef>
              <a:buFont typeface="Arial" pitchFamily="34" charset="0"/>
              <a:buChar char="•"/>
            </a:pPr>
            <a:r>
              <a:rPr lang="en-US" b="0" baseline="0" dirty="0" smtClean="0"/>
              <a:t>When OPM cancels a Billing Unit/POI, TIPS automatically prepares SF2809s and sends the files to FEHB Plan Carriers</a:t>
            </a:r>
          </a:p>
          <a:p>
            <a:pPr marL="628650" lvl="1" indent="-171450" eaLnBrk="1" hangingPunct="1">
              <a:spcBef>
                <a:spcPct val="0"/>
              </a:spcBef>
              <a:buFont typeface="Arial" pitchFamily="34" charset="0"/>
              <a:buChar char="•"/>
            </a:pPr>
            <a:r>
              <a:rPr lang="en-US" b="0" baseline="0" dirty="0" smtClean="0"/>
              <a:t>When OPM terminates a Billing Unit/POI, TIPS prepares SF 2810s, but the SF 2810s are not sent to FEHB Plan Carriers since terminated Tribes are not eligible for TCC</a:t>
            </a:r>
            <a:endParaRPr lang="en-US" b="1" dirty="0" smtClean="0"/>
          </a:p>
        </p:txBody>
      </p:sp>
      <p:sp>
        <p:nvSpPr>
          <p:cNvPr id="270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54" indent="-285713">
              <a:defRPr>
                <a:solidFill>
                  <a:schemeClr val="tx1"/>
                </a:solidFill>
                <a:latin typeface="Calibri" pitchFamily="34" charset="0"/>
              </a:defRPr>
            </a:lvl2pPr>
            <a:lvl3pPr marL="1142852" indent="-228571">
              <a:defRPr>
                <a:solidFill>
                  <a:schemeClr val="tx1"/>
                </a:solidFill>
                <a:latin typeface="Calibri" pitchFamily="34" charset="0"/>
              </a:defRPr>
            </a:lvl3pPr>
            <a:lvl4pPr marL="1599993" indent="-228571">
              <a:defRPr>
                <a:solidFill>
                  <a:schemeClr val="tx1"/>
                </a:solidFill>
                <a:latin typeface="Calibri" pitchFamily="34" charset="0"/>
              </a:defRPr>
            </a:lvl4pPr>
            <a:lvl5pPr marL="2057133" indent="-228571">
              <a:defRPr>
                <a:solidFill>
                  <a:schemeClr val="tx1"/>
                </a:solidFill>
                <a:latin typeface="Calibri" pitchFamily="34" charset="0"/>
              </a:defRPr>
            </a:lvl5pPr>
            <a:lvl6pPr marL="2514274" indent="-228571" fontAlgn="base">
              <a:spcBef>
                <a:spcPct val="0"/>
              </a:spcBef>
              <a:spcAft>
                <a:spcPct val="0"/>
              </a:spcAft>
              <a:defRPr>
                <a:solidFill>
                  <a:schemeClr val="tx1"/>
                </a:solidFill>
                <a:latin typeface="Calibri" pitchFamily="34" charset="0"/>
              </a:defRPr>
            </a:lvl6pPr>
            <a:lvl7pPr marL="2971415" indent="-228571" fontAlgn="base">
              <a:spcBef>
                <a:spcPct val="0"/>
              </a:spcBef>
              <a:spcAft>
                <a:spcPct val="0"/>
              </a:spcAft>
              <a:defRPr>
                <a:solidFill>
                  <a:schemeClr val="tx1"/>
                </a:solidFill>
                <a:latin typeface="Calibri" pitchFamily="34" charset="0"/>
              </a:defRPr>
            </a:lvl7pPr>
            <a:lvl8pPr marL="3428556" indent="-228571" fontAlgn="base">
              <a:spcBef>
                <a:spcPct val="0"/>
              </a:spcBef>
              <a:spcAft>
                <a:spcPct val="0"/>
              </a:spcAft>
              <a:defRPr>
                <a:solidFill>
                  <a:schemeClr val="tx1"/>
                </a:solidFill>
                <a:latin typeface="Calibri" pitchFamily="34" charset="0"/>
              </a:defRPr>
            </a:lvl8pPr>
            <a:lvl9pPr marL="3885696" indent="-228571" fontAlgn="base">
              <a:spcBef>
                <a:spcPct val="0"/>
              </a:spcBef>
              <a:spcAft>
                <a:spcPct val="0"/>
              </a:spcAft>
              <a:defRPr>
                <a:solidFill>
                  <a:schemeClr val="tx1"/>
                </a:solidFill>
                <a:latin typeface="Calibri" pitchFamily="34" charset="0"/>
              </a:defRPr>
            </a:lvl9pPr>
          </a:lstStyle>
          <a:p>
            <a:pPr>
              <a:defRPr/>
            </a:pPr>
            <a:fld id="{B730FFEF-D0A7-44C0-AE52-6A020B5765E9}" type="slidenum">
              <a:rPr lang="en-US" smtClean="0">
                <a:solidFill>
                  <a:prstClr val="black"/>
                </a:solidFill>
              </a:rPr>
              <a:pPr>
                <a:defRPr/>
              </a:pPr>
              <a:t>63</a:t>
            </a:fld>
            <a:endParaRPr lang="en-US" dirty="0" smtClean="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The CLER process occurs quarterly</a:t>
            </a:r>
          </a:p>
          <a:p>
            <a:pPr marL="171450" indent="-171450">
              <a:buFont typeface="Arial" pitchFamily="34" charset="0"/>
              <a:buChar char="•"/>
            </a:pPr>
            <a:r>
              <a:rPr lang="en-US" baseline="0" dirty="0" smtClean="0"/>
              <a:t>CLER most likely will not affect Tribal Employers unless a discrepancy occurs (which is uncommon)</a:t>
            </a:r>
          </a:p>
          <a:p>
            <a:pPr marL="171450" indent="-171450">
              <a:buFont typeface="Arial" pitchFamily="34" charset="0"/>
              <a:buChar char="•"/>
            </a:pPr>
            <a:r>
              <a:rPr lang="en-US" baseline="0" dirty="0" smtClean="0"/>
              <a:t>If there are no discrepancies in your Billing Unit/POI, Tribal Employers will not be contacted</a:t>
            </a:r>
          </a:p>
          <a:p>
            <a:pPr marL="171450" indent="-171450">
              <a:buFont typeface="Arial" pitchFamily="34" charset="0"/>
              <a:buChar char="•"/>
            </a:pPr>
            <a:r>
              <a:rPr lang="en-US" baseline="0" dirty="0" smtClean="0"/>
              <a:t>Guidance from NFC will be provided as needed</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64</a:t>
            </a:fld>
            <a:endParaRPr lang="en-US" dirty="0"/>
          </a:p>
        </p:txBody>
      </p:sp>
    </p:spTree>
    <p:extLst>
      <p:ext uri="{BB962C8B-B14F-4D97-AF65-F5344CB8AC3E}">
        <p14:creationId xmlns:p14="http://schemas.microsoft.com/office/powerpoint/2010/main" val="28772860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process flow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3066" indent="-173066">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65</a:t>
            </a:fld>
            <a:endParaRPr lang="en-US" dirty="0"/>
          </a:p>
        </p:txBody>
      </p:sp>
    </p:spTree>
    <p:extLst>
      <p:ext uri="{BB962C8B-B14F-4D97-AF65-F5344CB8AC3E}">
        <p14:creationId xmlns:p14="http://schemas.microsoft.com/office/powerpoint/2010/main" val="1945235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4891331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67</a:t>
            </a:fld>
            <a:endParaRPr lang="en-US" dirty="0"/>
          </a:p>
        </p:txBody>
      </p:sp>
    </p:spTree>
    <p:extLst>
      <p:ext uri="{BB962C8B-B14F-4D97-AF65-F5344CB8AC3E}">
        <p14:creationId xmlns:p14="http://schemas.microsoft.com/office/powerpoint/2010/main" val="739882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68</a:t>
            </a:fld>
            <a:endParaRPr lang="en-US" dirty="0"/>
          </a:p>
        </p:txBody>
      </p:sp>
    </p:spTree>
    <p:extLst>
      <p:ext uri="{BB962C8B-B14F-4D97-AF65-F5344CB8AC3E}">
        <p14:creationId xmlns:p14="http://schemas.microsoft.com/office/powerpoint/2010/main" val="2939741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69</a:t>
            </a:fld>
            <a:endParaRPr lang="en-US" dirty="0"/>
          </a:p>
        </p:txBody>
      </p:sp>
    </p:spTree>
    <p:extLst>
      <p:ext uri="{BB962C8B-B14F-4D97-AF65-F5344CB8AC3E}">
        <p14:creationId xmlns:p14="http://schemas.microsoft.com/office/powerpoint/2010/main" val="3192547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05289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p>
        </p:txBody>
      </p:sp>
      <p:sp>
        <p:nvSpPr>
          <p:cNvPr id="4" name="Slide Number Placeholder 3"/>
          <p:cNvSpPr>
            <a:spLocks noGrp="1"/>
          </p:cNvSpPr>
          <p:nvPr>
            <p:ph type="sldNum" sz="quarter" idx="10"/>
          </p:nvPr>
        </p:nvSpPr>
        <p:spPr/>
        <p:txBody>
          <a:bodyPr/>
          <a:lstStyle/>
          <a:p>
            <a:fld id="{3BBB1D0F-58BA-40F6-B521-A7AEEE08C46C}" type="slidenum">
              <a:rPr lang="en-US" smtClean="0"/>
              <a:pPr/>
              <a:t>70</a:t>
            </a:fld>
            <a:endParaRPr lang="en-US" dirty="0"/>
          </a:p>
        </p:txBody>
      </p:sp>
    </p:spTree>
    <p:extLst>
      <p:ext uri="{BB962C8B-B14F-4D97-AF65-F5344CB8AC3E}">
        <p14:creationId xmlns:p14="http://schemas.microsoft.com/office/powerpoint/2010/main" val="22693098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71</a:t>
            </a:fld>
            <a:endParaRPr lang="en-US" dirty="0"/>
          </a:p>
        </p:txBody>
      </p:sp>
    </p:spTree>
    <p:extLst>
      <p:ext uri="{BB962C8B-B14F-4D97-AF65-F5344CB8AC3E}">
        <p14:creationId xmlns:p14="http://schemas.microsoft.com/office/powerpoint/2010/main" val="37864698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The organization of Billing Units/POIs should be based on Tribal Employer’s individual billing and/or payroll structures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The bank account and routing number</a:t>
            </a:r>
            <a:r>
              <a:rPr lang="en-US" dirty="0" smtClean="0"/>
              <a:t> form is included in the Tribal Employer Agreement Package (referenced</a:t>
            </a:r>
            <a:r>
              <a:rPr lang="en-US" baseline="0" dirty="0" smtClean="0"/>
              <a:t> in Lesson 1)</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NFC should already have</a:t>
            </a:r>
            <a:r>
              <a:rPr lang="en-US" baseline="0" dirty="0" smtClean="0"/>
              <a:t> the account information from everyone signed up in the training</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72</a:t>
            </a:fld>
            <a:endParaRPr lang="en-US" dirty="0"/>
          </a:p>
        </p:txBody>
      </p:sp>
    </p:spTree>
    <p:extLst>
      <p:ext uri="{BB962C8B-B14F-4D97-AF65-F5344CB8AC3E}">
        <p14:creationId xmlns:p14="http://schemas.microsoft.com/office/powerpoint/2010/main" val="19139546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63718" indent="-163718">
              <a:buFont typeface="Arial" pitchFamily="34" charset="0"/>
              <a:buChar char="•"/>
            </a:pPr>
            <a:r>
              <a:rPr lang="en-US" sz="1200" b="0" i="0" baseline="0" dirty="0" smtClean="0">
                <a:effectLst/>
                <a:latin typeface="Arial" pitchFamily="34" charset="0"/>
                <a:ea typeface="MS Mincho"/>
                <a:cs typeface="Arial" pitchFamily="34" charset="0"/>
              </a:rPr>
              <a:t>A PREVIEW Billing Report will reflect the amount due for the specified date.  The PREVIEW Billing Report is intended to be a snapshot of transactions up until the date it was generated for</a:t>
            </a:r>
          </a:p>
          <a:p>
            <a:pPr marL="163718" indent="-163718">
              <a:buFont typeface="Arial" pitchFamily="34" charset="0"/>
              <a:buChar char="•"/>
            </a:pPr>
            <a:r>
              <a:rPr lang="en-US" sz="1200" b="0" i="0" baseline="0" dirty="0" smtClean="0">
                <a:effectLst/>
                <a:latin typeface="Arial" pitchFamily="34" charset="0"/>
                <a:ea typeface="MS Mincho"/>
                <a:cs typeface="Arial" pitchFamily="34" charset="0"/>
              </a:rPr>
              <a:t>The FINAL Billing Report can only be generated on the last calendar day of the month and reflects the amount of money that will be debited from a POI bank account.  SF 2809s and SF 2810s that are in the </a:t>
            </a:r>
            <a:r>
              <a:rPr lang="en-US" sz="1200" b="0" i="1" baseline="0" dirty="0" smtClean="0">
                <a:effectLst/>
                <a:latin typeface="Arial" pitchFamily="34" charset="0"/>
                <a:ea typeface="MS Mincho"/>
                <a:cs typeface="Arial" pitchFamily="34" charset="0"/>
              </a:rPr>
              <a:t>submitted and released </a:t>
            </a:r>
            <a:r>
              <a:rPr lang="en-US" sz="1200" b="0" i="0" baseline="0" dirty="0" smtClean="0">
                <a:effectLst/>
                <a:latin typeface="Arial" pitchFamily="34" charset="0"/>
                <a:ea typeface="MS Mincho"/>
                <a:cs typeface="Arial" pitchFamily="34" charset="0"/>
              </a:rPr>
              <a:t>or </a:t>
            </a:r>
            <a:r>
              <a:rPr lang="en-US" sz="1200" b="0" i="1" baseline="0" dirty="0" smtClean="0">
                <a:effectLst/>
                <a:latin typeface="Arial" pitchFamily="34" charset="0"/>
                <a:ea typeface="MS Mincho"/>
                <a:cs typeface="Arial" pitchFamily="34" charset="0"/>
              </a:rPr>
              <a:t>processed</a:t>
            </a:r>
            <a:r>
              <a:rPr lang="en-US" sz="1200" b="0" i="0" baseline="0" dirty="0" smtClean="0">
                <a:effectLst/>
                <a:latin typeface="Arial" pitchFamily="34" charset="0"/>
                <a:ea typeface="MS Mincho"/>
                <a:cs typeface="Arial" pitchFamily="34" charset="0"/>
              </a:rPr>
              <a:t> state will appear on both PREVIEW and FINAL Billing Reports</a:t>
            </a:r>
          </a:p>
          <a:p>
            <a:pPr marL="163718" indent="-163718">
              <a:buFont typeface="Arial" pitchFamily="34" charset="0"/>
              <a:buChar char="•"/>
            </a:pPr>
            <a:r>
              <a:rPr lang="en-US" sz="1200" b="0" i="0" baseline="0" dirty="0" smtClean="0">
                <a:effectLst/>
                <a:latin typeface="Arial" pitchFamily="34" charset="0"/>
                <a:ea typeface="MS Mincho"/>
                <a:cs typeface="Arial" pitchFamily="34" charset="0"/>
              </a:rPr>
              <a:t>For more information about the Billing Report, refer to the TIPS Transaction References section in the back of your Participant Guide (PG)</a:t>
            </a:r>
            <a:endParaRPr lang="en-US" dirty="0" smtClean="0"/>
          </a:p>
          <a:p>
            <a:pPr marL="163718" indent="-163718">
              <a:buFont typeface="Arial" pitchFamily="34" charset="0"/>
              <a:buChar char="•"/>
            </a:pPr>
            <a:r>
              <a:rPr lang="en-US" dirty="0" smtClean="0"/>
              <a:t>PADS is</a:t>
            </a:r>
            <a:r>
              <a:rPr lang="en-US" baseline="0" dirty="0" smtClean="0"/>
              <a:t> a background funds transfer system. As a Tribal Employer you will never actually see PADS running</a:t>
            </a:r>
            <a:endParaRPr lang="en-US" dirty="0" smtClean="0"/>
          </a:p>
          <a:p>
            <a:pPr marL="163718" indent="-163718">
              <a:buFont typeface="Arial" pitchFamily="34" charset="0"/>
              <a:buChar char="•"/>
            </a:pPr>
            <a:r>
              <a:rPr lang="en-US" dirty="0" smtClean="0"/>
              <a:t>Tribal</a:t>
            </a:r>
            <a:r>
              <a:rPr lang="en-US" baseline="0" dirty="0" smtClean="0"/>
              <a:t> Employers have access to all Billing Unit/POI’s in the Tribal Employer but each Billing Unit/POI is responsible for it’s own bill (not an issue if only one Billing Unit/POI exists)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73</a:t>
            </a:fld>
            <a:endParaRPr lang="en-US" dirty="0"/>
          </a:p>
        </p:txBody>
      </p:sp>
    </p:spTree>
    <p:extLst>
      <p:ext uri="{BB962C8B-B14F-4D97-AF65-F5344CB8AC3E}">
        <p14:creationId xmlns:p14="http://schemas.microsoft.com/office/powerpoint/2010/main" val="14696230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63718" indent="-163718">
              <a:buFont typeface="Arial" pitchFamily="34" charset="0"/>
              <a:buChar char="•"/>
            </a:pPr>
            <a:r>
              <a:rPr lang="en-US" sz="1200" b="0" i="0" baseline="0" dirty="0" smtClean="0">
                <a:effectLst/>
                <a:latin typeface="Arial" pitchFamily="34" charset="0"/>
                <a:ea typeface="MS Mincho"/>
                <a:cs typeface="Arial" pitchFamily="34" charset="0"/>
              </a:rPr>
              <a:t>A PREVIEW Billing Report will reflect the amount due for the specified date.  The PREVIEW Billing Report is intended to be a snapshot of transactions up until the date it was generated for</a:t>
            </a:r>
          </a:p>
          <a:p>
            <a:pPr marL="163718" indent="-163718">
              <a:buFont typeface="Arial" pitchFamily="34" charset="0"/>
              <a:buChar char="•"/>
            </a:pPr>
            <a:r>
              <a:rPr lang="en-US" sz="1200" b="0" i="0" baseline="0" dirty="0" smtClean="0">
                <a:effectLst/>
                <a:latin typeface="Arial" pitchFamily="34" charset="0"/>
                <a:ea typeface="MS Mincho"/>
                <a:cs typeface="Arial" pitchFamily="34" charset="0"/>
              </a:rPr>
              <a:t>The FINAL Billing Report can only be generated on the last calendar day of the month and reflects the amount of money that will be debited from a POI bank account.  SF 2809s and SF 2810s that are in the </a:t>
            </a:r>
            <a:r>
              <a:rPr lang="en-US" sz="1200" b="0" i="1" baseline="0" dirty="0" smtClean="0">
                <a:effectLst/>
                <a:latin typeface="Arial" pitchFamily="34" charset="0"/>
                <a:ea typeface="MS Mincho"/>
                <a:cs typeface="Arial" pitchFamily="34" charset="0"/>
              </a:rPr>
              <a:t>submitted and released </a:t>
            </a:r>
            <a:r>
              <a:rPr lang="en-US" sz="1200" b="0" i="0" baseline="0" dirty="0" smtClean="0">
                <a:effectLst/>
                <a:latin typeface="Arial" pitchFamily="34" charset="0"/>
                <a:ea typeface="MS Mincho"/>
                <a:cs typeface="Arial" pitchFamily="34" charset="0"/>
              </a:rPr>
              <a:t>or </a:t>
            </a:r>
            <a:r>
              <a:rPr lang="en-US" sz="1200" b="0" i="1" baseline="0" dirty="0" smtClean="0">
                <a:effectLst/>
                <a:latin typeface="Arial" pitchFamily="34" charset="0"/>
                <a:ea typeface="MS Mincho"/>
                <a:cs typeface="Arial" pitchFamily="34" charset="0"/>
              </a:rPr>
              <a:t>processed</a:t>
            </a:r>
            <a:r>
              <a:rPr lang="en-US" sz="1200" b="0" i="0" baseline="0" dirty="0" smtClean="0">
                <a:effectLst/>
                <a:latin typeface="Arial" pitchFamily="34" charset="0"/>
                <a:ea typeface="MS Mincho"/>
                <a:cs typeface="Arial" pitchFamily="34" charset="0"/>
              </a:rPr>
              <a:t> state will appear on both PREVIEW and FINAL Billing Reports</a:t>
            </a:r>
          </a:p>
          <a:p>
            <a:pPr marL="163718" indent="-163718">
              <a:buFont typeface="Arial" pitchFamily="34" charset="0"/>
              <a:buChar char="•"/>
            </a:pPr>
            <a:r>
              <a:rPr lang="en-US" sz="1200" b="0" i="0" baseline="0" dirty="0" smtClean="0">
                <a:effectLst/>
                <a:latin typeface="Arial" pitchFamily="34" charset="0"/>
                <a:ea typeface="MS Mincho"/>
                <a:cs typeface="Arial" pitchFamily="34" charset="0"/>
              </a:rPr>
              <a:t>For more information about the Billing Report, refer to the TIPS Transaction References section in the back of your Participant Guide (PG)</a:t>
            </a:r>
            <a:endParaRPr lang="en-US" dirty="0" smtClean="0"/>
          </a:p>
          <a:p>
            <a:pPr marL="163718" indent="-163718">
              <a:buFont typeface="Arial" pitchFamily="34" charset="0"/>
              <a:buChar char="•"/>
            </a:pPr>
            <a:r>
              <a:rPr lang="en-US" dirty="0" smtClean="0"/>
              <a:t>PADS is</a:t>
            </a:r>
            <a:r>
              <a:rPr lang="en-US" baseline="0" dirty="0" smtClean="0"/>
              <a:t> a background funds transfer system. As a Tribal Employer you will never actually see PADS running</a:t>
            </a:r>
            <a:endParaRPr lang="en-US" dirty="0" smtClean="0"/>
          </a:p>
          <a:p>
            <a:pPr marL="163718" indent="-163718">
              <a:buFont typeface="Arial" pitchFamily="34" charset="0"/>
              <a:buChar char="•"/>
            </a:pPr>
            <a:r>
              <a:rPr lang="en-US" dirty="0" smtClean="0"/>
              <a:t>Tribal</a:t>
            </a:r>
            <a:r>
              <a:rPr lang="en-US" baseline="0" dirty="0" smtClean="0"/>
              <a:t> Employers have access to all Billing Unit/POI’s in the Tribal Employer but each Billing Unit/POI is responsible for it’s own bill (not an issue if only one Billing Unit/POI exists)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74</a:t>
            </a:fld>
            <a:endParaRPr lang="en-US" dirty="0"/>
          </a:p>
        </p:txBody>
      </p:sp>
    </p:spTree>
    <p:extLst>
      <p:ext uri="{BB962C8B-B14F-4D97-AF65-F5344CB8AC3E}">
        <p14:creationId xmlns:p14="http://schemas.microsoft.com/office/powerpoint/2010/main" val="14696230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indent="-171450">
              <a:buFont typeface="Arial" pitchFamily="34" charset="0"/>
              <a:buChar char="•"/>
            </a:pPr>
            <a:r>
              <a:rPr lang="en-US" dirty="0" smtClean="0"/>
              <a:t>None</a:t>
            </a:r>
          </a:p>
          <a:p>
            <a:endParaRPr lang="en-US"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75</a:t>
            </a:fld>
            <a:endParaRPr lang="en-US" dirty="0"/>
          </a:p>
        </p:txBody>
      </p:sp>
    </p:spTree>
    <p:extLst>
      <p:ext uri="{BB962C8B-B14F-4D97-AF65-F5344CB8AC3E}">
        <p14:creationId xmlns:p14="http://schemas.microsoft.com/office/powerpoint/2010/main" val="1895968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smtClean="0"/>
              <a:t>Plan premium refers to the total monthly cost of the plan (includes both the employer and employee share; this is prorated)</a:t>
            </a:r>
          </a:p>
          <a:p>
            <a:pPr marL="171450" indent="-171450">
              <a:buFont typeface="Arial" pitchFamily="34" charset="0"/>
              <a:buChar char="•"/>
            </a:pPr>
            <a:r>
              <a:rPr lang="en-US" b="0" baseline="0" dirty="0" smtClean="0"/>
              <a:t>The Administrative Fee is $15.15, as of Spring 2012 (this is not prorated)</a:t>
            </a:r>
          </a:p>
          <a:p>
            <a:pPr marL="171450" indent="-171450">
              <a:buFont typeface="Arial" pitchFamily="34" charset="0"/>
              <a:buChar char="•"/>
            </a:pPr>
            <a:r>
              <a:rPr lang="en-US" b="0" dirty="0" smtClean="0"/>
              <a:t>The Billing Report calculation is</a:t>
            </a:r>
            <a:r>
              <a:rPr lang="en-US" b="0" baseline="0" dirty="0" smtClean="0"/>
              <a:t> very simple. TIPS will calculate your bill automatically, aggregating all plan premiums, administrative fees, and adjustments</a:t>
            </a:r>
            <a:endParaRPr lang="en-US" b="0"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76</a:t>
            </a:fld>
            <a:endParaRPr lang="en-US" dirty="0"/>
          </a:p>
        </p:txBody>
      </p:sp>
    </p:spTree>
    <p:extLst>
      <p:ext uri="{BB962C8B-B14F-4D97-AF65-F5344CB8AC3E}">
        <p14:creationId xmlns:p14="http://schemas.microsoft.com/office/powerpoint/2010/main" val="454932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3066" lvl="0" indent="-173066">
              <a:buFont typeface="Arial" pitchFamily="34" charset="0"/>
              <a:buChar char="•"/>
            </a:pPr>
            <a:r>
              <a:rPr lang="en-US" baseline="0" dirty="0" smtClean="0"/>
              <a:t>In the example:</a:t>
            </a:r>
            <a:endParaRPr lang="en-US" dirty="0" smtClean="0"/>
          </a:p>
          <a:p>
            <a:pPr marL="609646" lvl="1" indent="-173066">
              <a:buFont typeface="Arial" pitchFamily="34" charset="0"/>
              <a:buChar char="•"/>
            </a:pPr>
            <a:r>
              <a:rPr lang="en-US" dirty="0" smtClean="0"/>
              <a:t>May has 31 days,</a:t>
            </a:r>
            <a:r>
              <a:rPr lang="en-US" baseline="0" dirty="0" smtClean="0"/>
              <a:t> there are 6 days before May 7</a:t>
            </a:r>
            <a:r>
              <a:rPr lang="en-US" baseline="30000" dirty="0" smtClean="0"/>
              <a:t>th</a:t>
            </a:r>
            <a:r>
              <a:rPr lang="en-US" baseline="0" dirty="0" smtClean="0"/>
              <a:t>. Including May 7</a:t>
            </a:r>
            <a:r>
              <a:rPr lang="en-US" baseline="30000" dirty="0" smtClean="0"/>
              <a:t>th</a:t>
            </a:r>
            <a:r>
              <a:rPr lang="en-US" baseline="0" dirty="0" smtClean="0"/>
              <a:t>, the employee would have coverage for 25 days that month (31-6) =25</a:t>
            </a:r>
            <a:endParaRPr lang="en-US" dirty="0" smtClean="0"/>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indent="-171450">
              <a:buFont typeface="Arial" pitchFamily="34" charset="0"/>
              <a:buChar char="•"/>
            </a:pPr>
            <a:r>
              <a:rPr lang="en-US" b="0" dirty="0" smtClean="0"/>
              <a:t>TIPS prorates</a:t>
            </a:r>
            <a:r>
              <a:rPr lang="en-US" b="0" baseline="0" dirty="0" smtClean="0"/>
              <a:t> ONLY the plan premium when an employee joins the program on any day other than the first of the month  </a:t>
            </a:r>
          </a:p>
          <a:p>
            <a:pPr marL="171450" indent="-171450">
              <a:buFont typeface="Arial" pitchFamily="34" charset="0"/>
              <a:buChar char="•"/>
            </a:pPr>
            <a:r>
              <a:rPr lang="en-US" b="0" baseline="0" dirty="0" smtClean="0"/>
              <a:t>Tribal Employees joining initially should have an effective date on the first day of the employee pay period.  That is the date from which you would pro-rate</a:t>
            </a:r>
            <a:endParaRPr lang="en-US"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77</a:t>
            </a:fld>
            <a:endParaRPr lang="en-US" dirty="0"/>
          </a:p>
        </p:txBody>
      </p:sp>
    </p:spTree>
    <p:extLst>
      <p:ext uri="{BB962C8B-B14F-4D97-AF65-F5344CB8AC3E}">
        <p14:creationId xmlns:p14="http://schemas.microsoft.com/office/powerpoint/2010/main" val="39272611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process flow </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indent="-171450" defTabSz="923018">
              <a:buFont typeface="Arial" pitchFamily="34" charset="0"/>
              <a:buChar char="•"/>
              <a:defRPr/>
            </a:pPr>
            <a:r>
              <a:rPr lang="en-US" dirty="0" smtClean="0"/>
              <a:t>PADS will not perform partial deductions</a:t>
            </a:r>
          </a:p>
          <a:p>
            <a:pPr marL="171450" indent="-171450" defTabSz="923018">
              <a:buFont typeface="Arial" pitchFamily="34" charset="0"/>
              <a:buChar char="•"/>
              <a:defRPr/>
            </a:pPr>
            <a:r>
              <a:rPr lang="en-US" dirty="0" smtClean="0"/>
              <a:t>If the Billing Unit/POI’s account doesn’t contain sufficient funds the insufficient funds payment process will be initiated and the</a:t>
            </a:r>
            <a:r>
              <a:rPr lang="en-US" baseline="0" dirty="0" smtClean="0"/>
              <a:t> Tribal Employer will be contacted by OPM</a:t>
            </a:r>
            <a:endParaRPr lang="en-US"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78</a:t>
            </a:fld>
            <a:endParaRPr lang="en-US" dirty="0"/>
          </a:p>
        </p:txBody>
      </p:sp>
    </p:spTree>
    <p:extLst>
      <p:ext uri="{BB962C8B-B14F-4D97-AF65-F5344CB8AC3E}">
        <p14:creationId xmlns:p14="http://schemas.microsoft.com/office/powerpoint/2010/main" val="31022926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Billing</a:t>
            </a:r>
            <a:r>
              <a:rPr lang="en-US" baseline="0" dirty="0" smtClean="0"/>
              <a:t> Calendar is continued on the next slide</a:t>
            </a:r>
            <a:endParaRPr lang="en-US" dirty="0" smtClean="0"/>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indent="-171450">
              <a:buFont typeface="Arial" pitchFamily="34" charset="0"/>
              <a:buChar char="•"/>
            </a:pPr>
            <a:r>
              <a:rPr lang="en-US" dirty="0" smtClean="0"/>
              <a:t>Tribal</a:t>
            </a:r>
            <a:r>
              <a:rPr lang="en-US" baseline="0" dirty="0" smtClean="0"/>
              <a:t> Employers can establish internal timelines that meet or beat the TIPS billing timelines in a way that works for respective Tribal Employer payroll/accounting systems</a:t>
            </a:r>
            <a:endParaRPr lang="en-US" dirty="0" smtClean="0"/>
          </a:p>
          <a:p>
            <a:pPr marL="173066" indent="-173066">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79</a:t>
            </a:fld>
            <a:endParaRPr lang="en-US" dirty="0"/>
          </a:p>
        </p:txBody>
      </p:sp>
    </p:spTree>
    <p:extLst>
      <p:ext uri="{BB962C8B-B14F-4D97-AF65-F5344CB8AC3E}">
        <p14:creationId xmlns:p14="http://schemas.microsoft.com/office/powerpoint/2010/main" val="381863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None</a:t>
            </a:r>
            <a:endParaRPr lang="en-US" b="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416186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Emphasize the PADS run cycle and cutoff times</a:t>
            </a:r>
            <a:endParaRPr lang="en-US" dirty="0" smtClean="0"/>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baseline="0" dirty="0" smtClean="0">
                <a:solidFill>
                  <a:schemeClr val="tx1"/>
                </a:solidFill>
                <a:effectLst/>
                <a:latin typeface="+mn-lt"/>
                <a:ea typeface="+mn-ea"/>
                <a:cs typeface="+mn-cs"/>
              </a:rPr>
              <a:t>None</a:t>
            </a:r>
            <a:endParaRPr lang="en-US" b="0" baseline="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80</a:t>
            </a:fld>
            <a:endParaRPr lang="en-US" dirty="0"/>
          </a:p>
        </p:txBody>
      </p:sp>
    </p:spTree>
    <p:extLst>
      <p:ext uri="{BB962C8B-B14F-4D97-AF65-F5344CB8AC3E}">
        <p14:creationId xmlns:p14="http://schemas.microsoft.com/office/powerpoint/2010/main" val="38186308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a:t>
            </a:r>
            <a:r>
              <a:rPr lang="en-US" baseline="0" dirty="0" smtClean="0"/>
              <a:t> process flow</a:t>
            </a:r>
          </a:p>
          <a:p>
            <a:pPr marL="173066" lvl="0" indent="-173066">
              <a:buFont typeface="Arial" pitchFamily="34" charset="0"/>
              <a:buChar char="•"/>
            </a:pPr>
            <a:r>
              <a:rPr lang="en-US" baseline="0" dirty="0" smtClean="0"/>
              <a:t>Click 1: Alert OPM of insufficient funds</a:t>
            </a:r>
          </a:p>
          <a:p>
            <a:pPr marL="173066" lvl="0" indent="-173066">
              <a:buFont typeface="Arial" pitchFamily="34" charset="0"/>
              <a:buChar char="•"/>
            </a:pPr>
            <a:r>
              <a:rPr lang="en-US" baseline="0" dirty="0" smtClean="0"/>
              <a:t>Click 2: Alert Tribal Employer of insufficient funds</a:t>
            </a:r>
          </a:p>
          <a:p>
            <a:pPr marL="173066" lvl="0" indent="-173066">
              <a:buFont typeface="Arial" pitchFamily="34" charset="0"/>
              <a:buChar char="•"/>
            </a:pPr>
            <a:r>
              <a:rPr lang="en-US" baseline="0" dirty="0" smtClean="0"/>
              <a:t>Click 3: Found account and notify OPM</a:t>
            </a:r>
          </a:p>
          <a:p>
            <a:pPr marL="173066" lvl="0" indent="-173066">
              <a:buFont typeface="Arial" pitchFamily="34" charset="0"/>
              <a:buChar char="•"/>
            </a:pPr>
            <a:r>
              <a:rPr lang="en-US" baseline="0" dirty="0" smtClean="0"/>
              <a:t>Click 4: Notify NFC of funded account</a:t>
            </a:r>
          </a:p>
          <a:p>
            <a:pPr marL="173066" lvl="0" indent="-173066">
              <a:buFont typeface="Arial" pitchFamily="34" charset="0"/>
              <a:buChar char="•"/>
            </a:pPr>
            <a:r>
              <a:rPr lang="en-US" baseline="0" dirty="0" smtClean="0"/>
              <a:t>Click 5: Run PADS</a:t>
            </a:r>
          </a:p>
          <a:p>
            <a:pPr marL="171450" indent="-171450">
              <a:buFont typeface="Arial" pitchFamily="34" charset="0"/>
              <a:buChar char="•"/>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endParaRPr lang="en-US" b="0" baseline="0" dirty="0" smtClean="0"/>
          </a:p>
          <a:p>
            <a:pPr marL="171450" lvl="0" indent="-171450">
              <a:buFont typeface="Arial" pitchFamily="34" charset="0"/>
              <a:buChar char="•"/>
            </a:pPr>
            <a:r>
              <a:rPr lang="en-US" sz="1200" kern="1200" dirty="0" smtClean="0">
                <a:solidFill>
                  <a:schemeClr val="tx1"/>
                </a:solidFill>
                <a:effectLst/>
                <a:latin typeface="+mn-lt"/>
                <a:ea typeface="+mn-ea"/>
                <a:cs typeface="+mn-cs"/>
              </a:rPr>
              <a:t>If your account is billed and not enough funds are available, NFC will alert OPM</a:t>
            </a:r>
          </a:p>
          <a:p>
            <a:pPr marL="171450" lvl="0" indent="-171450">
              <a:buFont typeface="Arial" pitchFamily="34" charset="0"/>
              <a:buChar char="•"/>
            </a:pPr>
            <a:r>
              <a:rPr lang="en-US" sz="1200" kern="1200" dirty="0" smtClean="0">
                <a:solidFill>
                  <a:schemeClr val="tx1"/>
                </a:solidFill>
                <a:effectLst/>
                <a:latin typeface="+mn-lt"/>
                <a:ea typeface="+mn-ea"/>
                <a:cs typeface="+mn-cs"/>
              </a:rPr>
              <a:t>OPM will contact the TBO and alert them that their account contains insufficient funds</a:t>
            </a:r>
          </a:p>
          <a:p>
            <a:pPr marL="171450" lvl="0" indent="-171450">
              <a:buFont typeface="Arial" pitchFamily="34" charset="0"/>
              <a:buChar char="•"/>
            </a:pPr>
            <a:r>
              <a:rPr lang="en-US" sz="1200" kern="1200" dirty="0" smtClean="0">
                <a:solidFill>
                  <a:schemeClr val="tx1"/>
                </a:solidFill>
                <a:effectLst/>
                <a:latin typeface="+mn-lt"/>
                <a:ea typeface="+mn-ea"/>
                <a:cs typeface="+mn-cs"/>
              </a:rPr>
              <a:t>Tribal Employer Billing Unit/POI must acknowledge that the account in question contains insufficient funds</a:t>
            </a:r>
          </a:p>
          <a:p>
            <a:pPr marL="171450" lvl="0" indent="-171450">
              <a:buFont typeface="Arial" pitchFamily="34" charset="0"/>
              <a:buChar char="•"/>
            </a:pPr>
            <a:r>
              <a:rPr lang="en-US" sz="1200" kern="1200" dirty="0" smtClean="0">
                <a:solidFill>
                  <a:schemeClr val="tx1"/>
                </a:solidFill>
                <a:effectLst/>
                <a:latin typeface="+mn-lt"/>
                <a:ea typeface="+mn-ea"/>
                <a:cs typeface="+mn-cs"/>
              </a:rPr>
              <a:t>Tribal Employer Billing Unit/POI then deposits sufficient funds in the account and notifies OPM</a:t>
            </a:r>
          </a:p>
          <a:p>
            <a:pPr marL="171450" lvl="0" indent="-171450">
              <a:buFont typeface="Arial" pitchFamily="34" charset="0"/>
              <a:buChar char="•"/>
            </a:pPr>
            <a:r>
              <a:rPr lang="en-US" sz="1200" kern="1200" dirty="0" smtClean="0">
                <a:solidFill>
                  <a:schemeClr val="tx1"/>
                </a:solidFill>
                <a:effectLst/>
                <a:latin typeface="+mn-lt"/>
                <a:ea typeface="+mn-ea"/>
                <a:cs typeface="+mn-cs"/>
              </a:rPr>
              <a:t>OPM notifies NFC that the account has been funded</a:t>
            </a:r>
          </a:p>
          <a:p>
            <a:pPr marL="171450" indent="-171450">
              <a:buFont typeface="Arial" pitchFamily="34" charset="0"/>
              <a:buChar char="•"/>
            </a:pPr>
            <a:r>
              <a:rPr lang="en-US" sz="1200" kern="1200" dirty="0" smtClean="0">
                <a:solidFill>
                  <a:schemeClr val="tx1"/>
                </a:solidFill>
                <a:effectLst/>
                <a:latin typeface="+mn-lt"/>
                <a:ea typeface="+mn-ea"/>
                <a:cs typeface="+mn-cs"/>
              </a:rPr>
              <a:t>NFC runs PADS on the Tribal Employer Billing Unit/POI account to collect deposited funds</a:t>
            </a:r>
          </a:p>
          <a:p>
            <a:pPr marL="171450" indent="-171450">
              <a:buFont typeface="Arial" pitchFamily="34" charset="0"/>
              <a:buChar char="•"/>
            </a:pPr>
            <a:r>
              <a:rPr lang="en-US" sz="1200" i="1" kern="1200" baseline="0" dirty="0" smtClean="0">
                <a:solidFill>
                  <a:schemeClr val="tx1"/>
                </a:solidFill>
                <a:effectLst/>
                <a:latin typeface="+mn-lt"/>
                <a:ea typeface="+mn-ea"/>
                <a:cs typeface="+mn-cs"/>
              </a:rPr>
              <a:t>If sufficient funds are not deposited, OPM will eventually terminate the Billing Unit/POI</a:t>
            </a:r>
            <a:endParaRPr lang="en-US" i="1"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1"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pPr/>
              <a:t>81</a:t>
            </a:fld>
            <a:endParaRPr lang="en-US" dirty="0"/>
          </a:p>
        </p:txBody>
      </p:sp>
    </p:spTree>
    <p:extLst>
      <p:ext uri="{BB962C8B-B14F-4D97-AF65-F5344CB8AC3E}">
        <p14:creationId xmlns:p14="http://schemas.microsoft.com/office/powerpoint/2010/main" val="3524761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82</a:t>
            </a:fld>
            <a:endParaRPr lang="en-US" dirty="0"/>
          </a:p>
        </p:txBody>
      </p:sp>
    </p:spTree>
    <p:extLst>
      <p:ext uri="{BB962C8B-B14F-4D97-AF65-F5344CB8AC3E}">
        <p14:creationId xmlns:p14="http://schemas.microsoft.com/office/powerpoint/2010/main" val="4246436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 and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3066" indent="-173066">
              <a:buFont typeface="Arial" pitchFamily="34" charset="0"/>
              <a:buChar char="•"/>
            </a:pPr>
            <a:r>
              <a:rPr lang="en-US" dirty="0" smtClean="0"/>
              <a:t>Emphasize </a:t>
            </a:r>
            <a:r>
              <a:rPr lang="en-US" baseline="0" dirty="0" smtClean="0"/>
              <a:t>to run reports, Tribal Employers must: select the </a:t>
            </a:r>
            <a:r>
              <a:rPr lang="en-US" dirty="0" smtClean="0"/>
              <a:t>Billing Unit/POI</a:t>
            </a:r>
            <a:r>
              <a:rPr lang="en-US" baseline="0" dirty="0" smtClean="0"/>
              <a:t>, Start Date, and End Date</a:t>
            </a:r>
            <a:endParaRPr lang="en-US" dirty="0" smtClean="0"/>
          </a:p>
          <a:p>
            <a:pPr marL="173066" indent="-173066">
              <a:buFont typeface="Arial" pitchFamily="34" charset="0"/>
              <a:buChar char="•"/>
            </a:pPr>
            <a:r>
              <a:rPr lang="en-US" dirty="0" smtClean="0"/>
              <a:t>Source data from Tribal Employees’ SF 2809 and SF 2810 is available.  This report will</a:t>
            </a:r>
            <a:r>
              <a:rPr lang="en-US" baseline="0" dirty="0" smtClean="0"/>
              <a:t> aggregate all data fields for all SF 2809s and SF 2810s for the specified Billing Unit/POI</a:t>
            </a:r>
            <a:endParaRPr lang="en-US" dirty="0" smtClean="0"/>
          </a:p>
          <a:p>
            <a:pPr marL="173066" indent="-173066">
              <a:buFont typeface="Arial" pitchFamily="34" charset="0"/>
              <a:buChar char="•"/>
            </a:pPr>
            <a:r>
              <a:rPr lang="en-US" dirty="0" smtClean="0"/>
              <a:t>While Tribal Employers are not able to customize reports (beyond selecting Billing Unit/POIs and dates) in TIPS, Tribal Employers can download the</a:t>
            </a:r>
            <a:r>
              <a:rPr lang="en-US" baseline="0" dirty="0" smtClean="0"/>
              <a:t> source data from the SF 2809 and SF 2810s using the Overall 2809/2810 Report</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83</a:t>
            </a:fld>
            <a:endParaRPr lang="en-US" dirty="0"/>
          </a:p>
        </p:txBody>
      </p:sp>
    </p:spTree>
    <p:extLst>
      <p:ext uri="{BB962C8B-B14F-4D97-AF65-F5344CB8AC3E}">
        <p14:creationId xmlns:p14="http://schemas.microsoft.com/office/powerpoint/2010/main" val="18882581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Tribal Employers can view 10 prepackaged</a:t>
            </a:r>
            <a:r>
              <a:rPr lang="en-US" baseline="0" dirty="0" smtClean="0"/>
              <a:t> reports in the system or download to Microsoft Excel</a:t>
            </a:r>
            <a:endParaRPr lang="en-US" dirty="0" smtClean="0"/>
          </a:p>
          <a:p>
            <a:pPr marL="173066" lvl="0" indent="-173066">
              <a:buFont typeface="Arial" pitchFamily="34" charset="0"/>
              <a:buChar char="•"/>
            </a:pPr>
            <a:r>
              <a:rPr lang="en-US" dirty="0" smtClean="0"/>
              <a:t>The Overall</a:t>
            </a:r>
            <a:r>
              <a:rPr lang="en-US" baseline="0" dirty="0" smtClean="0"/>
              <a:t> 2809/2810 means that </a:t>
            </a:r>
            <a:r>
              <a:rPr lang="en-US" dirty="0" smtClean="0"/>
              <a:t>any field you would normally find on a SF2809/2810 you can download as raw data for all your enrolled employees</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84</a:t>
            </a:fld>
            <a:endParaRPr lang="en-US" dirty="0"/>
          </a:p>
        </p:txBody>
      </p:sp>
    </p:spTree>
    <p:extLst>
      <p:ext uri="{BB962C8B-B14F-4D97-AF65-F5344CB8AC3E}">
        <p14:creationId xmlns:p14="http://schemas.microsoft.com/office/powerpoint/2010/main" val="25451793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graphic</a:t>
            </a:r>
          </a:p>
          <a:p>
            <a:pPr marL="0" indent="0">
              <a:buFont typeface="Arial" pitchFamily="34" charset="0"/>
              <a:buNone/>
            </a:pPr>
            <a:endParaRPr lang="en-US" sz="1200" b="1" kern="120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85</a:t>
            </a:fld>
            <a:endParaRPr lang="en-US" dirty="0"/>
          </a:p>
        </p:txBody>
      </p:sp>
    </p:spTree>
    <p:extLst>
      <p:ext uri="{BB962C8B-B14F-4D97-AF65-F5344CB8AC3E}">
        <p14:creationId xmlns:p14="http://schemas.microsoft.com/office/powerpoint/2010/main" val="6610208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171450" indent="-171450">
              <a:buFont typeface="Arial" pitchFamily="34" charset="0"/>
              <a:buChar char="•"/>
            </a:pPr>
            <a:r>
              <a:rPr lang="en-US" baseline="0" dirty="0" smtClean="0"/>
              <a:t>Ask additional questions on topics that learners struggle with </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86</a:t>
            </a:fld>
            <a:endParaRPr lang="en-US" dirty="0"/>
          </a:p>
        </p:txBody>
      </p:sp>
    </p:spTree>
    <p:extLst>
      <p:ext uri="{BB962C8B-B14F-4D97-AF65-F5344CB8AC3E}">
        <p14:creationId xmlns:p14="http://schemas.microsoft.com/office/powerpoint/2010/main" val="17940940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dirty="0" smtClean="0"/>
              <a:t>None</a:t>
            </a:r>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87</a:t>
            </a:fld>
            <a:endParaRPr lang="en-US" dirty="0"/>
          </a:p>
        </p:txBody>
      </p:sp>
    </p:spTree>
    <p:extLst>
      <p:ext uri="{BB962C8B-B14F-4D97-AF65-F5344CB8AC3E}">
        <p14:creationId xmlns:p14="http://schemas.microsoft.com/office/powerpoint/2010/main" val="7944539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Review</a:t>
            </a:r>
            <a:r>
              <a:rPr lang="en-US" baseline="0" dirty="0" smtClean="0"/>
              <a:t> with learners where you are in the agenda and what’s next</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Depending on timing, consider playing Jeopardy after the lunch</a:t>
            </a:r>
            <a:r>
              <a:rPr lang="en-US" sz="1200" b="0" kern="1200" baseline="0" dirty="0" smtClean="0">
                <a:solidFill>
                  <a:schemeClr val="tx1"/>
                </a:solidFill>
                <a:effectLst/>
                <a:latin typeface="+mn-lt"/>
                <a:ea typeface="+mn-ea"/>
                <a:cs typeface="+mn-cs"/>
              </a:rPr>
              <a:t> break</a:t>
            </a:r>
            <a:endParaRPr lang="en-US" b="0" dirty="0" smtClean="0"/>
          </a:p>
          <a:p>
            <a:endParaRPr lang="en-US" dirty="0"/>
          </a:p>
        </p:txBody>
      </p:sp>
      <p:sp>
        <p:nvSpPr>
          <p:cNvPr id="4" name="Slide Number Placeholder 3"/>
          <p:cNvSpPr>
            <a:spLocks noGrp="1"/>
          </p:cNvSpPr>
          <p:nvPr>
            <p:ph type="sldNum" sz="quarter" idx="10"/>
          </p:nvPr>
        </p:nvSpPr>
        <p:spPr/>
        <p:txBody>
          <a:bodyPr/>
          <a:lstStyle/>
          <a:p>
            <a:fld id="{3BBB1D0F-58BA-40F6-B521-A7AEEE08C46C}" type="slidenum">
              <a:rPr lang="en-US" smtClean="0"/>
              <a:pPr/>
              <a:t>88</a:t>
            </a:fld>
            <a:endParaRPr lang="en-US" dirty="0"/>
          </a:p>
        </p:txBody>
      </p:sp>
    </p:spTree>
    <p:extLst>
      <p:ext uri="{BB962C8B-B14F-4D97-AF65-F5344CB8AC3E}">
        <p14:creationId xmlns:p14="http://schemas.microsoft.com/office/powerpoint/2010/main" val="1868940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sz="1200" b="0" kern="1200" baseline="0" dirty="0" smtClean="0">
                <a:solidFill>
                  <a:schemeClr val="tx1"/>
                </a:solidFill>
                <a:effectLst/>
                <a:latin typeface="+mn-lt"/>
                <a:ea typeface="+mn-ea"/>
                <a:cs typeface="+mn-cs"/>
              </a:rPr>
              <a:t>Introduce the TIPS Jeopardy Review Game.</a:t>
            </a:r>
            <a:endParaRPr lang="en-US" sz="1200" b="1" kern="1200" baseline="0" dirty="0" smtClean="0">
              <a:solidFill>
                <a:schemeClr val="tx1"/>
              </a:solidFill>
              <a:effectLst/>
              <a:latin typeface="+mn-lt"/>
              <a:ea typeface="+mn-ea"/>
              <a:cs typeface="+mn-cs"/>
            </a:endParaRPr>
          </a:p>
          <a:p>
            <a:pPr marL="171450" indent="-171450">
              <a:buFont typeface="Arial" pitchFamily="34" charset="0"/>
              <a:buChar char="•"/>
            </a:pPr>
            <a:r>
              <a:rPr lang="en-US" baseline="0" dirty="0" smtClean="0"/>
              <a:t>Break group into teams of 3  to 6 learners, dependent on class size</a:t>
            </a:r>
          </a:p>
          <a:p>
            <a:pPr marL="171450" indent="-171450">
              <a:buFont typeface="Arial" pitchFamily="34" charset="0"/>
              <a:buChar char="•"/>
            </a:pPr>
            <a:r>
              <a:rPr lang="en-US" baseline="0" dirty="0" smtClean="0"/>
              <a:t>Ask each team to develop a team name and “buzzer sound” that can be verbal or electronic</a:t>
            </a:r>
          </a:p>
          <a:p>
            <a:pPr marL="171450" indent="-171450">
              <a:buFont typeface="Arial" pitchFamily="34" charset="0"/>
              <a:buChar char="•"/>
            </a:pPr>
            <a:r>
              <a:rPr lang="en-US" baseline="0" dirty="0" smtClean="0"/>
              <a:t>Create a scoreboard on butcher paper or whiteboard to track responses and points</a:t>
            </a:r>
          </a:p>
          <a:p>
            <a:pPr marL="171450" indent="-171450">
              <a:buFont typeface="Arial" pitchFamily="34" charset="0"/>
              <a:buChar char="•"/>
            </a:pPr>
            <a:r>
              <a:rPr lang="en-US" baseline="0" dirty="0" smtClean="0"/>
              <a:t>Remember to use return arrows after you access a particular question slide</a:t>
            </a:r>
          </a:p>
          <a:p>
            <a:pPr marL="171450" indent="-171450">
              <a:buFont typeface="Arial" pitchFamily="34" charset="0"/>
              <a:buChar char="•"/>
            </a:pPr>
            <a:r>
              <a:rPr lang="en-US" baseline="0" dirty="0" smtClean="0"/>
              <a:t>Help teams cheat! Facilitators want teams to get the answers and learn how to use the Participant Guide</a:t>
            </a:r>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baseline="0" dirty="0" smtClean="0"/>
              <a:t>None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dirty="0" smtClean="0"/>
              <a:t>Present discussion bullets</a:t>
            </a:r>
            <a:endParaRPr lang="en-US" baseline="0" dirty="0" smtClean="0"/>
          </a:p>
          <a:p>
            <a:pPr marL="0" indent="0">
              <a:buFont typeface="Arial" pitchFamily="34" charset="0"/>
              <a:buNone/>
            </a:pPr>
            <a:endParaRPr lang="en-US" sz="1200" b="1" kern="1200" baseline="0" dirty="0" smtClean="0">
              <a:solidFill>
                <a:schemeClr val="tx1"/>
              </a:solidFill>
              <a:effectLst/>
              <a:latin typeface="+mn-lt"/>
              <a:ea typeface="+mn-ea"/>
              <a:cs typeface="+mn-cs"/>
            </a:endParaRPr>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sz="1200" b="0" kern="1200" dirty="0" smtClean="0">
                <a:solidFill>
                  <a:schemeClr val="tx1"/>
                </a:solidFill>
                <a:effectLst/>
                <a:latin typeface="+mn-lt"/>
                <a:ea typeface="+mn-ea"/>
                <a:cs typeface="+mn-cs"/>
              </a:rPr>
              <a:t>You</a:t>
            </a:r>
            <a:r>
              <a:rPr lang="en-US" sz="1200" b="0" kern="1200" baseline="0" dirty="0" smtClean="0">
                <a:solidFill>
                  <a:schemeClr val="tx1"/>
                </a:solidFill>
                <a:effectLst/>
                <a:latin typeface="+mn-lt"/>
                <a:ea typeface="+mn-ea"/>
                <a:cs typeface="+mn-cs"/>
              </a:rPr>
              <a:t> are representing NFC</a:t>
            </a:r>
          </a:p>
          <a:p>
            <a:pPr marL="171450" indent="-171450">
              <a:buFont typeface="Arial" pitchFamily="34" charset="0"/>
              <a:buChar char="•"/>
            </a:pPr>
            <a:r>
              <a:rPr lang="en-US" sz="1200" b="0" kern="1200" baseline="0" dirty="0" smtClean="0">
                <a:solidFill>
                  <a:schemeClr val="tx1"/>
                </a:solidFill>
                <a:effectLst/>
                <a:latin typeface="+mn-lt"/>
                <a:ea typeface="+mn-ea"/>
                <a:cs typeface="+mn-cs"/>
              </a:rPr>
              <a:t>Introduce your role at NFC, if you have not already done so</a:t>
            </a:r>
            <a:endParaRPr lang="en-US" b="0" dirty="0" smtClean="0"/>
          </a:p>
        </p:txBody>
      </p:sp>
      <p:sp>
        <p:nvSpPr>
          <p:cNvPr id="4" name="Slide Number Placeholder 3"/>
          <p:cNvSpPr>
            <a:spLocks noGrp="1"/>
          </p:cNvSpPr>
          <p:nvPr>
            <p:ph type="sldNum" sz="quarter" idx="10"/>
          </p:nvPr>
        </p:nvSpPr>
        <p:spPr/>
        <p:txBody>
          <a:bodyPr/>
          <a:lstStyle/>
          <a:p>
            <a:fld id="{3BBB1D0F-58BA-40F6-B521-A7AEEE08C46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647886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pPr lvl="0"/>
            <a:r>
              <a:rPr lang="en-US" sz="1200" b="1" kern="1200" dirty="0" smtClean="0">
                <a:solidFill>
                  <a:schemeClr val="tx1"/>
                </a:solidFill>
                <a:effectLst/>
                <a:latin typeface="+mn-lt"/>
                <a:ea typeface="+mn-ea"/>
                <a:cs typeface="+mn-cs"/>
              </a:rPr>
              <a:t>Slide Direction:</a:t>
            </a:r>
            <a:endParaRPr lang="en-US" sz="1200" kern="1200" dirty="0" smtClean="0">
              <a:solidFill>
                <a:schemeClr val="tx1"/>
              </a:solidFill>
              <a:effectLst/>
              <a:latin typeface="+mn-lt"/>
              <a:ea typeface="+mn-ea"/>
              <a:cs typeface="+mn-cs"/>
            </a:endParaRPr>
          </a:p>
          <a:p>
            <a:pPr marL="171450" indent="-171450">
              <a:buFont typeface="Arial" pitchFamily="34" charset="0"/>
              <a:buChar char="•"/>
            </a:pPr>
            <a:r>
              <a:rPr lang="en-US" baseline="0" dirty="0" smtClean="0"/>
              <a:t>When you click on the number itself you will be taken to the particular question</a:t>
            </a:r>
          </a:p>
          <a:p>
            <a:pPr marL="171450" indent="-171450">
              <a:buFont typeface="Arial" pitchFamily="34" charset="0"/>
              <a:buChar char="•"/>
            </a:pPr>
            <a:r>
              <a:rPr lang="en-US" b="0" baseline="0" dirty="0" smtClean="0"/>
              <a:t>Don’t forget to use the small pink arrow in the bottom left of each question’s slide to return to main Jeopardy screen, not simply advance slide</a:t>
            </a:r>
          </a:p>
          <a:p>
            <a:pPr marL="171450" indent="-171450">
              <a:buFont typeface="Arial" pitchFamily="34" charset="0"/>
              <a:buChar char="•"/>
            </a:pPr>
            <a:r>
              <a:rPr lang="en-US" b="0" baseline="0" dirty="0" smtClean="0"/>
              <a:t>After you select a question the text will turn black to show that it is has already been asked</a:t>
            </a:r>
          </a:p>
          <a:p>
            <a:pPr marL="171450" indent="-171450">
              <a:buFont typeface="Arial" pitchFamily="34" charset="0"/>
              <a:buChar char="•"/>
            </a:pPr>
            <a:r>
              <a:rPr lang="en-US" b="0" baseline="0" dirty="0" smtClean="0"/>
              <a:t>If you are running out of time, click the exclamation point in the bottom right hand corner to go to the next part of the PPT</a:t>
            </a:r>
          </a:p>
          <a:p>
            <a:pPr marL="171450" indent="-171450">
              <a:buFont typeface="Arial" pitchFamily="34" charset="0"/>
              <a:buChar char="•"/>
            </a:pPr>
            <a:endParaRPr lang="en-US" b="0" baseline="0" dirty="0" smtClean="0"/>
          </a:p>
          <a:p>
            <a:pPr marL="0" indent="0">
              <a:buFont typeface="Arial" pitchFamily="34" charset="0"/>
              <a:buNone/>
            </a:pPr>
            <a:r>
              <a:rPr lang="en-US" sz="1200" b="1" kern="1200" dirty="0" smtClean="0">
                <a:solidFill>
                  <a:schemeClr val="tx1"/>
                </a:solidFill>
                <a:effectLst/>
                <a:latin typeface="+mn-lt"/>
                <a:ea typeface="+mn-ea"/>
                <a:cs typeface="+mn-cs"/>
              </a:rPr>
              <a:t>Key Items to Note:</a:t>
            </a:r>
          </a:p>
          <a:p>
            <a:pPr marL="171450" indent="-171450">
              <a:buFont typeface="Arial" pitchFamily="34" charset="0"/>
              <a:buChar char="•"/>
            </a:pPr>
            <a:r>
              <a:rPr lang="en-US" baseline="0" dirty="0" smtClean="0"/>
              <a:t>Be flexible with answers and have fun</a:t>
            </a:r>
          </a:p>
          <a:p>
            <a:pPr marL="0" indent="0">
              <a:buFont typeface="Arial" pitchFamily="34" charset="0"/>
              <a:buNone/>
            </a:pPr>
            <a:endParaRPr lang="en-US" b="0" baseline="0"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8500"/>
            <a:ext cx="4646612" cy="34861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79520" y="1981200"/>
            <a:ext cx="5364480" cy="28194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pic>
        <p:nvPicPr>
          <p:cNvPr id="10" name="Picture 9"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1" name="Rectangle 10"/>
          <p:cNvSpPr/>
          <p:nvPr userDrawn="1"/>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25589549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391463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374303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90713462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9313530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pic>
        <p:nvPicPr>
          <p:cNvPr id="10" name="Picture 9"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1" name="Rectangle 10"/>
          <p:cNvSpPr/>
          <p:nvPr userDrawn="1"/>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pic>
        <p:nvPicPr>
          <p:cNvPr id="10" name="Picture 9"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1" name="Rectangle 10"/>
          <p:cNvSpPr/>
          <p:nvPr userDrawn="1"/>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406851223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79520" y="1981200"/>
            <a:ext cx="5364480" cy="28194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pic>
        <p:nvPicPr>
          <p:cNvPr id="10" name="Picture 9"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1" name="Rectangle 10"/>
          <p:cNvSpPr/>
          <p:nvPr userDrawn="1"/>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3865733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sp>
        <p:nvSpPr>
          <p:cNvPr id="10" name="Title 1"/>
          <p:cNvSpPr>
            <a:spLocks noGrp="1"/>
          </p:cNvSpPr>
          <p:nvPr>
            <p:ph type="title"/>
          </p:nvPr>
        </p:nvSpPr>
        <p:spPr>
          <a:xfrm>
            <a:off x="3779520" y="1981200"/>
            <a:ext cx="5364480" cy="2819400"/>
          </a:xfrm>
        </p:spPr>
        <p:txBody>
          <a:bodyPr/>
          <a:lstStyle/>
          <a:p>
            <a:r>
              <a:rPr lang="en-US" smtClean="0"/>
              <a:t>Click to edit Master title style</a:t>
            </a:r>
            <a:endParaRPr lang="en-US"/>
          </a:p>
        </p:txBody>
      </p:sp>
      <p:pic>
        <p:nvPicPr>
          <p:cNvPr id="11" name="Picture 10"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2" name="Rectangle 11"/>
          <p:cNvSpPr/>
          <p:nvPr userDrawn="1"/>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319907898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9602985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7498080" cy="1097280"/>
          </a:xfrm>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15726609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sp>
        <p:nvSpPr>
          <p:cNvPr id="10" name="Title 1"/>
          <p:cNvSpPr>
            <a:spLocks noGrp="1"/>
          </p:cNvSpPr>
          <p:nvPr>
            <p:ph type="title"/>
          </p:nvPr>
        </p:nvSpPr>
        <p:spPr>
          <a:xfrm>
            <a:off x="3779520" y="1981200"/>
            <a:ext cx="5364480" cy="2819400"/>
          </a:xfrm>
        </p:spPr>
        <p:txBody>
          <a:bodyPr/>
          <a:lstStyle/>
          <a:p>
            <a:r>
              <a:rPr lang="en-US" smtClean="0"/>
              <a:t>Click to edit Master title style</a:t>
            </a:r>
            <a:endParaRPr lang="en-US"/>
          </a:p>
        </p:txBody>
      </p:sp>
      <p:pic>
        <p:nvPicPr>
          <p:cNvPr id="11" name="Picture 10"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2" name="Rectangle 11"/>
          <p:cNvSpPr/>
          <p:nvPr userDrawn="1"/>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344094040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281852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71599"/>
            <a:ext cx="4038600" cy="4910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599"/>
            <a:ext cx="4038600" cy="4910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3502144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1267354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1987327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7141197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3978091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4094228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36298327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11889641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pic>
        <p:nvPicPr>
          <p:cNvPr id="10" name="Picture 9"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1" name="Rectangle 10"/>
          <p:cNvSpPr/>
          <p:nvPr userDrawn="1"/>
        </p:nvSpPr>
        <p:spPr>
          <a:xfrm>
            <a:off x="0" y="0"/>
            <a:ext cx="9296400" cy="6858000"/>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676400"/>
            <a:ext cx="9296400" cy="3276600"/>
          </a:xfrm>
          <a:prstGeom prst="rect">
            <a:avLst/>
          </a:prstGeom>
          <a:solidFill>
            <a:srgbClr val="E9D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23180782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06052367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pic>
        <p:nvPicPr>
          <p:cNvPr id="7" name="Picture 6" descr="logo_headban_ppt.jpg"/>
          <p:cNvPicPr>
            <a:picLocks noChangeAspect="1"/>
          </p:cNvPicPr>
          <p:nvPr/>
        </p:nvPicPr>
        <p:blipFill>
          <a:blip r:embed="rId2" cstate="print"/>
          <a:stretch>
            <a:fillRect/>
          </a:stretch>
        </p:blipFill>
        <p:spPr>
          <a:xfrm>
            <a:off x="0" y="0"/>
            <a:ext cx="9144000" cy="1311215"/>
          </a:xfrm>
          <a:prstGeom prst="rect">
            <a:avLst/>
          </a:prstGeom>
        </p:spPr>
      </p:pic>
      <p:sp>
        <p:nvSpPr>
          <p:cNvPr id="9" name="Rectangle 8"/>
          <p:cNvSpPr/>
          <p:nvPr/>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ov_ppt.gif"/>
          <p:cNvPicPr>
            <a:picLocks noChangeAspect="1"/>
          </p:cNvPicPr>
          <p:nvPr/>
        </p:nvPicPr>
        <p:blipFill>
          <a:blip r:embed="rId3" cstate="print"/>
          <a:stretch>
            <a:fillRect/>
          </a:stretch>
        </p:blipFill>
        <p:spPr>
          <a:xfrm>
            <a:off x="533401" y="2057401"/>
            <a:ext cx="3019425" cy="2486025"/>
          </a:xfrm>
          <a:prstGeom prst="rect">
            <a:avLst/>
          </a:prstGeom>
        </p:spPr>
      </p:pic>
      <p:pic>
        <p:nvPicPr>
          <p:cNvPr id="10" name="Picture 9" descr="logo_headban_ppt.jpg"/>
          <p:cNvPicPr>
            <a:picLocks noChangeAspect="1"/>
          </p:cNvPicPr>
          <p:nvPr userDrawn="1"/>
        </p:nvPicPr>
        <p:blipFill>
          <a:blip r:embed="rId2" cstate="print"/>
          <a:stretch>
            <a:fillRect/>
          </a:stretch>
        </p:blipFill>
        <p:spPr>
          <a:xfrm>
            <a:off x="0" y="0"/>
            <a:ext cx="9144000" cy="1311215"/>
          </a:xfrm>
          <a:prstGeom prst="rect">
            <a:avLst/>
          </a:prstGeom>
        </p:spPr>
      </p:pic>
      <p:sp>
        <p:nvSpPr>
          <p:cNvPr id="11" name="Rectangle 10"/>
          <p:cNvSpPr/>
          <p:nvPr userDrawn="1"/>
        </p:nvSpPr>
        <p:spPr>
          <a:xfrm>
            <a:off x="0" y="0"/>
            <a:ext cx="9296400" cy="6858000"/>
          </a:xfrm>
          <a:prstGeom prst="rect">
            <a:avLst/>
          </a:prstGeom>
          <a:solidFill>
            <a:srgbClr val="527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676400"/>
            <a:ext cx="92964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_cov_ppt.gif"/>
          <p:cNvPicPr>
            <a:picLocks noChangeAspect="1"/>
          </p:cNvPicPr>
          <p:nvPr userDrawn="1"/>
        </p:nvPicPr>
        <p:blipFill>
          <a:blip r:embed="rId3" cstate="print"/>
          <a:stretch>
            <a:fillRect/>
          </a:stretch>
        </p:blipFill>
        <p:spPr>
          <a:xfrm>
            <a:off x="533401" y="2057401"/>
            <a:ext cx="3019425" cy="2486025"/>
          </a:xfrm>
          <a:prstGeom prst="rect">
            <a:avLst/>
          </a:prstGeom>
        </p:spPr>
      </p:pic>
    </p:spTree>
    <p:extLst>
      <p:ext uri="{BB962C8B-B14F-4D97-AF65-F5344CB8AC3E}">
        <p14:creationId xmlns:p14="http://schemas.microsoft.com/office/powerpoint/2010/main" val="33440222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7498080" cy="1097280"/>
          </a:xfrm>
        </p:spPr>
        <p:txBody>
          <a:bodyPr>
            <a:normAutofit/>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5522919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379898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371599"/>
            <a:ext cx="4038600" cy="4910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599"/>
            <a:ext cx="4038600" cy="4910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380767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245371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130482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7D599-B573-453D-B0E5-E4288B83B28E}" type="datetimeFigureOut">
              <a:rPr lang="en-US" smtClean="0"/>
              <a:pPr/>
              <a:t>11/2/2017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125F45B7-3DE0-4124-A2CE-8947321A97C2}" type="slidenum">
              <a:rPr lang="en-US" smtClean="0"/>
              <a:pPr/>
              <a:t>‹#›</a:t>
            </a:fld>
            <a:endParaRPr lang="en-US" dirty="0"/>
          </a:p>
        </p:txBody>
      </p:sp>
    </p:spTree>
    <p:extLst>
      <p:ext uri="{BB962C8B-B14F-4D97-AF65-F5344CB8AC3E}">
        <p14:creationId xmlns:p14="http://schemas.microsoft.com/office/powerpoint/2010/main" val="42645694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gi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gi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1307592"/>
          </a:xfrm>
          <a:prstGeom prst="rect">
            <a:avLst/>
          </a:prstGeom>
          <a:solidFill>
            <a:srgbClr val="EBD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01752" y="0"/>
            <a:ext cx="7498080" cy="104775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228600" y="1371599"/>
            <a:ext cx="8686800" cy="4910328"/>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0" name="Picture 9" descr="logo_cov_ppt.gif"/>
          <p:cNvPicPr>
            <a:picLocks noChangeAspect="1"/>
          </p:cNvPicPr>
          <p:nvPr/>
        </p:nvPicPr>
        <p:blipFill>
          <a:blip r:embed="rId17" cstate="print"/>
          <a:stretch>
            <a:fillRect/>
          </a:stretch>
        </p:blipFill>
        <p:spPr>
          <a:xfrm>
            <a:off x="7957205" y="76200"/>
            <a:ext cx="1110595" cy="914400"/>
          </a:xfrm>
          <a:prstGeom prst="rect">
            <a:avLst/>
          </a:prstGeom>
        </p:spPr>
      </p:pic>
      <p:sp>
        <p:nvSpPr>
          <p:cNvPr id="9" name="Rectangle 8"/>
          <p:cNvSpPr/>
          <p:nvPr/>
        </p:nvSpPr>
        <p:spPr>
          <a:xfrm>
            <a:off x="0" y="1047750"/>
            <a:ext cx="9144000" cy="109728"/>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1185859"/>
            <a:ext cx="9144000" cy="109728"/>
          </a:xfrm>
          <a:prstGeom prst="rect">
            <a:avLst/>
          </a:prstGeom>
          <a:solidFill>
            <a:srgbClr val="61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9144000" cy="1307592"/>
          </a:xfrm>
          <a:prstGeom prst="rect">
            <a:avLst/>
          </a:prstGeom>
          <a:solidFill>
            <a:srgbClr val="EBD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logo_cov_ppt.gif"/>
          <p:cNvPicPr>
            <a:picLocks noChangeAspect="1"/>
          </p:cNvPicPr>
          <p:nvPr userDrawn="1"/>
        </p:nvPicPr>
        <p:blipFill>
          <a:blip r:embed="rId17" cstate="print"/>
          <a:stretch>
            <a:fillRect/>
          </a:stretch>
        </p:blipFill>
        <p:spPr>
          <a:xfrm>
            <a:off x="7957205" y="76200"/>
            <a:ext cx="1110595" cy="914400"/>
          </a:xfrm>
          <a:prstGeom prst="rect">
            <a:avLst/>
          </a:prstGeom>
        </p:spPr>
      </p:pic>
      <p:sp>
        <p:nvSpPr>
          <p:cNvPr id="15" name="Rectangle 14"/>
          <p:cNvSpPr/>
          <p:nvPr userDrawn="1"/>
        </p:nvSpPr>
        <p:spPr>
          <a:xfrm>
            <a:off x="0" y="1047750"/>
            <a:ext cx="9144000" cy="109728"/>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1185859"/>
            <a:ext cx="9144000" cy="109728"/>
          </a:xfrm>
          <a:prstGeom prst="rect">
            <a:avLst/>
          </a:prstGeom>
          <a:solidFill>
            <a:srgbClr val="61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4378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iming>
    <p:tnLst>
      <p:par>
        <p:cTn id="1" dur="indefinite" restart="never" nodeType="tmRoot"/>
      </p:par>
    </p:tnLst>
  </p:timing>
  <p:txStyles>
    <p:titleStyle>
      <a:lvl1pPr algn="l" defTabSz="914400" rtl="0" eaLnBrk="1" latinLnBrk="0" hangingPunct="1">
        <a:spcBef>
          <a:spcPct val="0"/>
        </a:spcBef>
        <a:buNone/>
        <a:defRPr sz="3200" b="1"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1307592"/>
          </a:xfrm>
          <a:prstGeom prst="rect">
            <a:avLst/>
          </a:prstGeom>
          <a:solidFill>
            <a:srgbClr val="EBD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01752" y="0"/>
            <a:ext cx="7498080" cy="1047750"/>
          </a:xfrm>
          <a:prstGeom prst="rect">
            <a:avLst/>
          </a:prstGeom>
        </p:spPr>
        <p:txBody>
          <a:bodyPr vert="horz" lIns="91440" tIns="45720" rIns="91440" bIns="45720" rtlCol="0" anchor="ctr">
            <a:normAutofit/>
          </a:bodyPr>
          <a:lstStyle/>
          <a:p>
            <a:r>
              <a:rPr lang="en-US" dirty="0" smtClean="0"/>
              <a:t>Click to edit</a:t>
            </a:r>
            <a:endParaRPr lang="en-US" dirty="0"/>
          </a:p>
        </p:txBody>
      </p:sp>
      <p:sp>
        <p:nvSpPr>
          <p:cNvPr id="3" name="Text Placeholder 2"/>
          <p:cNvSpPr>
            <a:spLocks noGrp="1"/>
          </p:cNvSpPr>
          <p:nvPr>
            <p:ph type="body" idx="1"/>
          </p:nvPr>
        </p:nvSpPr>
        <p:spPr>
          <a:xfrm>
            <a:off x="228600" y="1371599"/>
            <a:ext cx="8686800" cy="4910328"/>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7D599-B573-453D-B0E5-E4288B83B28E}" type="datetimeFigureOut">
              <a:rPr lang="en-US" smtClean="0"/>
              <a:pPr/>
              <a:t>11/2/2017</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Rectangle 6"/>
          <p:cNvSpPr txBox="1">
            <a:spLocks noChangeArrowheads="1"/>
          </p:cNvSpPr>
          <p:nvPr/>
        </p:nvSpPr>
        <p:spPr>
          <a:xfrm>
            <a:off x="6953251" y="6524625"/>
            <a:ext cx="2133600" cy="476250"/>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44BD833-182D-4A9A-9717-84B594889886}" type="slidenum">
              <a:rPr lang="en-US" smtClean="0"/>
              <a:pPr algn="r">
                <a:defRPr/>
              </a:pPr>
              <a:t>‹#›</a:t>
            </a:fld>
            <a:endParaRPr lang="en-US" dirty="0"/>
          </a:p>
        </p:txBody>
      </p:sp>
      <p:pic>
        <p:nvPicPr>
          <p:cNvPr id="10" name="Picture 9" descr="logo_cov_ppt.gif"/>
          <p:cNvPicPr>
            <a:picLocks noChangeAspect="1"/>
          </p:cNvPicPr>
          <p:nvPr/>
        </p:nvPicPr>
        <p:blipFill>
          <a:blip r:embed="rId17" cstate="print"/>
          <a:stretch>
            <a:fillRect/>
          </a:stretch>
        </p:blipFill>
        <p:spPr>
          <a:xfrm>
            <a:off x="7957205" y="76200"/>
            <a:ext cx="1110595" cy="914400"/>
          </a:xfrm>
          <a:prstGeom prst="rect">
            <a:avLst/>
          </a:prstGeom>
        </p:spPr>
      </p:pic>
      <p:sp>
        <p:nvSpPr>
          <p:cNvPr id="9" name="Rectangle 8"/>
          <p:cNvSpPr/>
          <p:nvPr/>
        </p:nvSpPr>
        <p:spPr>
          <a:xfrm>
            <a:off x="0" y="1047750"/>
            <a:ext cx="9144000" cy="109728"/>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1185859"/>
            <a:ext cx="9144000" cy="109728"/>
          </a:xfrm>
          <a:prstGeom prst="rect">
            <a:avLst/>
          </a:prstGeom>
          <a:solidFill>
            <a:srgbClr val="61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0"/>
            <a:ext cx="9144000" cy="1307592"/>
          </a:xfrm>
          <a:prstGeom prst="rect">
            <a:avLst/>
          </a:prstGeom>
          <a:solidFill>
            <a:srgbClr val="EBD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6"/>
          <p:cNvSpPr txBox="1">
            <a:spLocks noChangeArrowheads="1"/>
          </p:cNvSpPr>
          <p:nvPr userDrawn="1"/>
        </p:nvSpPr>
        <p:spPr>
          <a:xfrm>
            <a:off x="6953251" y="6524625"/>
            <a:ext cx="2133600" cy="476250"/>
          </a:xfrm>
          <a:prstGeom prst="rect">
            <a:avLst/>
          </a:prstGeom>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44BD833-182D-4A9A-9717-84B594889886}" type="slidenum">
              <a:rPr lang="en-US" smtClean="0"/>
              <a:pPr algn="r">
                <a:defRPr/>
              </a:pPr>
              <a:t>‹#›</a:t>
            </a:fld>
            <a:endParaRPr lang="en-US" dirty="0"/>
          </a:p>
        </p:txBody>
      </p:sp>
      <p:pic>
        <p:nvPicPr>
          <p:cNvPr id="14" name="Picture 13" descr="logo_cov_ppt.gif"/>
          <p:cNvPicPr>
            <a:picLocks noChangeAspect="1"/>
          </p:cNvPicPr>
          <p:nvPr userDrawn="1"/>
        </p:nvPicPr>
        <p:blipFill>
          <a:blip r:embed="rId17" cstate="print"/>
          <a:stretch>
            <a:fillRect/>
          </a:stretch>
        </p:blipFill>
        <p:spPr>
          <a:xfrm>
            <a:off x="7957205" y="76200"/>
            <a:ext cx="1110595" cy="914400"/>
          </a:xfrm>
          <a:prstGeom prst="rect">
            <a:avLst/>
          </a:prstGeom>
        </p:spPr>
      </p:pic>
      <p:sp>
        <p:nvSpPr>
          <p:cNvPr id="15" name="Rectangle 14"/>
          <p:cNvSpPr/>
          <p:nvPr userDrawn="1"/>
        </p:nvSpPr>
        <p:spPr>
          <a:xfrm>
            <a:off x="0" y="1047750"/>
            <a:ext cx="9144000" cy="109728"/>
          </a:xfrm>
          <a:prstGeom prst="rect">
            <a:avLst/>
          </a:prstGeom>
          <a:solidFill>
            <a:srgbClr val="841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0" y="1185859"/>
            <a:ext cx="9144000" cy="109728"/>
          </a:xfrm>
          <a:prstGeom prst="rect">
            <a:avLst/>
          </a:prstGeom>
          <a:solidFill>
            <a:srgbClr val="61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46715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iming>
    <p:tnLst>
      <p:par>
        <p:cTn id="1" dur="indefinite" restart="never" nodeType="tmRoot"/>
      </p:par>
    </p:tnLst>
  </p:timing>
  <p:txStyles>
    <p:titleStyle>
      <a:lvl1pPr algn="l" defTabSz="914400" rtl="0" eaLnBrk="1" latinLnBrk="0" hangingPunct="1">
        <a:spcBef>
          <a:spcPct val="0"/>
        </a:spcBef>
        <a:buNone/>
        <a:defRPr sz="3200" b="1"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hyperlink" Target="http://www.nfc.gov/" TargetMode="External"/><Relationship Id="rId2" Type="http://schemas.openxmlformats.org/officeDocument/2006/relationships/notesSlide" Target="../notesSlides/notesSlide143.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1.gif"/></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8.emf"/><Relationship Id="rId4" Type="http://schemas.openxmlformats.org/officeDocument/2006/relationships/oleObject" Target="../embeddings/oleObject5.bin"/></Relationships>
</file>

<file path=ppt/slides/_rels/slide1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0.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1.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2.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1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3.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1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4.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9.emf"/><Relationship Id="rId4" Type="http://schemas.openxmlformats.org/officeDocument/2006/relationships/oleObject" Target="../embeddings/oleObject6.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0.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hyperlink" Target="mailto:nfc.securityofc@nfc.usda.gov" TargetMode="External"/><Relationship Id="rId7" Type="http://schemas.openxmlformats.org/officeDocument/2006/relationships/hyperlink" Target="mailto:TribalPrograms@opm.gov" TargetMode="External"/><Relationship Id="rId2" Type="http://schemas.openxmlformats.org/officeDocument/2006/relationships/notesSlide" Target="../notesSlides/notesSlide161.xml"/><Relationship Id="rId1" Type="http://schemas.openxmlformats.org/officeDocument/2006/relationships/slideLayout" Target="../slideLayouts/slideLayout4.xml"/><Relationship Id="rId6" Type="http://schemas.openxmlformats.org/officeDocument/2006/relationships/hyperlink" Target="mailto:nfc.training@usda.gov" TargetMode="External"/><Relationship Id="rId5" Type="http://schemas.openxmlformats.org/officeDocument/2006/relationships/hyperlink" Target="mailto:nfc.aso@nfc.usda.gov" TargetMode="External"/><Relationship Id="rId4" Type="http://schemas.openxmlformats.org/officeDocument/2006/relationships/hyperlink" Target="mailto:osc.etix@nfc.usda.gov"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2.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9.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2.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7.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49.png"/><Relationship Id="rId4" Type="http://schemas.openxmlformats.org/officeDocument/2006/relationships/diagramLayout" Target="../diagrams/layout2.xml"/><Relationship Id="rId9" Type="http://schemas.openxmlformats.org/officeDocument/2006/relationships/image" Target="../media/image47.jpeg"/></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58.emf"/><Relationship Id="rId3" Type="http://schemas.openxmlformats.org/officeDocument/2006/relationships/notesSlide" Target="../notesSlides/notesSlide81.xml"/><Relationship Id="rId7" Type="http://schemas.openxmlformats.org/officeDocument/2006/relationships/image" Target="../media/image55.emf"/><Relationship Id="rId12"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oleObject" Target="../embeddings/oleObject8.bin"/><Relationship Id="rId11" Type="http://schemas.openxmlformats.org/officeDocument/2006/relationships/image" Target="../media/image57.emf"/><Relationship Id="rId5" Type="http://schemas.openxmlformats.org/officeDocument/2006/relationships/image" Target="../media/image54.emf"/><Relationship Id="rId15" Type="http://schemas.openxmlformats.org/officeDocument/2006/relationships/image" Target="../media/image59.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56.emf"/><Relationship Id="rId14" Type="http://schemas.openxmlformats.org/officeDocument/2006/relationships/oleObject" Target="../embeddings/oleObject12.bin"/></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slide" Target="slide95.xml"/><Relationship Id="rId13" Type="http://schemas.openxmlformats.org/officeDocument/2006/relationships/slide" Target="slide100.xml"/><Relationship Id="rId18" Type="http://schemas.openxmlformats.org/officeDocument/2006/relationships/slide" Target="slide105.xml"/><Relationship Id="rId3" Type="http://schemas.openxmlformats.org/officeDocument/2006/relationships/slide" Target="slide108.xml"/><Relationship Id="rId21" Type="http://schemas.openxmlformats.org/officeDocument/2006/relationships/slide" Target="slide109.xml"/><Relationship Id="rId7" Type="http://schemas.openxmlformats.org/officeDocument/2006/relationships/slide" Target="slide94.xml"/><Relationship Id="rId12" Type="http://schemas.openxmlformats.org/officeDocument/2006/relationships/slide" Target="slide99.xml"/><Relationship Id="rId17" Type="http://schemas.openxmlformats.org/officeDocument/2006/relationships/slide" Target="slide104.xml"/><Relationship Id="rId2" Type="http://schemas.openxmlformats.org/officeDocument/2006/relationships/notesSlide" Target="../notesSlides/notesSlide90.xml"/><Relationship Id="rId16" Type="http://schemas.openxmlformats.org/officeDocument/2006/relationships/slide" Target="slide103.xml"/><Relationship Id="rId20" Type="http://schemas.openxmlformats.org/officeDocument/2006/relationships/slide" Target="slide107.xml"/><Relationship Id="rId1" Type="http://schemas.openxmlformats.org/officeDocument/2006/relationships/slideLayout" Target="../slideLayouts/slideLayout24.xml"/><Relationship Id="rId6" Type="http://schemas.openxmlformats.org/officeDocument/2006/relationships/slide" Target="slide93.xml"/><Relationship Id="rId11" Type="http://schemas.openxmlformats.org/officeDocument/2006/relationships/slide" Target="slide98.xml"/><Relationship Id="rId5" Type="http://schemas.openxmlformats.org/officeDocument/2006/relationships/slide" Target="slide92.xml"/><Relationship Id="rId15" Type="http://schemas.openxmlformats.org/officeDocument/2006/relationships/slide" Target="slide102.xml"/><Relationship Id="rId10" Type="http://schemas.openxmlformats.org/officeDocument/2006/relationships/slide" Target="slide97.xml"/><Relationship Id="rId19" Type="http://schemas.openxmlformats.org/officeDocument/2006/relationships/slide" Target="slide106.xml"/><Relationship Id="rId4" Type="http://schemas.openxmlformats.org/officeDocument/2006/relationships/slide" Target="slide91.xml"/><Relationship Id="rId9" Type="http://schemas.openxmlformats.org/officeDocument/2006/relationships/slide" Target="slide96.xml"/><Relationship Id="rId14" Type="http://schemas.openxmlformats.org/officeDocument/2006/relationships/slide" Target="slide101.xml"/><Relationship Id="rId22" Type="http://schemas.openxmlformats.org/officeDocument/2006/relationships/slide" Target="slide110.xml"/></Relationships>
</file>

<file path=ppt/slides/_rels/slide91.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pPr algn="ctr"/>
            <a:r>
              <a:rPr lang="en-US" dirty="0" smtClean="0"/>
              <a:t>Tribal Insurance Processing System (TIPS) 101</a:t>
            </a:r>
            <a:r>
              <a:rPr lang="en-US" dirty="0"/>
              <a:t> </a:t>
            </a:r>
            <a:r>
              <a:rPr lang="en-US" dirty="0" smtClean="0"/>
              <a:t/>
            </a:r>
            <a:br>
              <a:rPr lang="en-US" dirty="0" smtClean="0"/>
            </a:br>
            <a:r>
              <a:rPr lang="en-US" dirty="0" smtClean="0"/>
              <a:t>Training</a:t>
            </a:r>
            <a:endParaRPr lang="en-US" dirty="0"/>
          </a:p>
        </p:txBody>
      </p:sp>
    </p:spTree>
    <p:extLst>
      <p:ext uri="{BB962C8B-B14F-4D97-AF65-F5344CB8AC3E}">
        <p14:creationId xmlns:p14="http://schemas.microsoft.com/office/powerpoint/2010/main" val="1952768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a:xfrm>
            <a:off x="301752" y="0"/>
            <a:ext cx="7775448" cy="1097280"/>
          </a:xfrm>
        </p:spPr>
        <p:txBody>
          <a:bodyPr>
            <a:normAutofit/>
          </a:bodyPr>
          <a:lstStyle/>
          <a:p>
            <a:r>
              <a:rPr lang="en-US" dirty="0" smtClean="0"/>
              <a:t>FEHB Overview:</a:t>
            </a:r>
            <a:br>
              <a:rPr lang="en-US" dirty="0" smtClean="0"/>
            </a:br>
            <a:r>
              <a:rPr lang="en-US" dirty="0" smtClean="0"/>
              <a:t>FEHB and Tribal Employer Participation </a:t>
            </a:r>
            <a:endParaRPr lang="en-US" dirty="0"/>
          </a:p>
        </p:txBody>
      </p:sp>
      <p:sp>
        <p:nvSpPr>
          <p:cNvPr id="6" name="Rectangle 5" descr="What is FEHB"/>
          <p:cNvSpPr>
            <a:spLocks noChangeAspect="1"/>
          </p:cNvSpPr>
          <p:nvPr/>
        </p:nvSpPr>
        <p:spPr>
          <a:xfrm>
            <a:off x="381000" y="1518192"/>
            <a:ext cx="1828800" cy="1828800"/>
          </a:xfrm>
          <a:prstGeom prst="rect">
            <a:avLst/>
          </a:prstGeom>
          <a:solidFill>
            <a:srgbClr val="84181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91440" tIns="221150" rIns="91440" bIns="221150" numCol="1" spcCol="1270" anchor="ctr" anchorCtr="0">
            <a:noAutofit/>
          </a:bodyPr>
          <a:lstStyle/>
          <a:p>
            <a:pPr algn="ctr" defTabSz="844550">
              <a:lnSpc>
                <a:spcPct val="90000"/>
              </a:lnSpc>
              <a:spcBef>
                <a:spcPct val="0"/>
              </a:spcBef>
              <a:spcAft>
                <a:spcPct val="35000"/>
              </a:spcAft>
            </a:pPr>
            <a:r>
              <a:rPr lang="en-US" sz="2000" b="1" dirty="0"/>
              <a:t>What is FEHB?</a:t>
            </a:r>
          </a:p>
        </p:txBody>
      </p:sp>
      <p:sp>
        <p:nvSpPr>
          <p:cNvPr id="5" name="Content Placeholder 4" descr="text box"/>
          <p:cNvSpPr>
            <a:spLocks noGrp="1"/>
          </p:cNvSpPr>
          <p:nvPr>
            <p:ph idx="1"/>
          </p:nvPr>
        </p:nvSpPr>
        <p:spPr>
          <a:xfrm>
            <a:off x="2407920" y="1518192"/>
            <a:ext cx="6492240" cy="2560320"/>
          </a:xfrm>
        </p:spPr>
        <p:txBody>
          <a:bodyPr/>
          <a:lstStyle/>
          <a:p>
            <a:r>
              <a:rPr lang="en-US" dirty="0" smtClean="0"/>
              <a:t>Provides employer-sponsored health insurance to Federal employees</a:t>
            </a:r>
          </a:p>
          <a:p>
            <a:r>
              <a:rPr lang="en-US" dirty="0"/>
              <a:t>A</a:t>
            </a:r>
            <a:r>
              <a:rPr lang="en-US" dirty="0" smtClean="0"/>
              <a:t>dministered by the Office of Personnel Management (OPM)</a:t>
            </a:r>
          </a:p>
        </p:txBody>
      </p:sp>
      <p:sp>
        <p:nvSpPr>
          <p:cNvPr id="8" name="Rectangle 7" descr="Eligible for FEHB"/>
          <p:cNvSpPr>
            <a:spLocks noChangeAspect="1"/>
          </p:cNvSpPr>
          <p:nvPr/>
        </p:nvSpPr>
        <p:spPr>
          <a:xfrm>
            <a:off x="381000" y="4038600"/>
            <a:ext cx="1828800" cy="1828800"/>
          </a:xfrm>
          <a:prstGeom prst="rect">
            <a:avLst/>
          </a:prstGeom>
          <a:solidFill>
            <a:srgbClr val="84181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0" tIns="221150" rIns="0" bIns="221150" numCol="1" spcCol="1270" anchor="ctr" anchorCtr="0">
            <a:noAutofit/>
          </a:bodyPr>
          <a:lstStyle/>
          <a:p>
            <a:pPr algn="ctr" defTabSz="844550">
              <a:lnSpc>
                <a:spcPct val="90000"/>
              </a:lnSpc>
              <a:spcBef>
                <a:spcPct val="0"/>
              </a:spcBef>
              <a:spcAft>
                <a:spcPct val="35000"/>
              </a:spcAft>
            </a:pPr>
            <a:r>
              <a:rPr lang="en-US" sz="2000" b="1" dirty="0"/>
              <a:t>How did </a:t>
            </a:r>
            <a:r>
              <a:rPr lang="en-US" sz="2000" b="1" dirty="0" smtClean="0"/>
              <a:t>Tribal Employers become </a:t>
            </a:r>
            <a:r>
              <a:rPr lang="en-US" sz="2000" b="1" dirty="0"/>
              <a:t>eligible for FEHB?</a:t>
            </a:r>
          </a:p>
        </p:txBody>
      </p:sp>
      <p:sp>
        <p:nvSpPr>
          <p:cNvPr id="7" name="Content Placeholder 4" descr="text box"/>
          <p:cNvSpPr txBox="1">
            <a:spLocks/>
          </p:cNvSpPr>
          <p:nvPr/>
        </p:nvSpPr>
        <p:spPr>
          <a:xfrm>
            <a:off x="2407920" y="3886200"/>
            <a:ext cx="6492240" cy="26822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On March 23, 2010, President Barack Obama signed the Patient Protection and Affordable Care Act (PPACA)</a:t>
            </a:r>
          </a:p>
          <a:p>
            <a:endParaRPr lang="en-US" sz="1000" dirty="0" smtClean="0"/>
          </a:p>
          <a:p>
            <a:r>
              <a:rPr lang="en-US" dirty="0" smtClean="0"/>
              <a:t>PPACA extends FEHB to eligible Tribes, Tribal Organizations, and Urban Indian Organizations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Enrollments - </a:t>
            </a:r>
            <a:r>
              <a:rPr lang="en-US" dirty="0" smtClean="0"/>
              <a:t>50 pts</a:t>
            </a:r>
            <a:endParaRPr lang="en-US" dirty="0"/>
          </a:p>
        </p:txBody>
      </p:sp>
      <p:sp>
        <p:nvSpPr>
          <p:cNvPr id="8" name="Content Placeholder 6" descr="text box"/>
          <p:cNvSpPr txBox="1">
            <a:spLocks/>
          </p:cNvSpPr>
          <p:nvPr/>
        </p:nvSpPr>
        <p:spPr>
          <a:xfrm>
            <a:off x="228600" y="1371600"/>
            <a:ext cx="8686800" cy="4910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buFont typeface="Arial" pitchFamily="34" charset="0"/>
              <a:buNone/>
            </a:pPr>
            <a:r>
              <a:rPr lang="en-US" sz="4000" b="1" dirty="0" smtClean="0"/>
              <a:t>Tribal Employers would submit what SF if they needed to terminate an Employee’s coverage?</a:t>
            </a:r>
          </a:p>
          <a:p>
            <a:pPr indent="0">
              <a:buFont typeface="Arial" pitchFamily="34" charset="0"/>
              <a:buNone/>
            </a:pPr>
            <a:endParaRPr lang="en-US" sz="4000" dirty="0" smtClean="0"/>
          </a:p>
          <a:p>
            <a:pPr indent="0">
              <a:buFont typeface="Arial" pitchFamily="34" charset="0"/>
              <a:buNone/>
            </a:pPr>
            <a:r>
              <a:rPr lang="en-US" sz="4000" i="1" dirty="0" smtClean="0"/>
              <a:t>What is SF 2810?</a:t>
            </a:r>
          </a:p>
          <a:p>
            <a:endParaRPr lang="en-US" dirty="0"/>
          </a:p>
        </p:txBody>
      </p:sp>
      <p:sp>
        <p:nvSpPr>
          <p:cNvPr id="10" name="Right Arrow 9"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104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Billing and </a:t>
            </a:r>
            <a:r>
              <a:rPr lang="en-US" dirty="0" smtClean="0"/>
              <a:t>Payments - 10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This system is responsible for monthly </a:t>
            </a:r>
            <a:r>
              <a:rPr lang="en-US" sz="4000" b="1" dirty="0"/>
              <a:t>premium </a:t>
            </a:r>
            <a:r>
              <a:rPr lang="en-US" sz="4000" b="1" dirty="0" smtClean="0"/>
              <a:t>collection. </a:t>
            </a:r>
          </a:p>
          <a:p>
            <a:pPr lvl="0" indent="0">
              <a:buNone/>
            </a:pPr>
            <a:endParaRPr lang="en-US" sz="4000" dirty="0" smtClean="0"/>
          </a:p>
          <a:p>
            <a:pPr lvl="0" indent="0">
              <a:buNone/>
            </a:pPr>
            <a:r>
              <a:rPr lang="en-US" sz="4000" i="1" dirty="0" smtClean="0"/>
              <a:t>What is PADS, the Pre-Authorized Debit System?</a:t>
            </a:r>
          </a:p>
          <a:p>
            <a:pPr>
              <a:buNone/>
            </a:pPr>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988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Billing and </a:t>
            </a:r>
            <a:r>
              <a:rPr lang="en-US" dirty="0" smtClean="0"/>
              <a:t>Payments - 20 pts</a:t>
            </a:r>
            <a:endParaRPr lang="en-US" dirty="0"/>
          </a:p>
        </p:txBody>
      </p:sp>
      <p:sp>
        <p:nvSpPr>
          <p:cNvPr id="7" name="Content Placeholder 6" descr="text box"/>
          <p:cNvSpPr>
            <a:spLocks noGrp="1"/>
          </p:cNvSpPr>
          <p:nvPr>
            <p:ph idx="1"/>
          </p:nvPr>
        </p:nvSpPr>
        <p:spPr/>
        <p:txBody>
          <a:bodyPr/>
          <a:lstStyle/>
          <a:p>
            <a:pPr indent="0">
              <a:buNone/>
            </a:pPr>
            <a:r>
              <a:rPr lang="en-US" sz="4000" b="1" dirty="0" smtClean="0"/>
              <a:t>The Final Billing Report closes </a:t>
            </a:r>
            <a:r>
              <a:rPr lang="en-US" sz="4000" b="1" dirty="0"/>
              <a:t>for the month on </a:t>
            </a:r>
            <a:r>
              <a:rPr lang="en-US" sz="4000" b="1" dirty="0" smtClean="0"/>
              <a:t>what day and at what time? </a:t>
            </a:r>
          </a:p>
          <a:p>
            <a:pPr lvl="0" indent="0">
              <a:buNone/>
            </a:pPr>
            <a:endParaRPr lang="en-US" sz="4000" dirty="0" smtClean="0"/>
          </a:p>
          <a:p>
            <a:pPr lvl="0" indent="0">
              <a:buNone/>
            </a:pPr>
            <a:r>
              <a:rPr lang="en-US" sz="4000" i="1" dirty="0" smtClean="0"/>
              <a:t>What is the last calendar day of the month at 11:59 PM Mountain Time?</a:t>
            </a:r>
          </a:p>
          <a:p>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313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Billing and </a:t>
            </a:r>
            <a:r>
              <a:rPr lang="en-US" dirty="0" smtClean="0"/>
              <a:t>Payments - 30 pts</a:t>
            </a:r>
            <a:endParaRPr lang="en-US" dirty="0"/>
          </a:p>
        </p:txBody>
      </p:sp>
      <p:sp>
        <p:nvSpPr>
          <p:cNvPr id="7" name="Content Placeholder 6" descr="text box"/>
          <p:cNvSpPr>
            <a:spLocks noGrp="1"/>
          </p:cNvSpPr>
          <p:nvPr>
            <p:ph idx="1"/>
          </p:nvPr>
        </p:nvSpPr>
        <p:spPr>
          <a:xfrm>
            <a:off x="228600" y="1371601"/>
            <a:ext cx="8686800" cy="4906963"/>
          </a:xfrm>
        </p:spPr>
        <p:txBody>
          <a:bodyPr/>
          <a:lstStyle/>
          <a:p>
            <a:pPr marL="354013" lvl="0" indent="0" fontAlgn="auto">
              <a:spcBef>
                <a:spcPts val="960"/>
              </a:spcBef>
              <a:spcAft>
                <a:spcPts val="0"/>
              </a:spcAft>
              <a:buClr>
                <a:schemeClr val="accent2"/>
              </a:buClr>
              <a:buNone/>
              <a:defRPr/>
            </a:pPr>
            <a:r>
              <a:rPr lang="en-US" sz="4000" b="1" dirty="0" smtClean="0"/>
              <a:t>If a Tribal Employer has an insufficient </a:t>
            </a:r>
            <a:r>
              <a:rPr lang="en-US" sz="4000" b="1" dirty="0"/>
              <a:t>p</a:t>
            </a:r>
            <a:r>
              <a:rPr lang="en-US" sz="4000" b="1" dirty="0" smtClean="0"/>
              <a:t>ayment this organization will notify them.</a:t>
            </a:r>
            <a:endParaRPr lang="en-US" sz="4000" i="1" dirty="0" smtClean="0"/>
          </a:p>
          <a:p>
            <a:pPr marL="349250" lvl="0" indent="0" fontAlgn="auto">
              <a:spcBef>
                <a:spcPts val="960"/>
              </a:spcBef>
              <a:spcAft>
                <a:spcPts val="0"/>
              </a:spcAft>
              <a:buClr>
                <a:schemeClr val="accent2"/>
              </a:buClr>
              <a:buNone/>
              <a:defRPr/>
            </a:pPr>
            <a:endParaRPr lang="en-US" sz="4000" i="1" dirty="0"/>
          </a:p>
          <a:p>
            <a:pPr marL="349250" lvl="0" indent="0" fontAlgn="auto">
              <a:spcBef>
                <a:spcPts val="960"/>
              </a:spcBef>
              <a:spcAft>
                <a:spcPts val="0"/>
              </a:spcAft>
              <a:buClr>
                <a:schemeClr val="accent2"/>
              </a:buClr>
              <a:buNone/>
              <a:defRPr/>
            </a:pPr>
            <a:r>
              <a:rPr lang="en-US" sz="4000" i="1" dirty="0" smtClean="0"/>
              <a:t>Who is OPM?</a:t>
            </a:r>
          </a:p>
          <a:p>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437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Billing and </a:t>
            </a:r>
            <a:r>
              <a:rPr lang="en-US" dirty="0" smtClean="0"/>
              <a:t>Payments - 40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What day of the month does PADS debit the Tribal Employer’s bank account? </a:t>
            </a:r>
            <a:endParaRPr lang="en-US" sz="4000" dirty="0" smtClean="0"/>
          </a:p>
          <a:p>
            <a:pPr lvl="0" indent="0">
              <a:buNone/>
            </a:pPr>
            <a:endParaRPr lang="en-US" sz="4000" i="1" dirty="0" smtClean="0"/>
          </a:p>
          <a:p>
            <a:pPr lvl="0" indent="0">
              <a:buNone/>
            </a:pPr>
            <a:r>
              <a:rPr lang="en-US" sz="4000" i="1" dirty="0" smtClean="0"/>
              <a:t>What is the third business day of the month?</a:t>
            </a:r>
          </a:p>
          <a:p>
            <a:endParaRPr lang="en-US" dirty="0"/>
          </a:p>
        </p:txBody>
      </p:sp>
      <p:sp>
        <p:nvSpPr>
          <p:cNvPr id="11" name="Right Arrow 10"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0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Billing and </a:t>
            </a:r>
            <a:r>
              <a:rPr lang="en-US" dirty="0" smtClean="0"/>
              <a:t>Payments - 50 pts</a:t>
            </a:r>
            <a:endParaRPr lang="en-US" dirty="0"/>
          </a:p>
        </p:txBody>
      </p:sp>
      <p:sp>
        <p:nvSpPr>
          <p:cNvPr id="7" name="Content Placeholder 6" descr="text box"/>
          <p:cNvSpPr>
            <a:spLocks noGrp="1"/>
          </p:cNvSpPr>
          <p:nvPr>
            <p:ph idx="1"/>
          </p:nvPr>
        </p:nvSpPr>
        <p:spPr/>
        <p:txBody>
          <a:bodyPr/>
          <a:lstStyle/>
          <a:p>
            <a:pPr indent="0">
              <a:buNone/>
            </a:pPr>
            <a:r>
              <a:rPr lang="en-US" sz="3200" b="1" dirty="0" smtClean="0"/>
              <a:t>A Tribal Employer adds five employees to its insurance coverage with an effective date of May 28</a:t>
            </a:r>
            <a:r>
              <a:rPr lang="en-US" sz="3200" b="1" baseline="30000" dirty="0" smtClean="0"/>
              <a:t>th</a:t>
            </a:r>
            <a:r>
              <a:rPr lang="en-US" sz="3200" b="1" dirty="0" smtClean="0"/>
              <a:t>.</a:t>
            </a:r>
            <a:r>
              <a:rPr lang="en-US" sz="3200" b="1" dirty="0"/>
              <a:t> </a:t>
            </a:r>
            <a:r>
              <a:rPr lang="en-US" sz="3200" b="1" dirty="0" smtClean="0"/>
              <a:t> The employees will be included for the first time on the Tribal Employer Billing Reports for this month’s coverage.</a:t>
            </a:r>
          </a:p>
          <a:p>
            <a:pPr indent="0">
              <a:buNone/>
            </a:pPr>
            <a:endParaRPr lang="en-US" sz="4000" i="1" dirty="0" smtClean="0"/>
          </a:p>
          <a:p>
            <a:pPr indent="0">
              <a:buNone/>
            </a:pPr>
            <a:r>
              <a:rPr lang="en-US" sz="4000" i="1" dirty="0" smtClean="0"/>
              <a:t>What is May?</a:t>
            </a:r>
          </a:p>
          <a:p>
            <a:pPr indent="0">
              <a:buNone/>
            </a:pPr>
            <a:endParaRPr lang="en-US" sz="3200" b="1" dirty="0"/>
          </a:p>
        </p:txBody>
      </p:sp>
      <p:sp>
        <p:nvSpPr>
          <p:cNvPr id="8" name="Right Arrow 7"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69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smtClean="0"/>
              <a:t>TIPS Reports - </a:t>
            </a:r>
            <a:r>
              <a:rPr lang="en-US" dirty="0"/>
              <a:t>1</a:t>
            </a:r>
            <a:r>
              <a:rPr lang="en-US" dirty="0" smtClean="0"/>
              <a:t>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TIPS reports are available with what frequency.</a:t>
            </a:r>
          </a:p>
          <a:p>
            <a:pPr lvl="0" indent="0">
              <a:buNone/>
            </a:pPr>
            <a:endParaRPr lang="en-US" sz="4000" dirty="0" smtClean="0"/>
          </a:p>
          <a:p>
            <a:pPr lvl="0" indent="0">
              <a:buNone/>
            </a:pPr>
            <a:r>
              <a:rPr lang="en-US" sz="4000" i="1" dirty="0" smtClean="0"/>
              <a:t>What is all the time or on-demand?</a:t>
            </a:r>
          </a:p>
          <a:p>
            <a:endParaRPr lang="en-US" dirty="0"/>
          </a:p>
        </p:txBody>
      </p:sp>
      <p:sp>
        <p:nvSpPr>
          <p:cNvPr id="11" name="Right Arrow 10"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34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smtClean="0"/>
              <a:t>TIPS Reports - </a:t>
            </a:r>
            <a:r>
              <a:rPr lang="en-US" dirty="0"/>
              <a:t>2</a:t>
            </a:r>
            <a:r>
              <a:rPr lang="en-US" dirty="0" smtClean="0"/>
              <a:t>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TIPS Reports can be viewed in TIPS or exported to what program.</a:t>
            </a:r>
          </a:p>
          <a:p>
            <a:pPr lvl="0" indent="0">
              <a:buNone/>
            </a:pPr>
            <a:endParaRPr lang="en-US" sz="4000" dirty="0" smtClean="0"/>
          </a:p>
          <a:p>
            <a:pPr lvl="0" indent="0">
              <a:buNone/>
            </a:pPr>
            <a:r>
              <a:rPr lang="en-US" sz="4000" i="1" dirty="0" smtClean="0"/>
              <a:t>What is Microsoft Excel?</a:t>
            </a:r>
          </a:p>
          <a:p>
            <a:endParaRPr lang="en-US" dirty="0"/>
          </a:p>
        </p:txBody>
      </p:sp>
      <p:sp>
        <p:nvSpPr>
          <p:cNvPr id="11" name="Right Arrow 10"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34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smtClean="0"/>
              <a:t>TIPS Reports - </a:t>
            </a:r>
            <a:r>
              <a:rPr lang="en-US" dirty="0"/>
              <a:t>3</a:t>
            </a:r>
            <a:r>
              <a:rPr lang="en-US" dirty="0" smtClean="0"/>
              <a:t>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TIPS Reports are available at these two levels of detail.</a:t>
            </a:r>
          </a:p>
          <a:p>
            <a:pPr lvl="0" indent="0">
              <a:buNone/>
            </a:pPr>
            <a:endParaRPr lang="en-US" sz="4000" dirty="0" smtClean="0"/>
          </a:p>
          <a:p>
            <a:pPr lvl="0" indent="0">
              <a:buNone/>
            </a:pPr>
            <a:r>
              <a:rPr lang="en-US" sz="4000" i="1" dirty="0" smtClean="0"/>
              <a:t>What are the Billing Unit/POI-level and the Tribal Employer-level?</a:t>
            </a:r>
          </a:p>
          <a:p>
            <a:endParaRPr lang="en-US" dirty="0"/>
          </a:p>
        </p:txBody>
      </p:sp>
      <p:sp>
        <p:nvSpPr>
          <p:cNvPr id="11" name="Right Arrow 10"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34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smtClean="0"/>
              <a:t>TIPS Reports - 40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What three criteria must a user specify when preparing a TIPS Report.</a:t>
            </a:r>
          </a:p>
          <a:p>
            <a:pPr lvl="0" indent="0">
              <a:buNone/>
            </a:pPr>
            <a:endParaRPr lang="en-US" sz="4000" dirty="0" smtClean="0"/>
          </a:p>
          <a:p>
            <a:pPr lvl="0" indent="0">
              <a:buNone/>
            </a:pPr>
            <a:r>
              <a:rPr lang="en-US" sz="4000" i="1" dirty="0" smtClean="0"/>
              <a:t>What are the Billing Unit/POI, Start Date, and End Date?</a:t>
            </a:r>
          </a:p>
          <a:p>
            <a:endParaRPr lang="en-US" dirty="0"/>
          </a:p>
        </p:txBody>
      </p:sp>
      <p:sp>
        <p:nvSpPr>
          <p:cNvPr id="11" name="Right Arrow 10"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34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p:txBody>
          <a:bodyPr>
            <a:normAutofit/>
          </a:bodyPr>
          <a:lstStyle/>
          <a:p>
            <a:r>
              <a:rPr lang="en-US" dirty="0" smtClean="0"/>
              <a:t>FEHB Key Stakeholders:</a:t>
            </a:r>
            <a:br>
              <a:rPr lang="en-US" dirty="0" smtClean="0"/>
            </a:br>
            <a:r>
              <a:rPr lang="en-US" dirty="0" smtClean="0"/>
              <a:t>Overview</a:t>
            </a:r>
            <a:endParaRPr lang="en-US" dirty="0"/>
          </a:p>
        </p:txBody>
      </p:sp>
      <p:graphicFrame>
        <p:nvGraphicFramePr>
          <p:cNvPr id="3" name="Object 2" descr="Picture showing Tribal Employees, Tribal Employers, National Finance Center, Office of Personnel Management, FEHB Plan Carriers." title="Picture FEHB Key Stakeholders"/>
          <p:cNvGraphicFramePr>
            <a:graphicFrameLocks/>
          </p:cNvGraphicFramePr>
          <p:nvPr>
            <p:extLst>
              <p:ext uri="{D42A27DB-BD31-4B8C-83A1-F6EECF244321}">
                <p14:modId xmlns:p14="http://schemas.microsoft.com/office/powerpoint/2010/main" val="1589429700"/>
              </p:ext>
            </p:extLst>
          </p:nvPr>
        </p:nvGraphicFramePr>
        <p:xfrm>
          <a:off x="228600" y="1600200"/>
          <a:ext cx="8613775" cy="4343400"/>
        </p:xfrm>
        <a:graphic>
          <a:graphicData uri="http://schemas.openxmlformats.org/presentationml/2006/ole">
            <mc:AlternateContent xmlns:mc="http://schemas.openxmlformats.org/markup-compatibility/2006">
              <mc:Choice xmlns:v="urn:schemas-microsoft-com:vml" Requires="v">
                <p:oleObj spid="_x0000_s42177" name="Visio" r:id="rId4" imgW="8541413" imgH="3410355" progId="Visio.Drawing.11">
                  <p:embed/>
                </p:oleObj>
              </mc:Choice>
              <mc:Fallback>
                <p:oleObj name="Visio" r:id="rId4" imgW="8541413" imgH="3410355" progId="Visio.Drawing.11">
                  <p:embed/>
                  <p:pic>
                    <p:nvPicPr>
                      <p:cNvPr id="0" name="Picture 9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8613775" cy="434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791530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smtClean="0"/>
              <a:t>TIPS Reports - </a:t>
            </a:r>
            <a:r>
              <a:rPr lang="en-US" dirty="0"/>
              <a:t>5</a:t>
            </a:r>
            <a:r>
              <a:rPr lang="en-US" dirty="0" smtClean="0"/>
              <a:t>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a:t>A</a:t>
            </a:r>
            <a:r>
              <a:rPr lang="en-US" sz="4000" b="1" dirty="0" smtClean="0"/>
              <a:t> TIPS user would prepare this report if they wanted to see the source data for their Tribal Employees’ SF 2809s and SF 2810s.</a:t>
            </a:r>
          </a:p>
          <a:p>
            <a:pPr lvl="0" indent="0">
              <a:buNone/>
            </a:pPr>
            <a:endParaRPr lang="en-US" sz="4000" dirty="0" smtClean="0"/>
          </a:p>
          <a:p>
            <a:pPr lvl="0" indent="0">
              <a:buNone/>
            </a:pPr>
            <a:r>
              <a:rPr lang="en-US" sz="4000" i="1" dirty="0" smtClean="0"/>
              <a:t>What is the Overall 2809/2810 Report?</a:t>
            </a:r>
          </a:p>
          <a:p>
            <a:endParaRPr lang="en-US" dirty="0"/>
          </a:p>
        </p:txBody>
      </p:sp>
      <p:sp>
        <p:nvSpPr>
          <p:cNvPr id="11" name="Right Arrow 10"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504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What to Expect </a:t>
            </a:r>
            <a:r>
              <a:rPr lang="en-US" dirty="0"/>
              <a:t>F</a:t>
            </a:r>
            <a:r>
              <a:rPr lang="en-US" dirty="0" smtClean="0"/>
              <a:t>rom Lessons 4 and 5 &amp; 6</a:t>
            </a:r>
            <a:endParaRPr lang="en-US" dirty="0"/>
          </a:p>
        </p:txBody>
      </p:sp>
      <p:sp>
        <p:nvSpPr>
          <p:cNvPr id="3" name="Content Placeholder 2" descr="text box"/>
          <p:cNvSpPr>
            <a:spLocks noGrp="1"/>
          </p:cNvSpPr>
          <p:nvPr>
            <p:ph idx="1"/>
          </p:nvPr>
        </p:nvSpPr>
        <p:spPr/>
        <p:txBody>
          <a:bodyPr/>
          <a:lstStyle/>
          <a:p>
            <a:pPr marL="0" indent="0">
              <a:buNone/>
            </a:pPr>
            <a:r>
              <a:rPr lang="en-US" dirty="0"/>
              <a:t>By the end of this </a:t>
            </a:r>
            <a:r>
              <a:rPr lang="en-US" dirty="0" smtClean="0"/>
              <a:t>afternoon, </a:t>
            </a:r>
            <a:r>
              <a:rPr lang="en-US" dirty="0"/>
              <a:t>you should be able to:</a:t>
            </a:r>
            <a:endParaRPr lang="en-US" dirty="0" smtClean="0"/>
          </a:p>
          <a:p>
            <a:r>
              <a:rPr lang="en-US" dirty="0" smtClean="0"/>
              <a:t>Understand the Special Transactions in TIPS</a:t>
            </a:r>
          </a:p>
          <a:p>
            <a:r>
              <a:rPr lang="en-US" dirty="0" smtClean="0"/>
              <a:t>Access TIPS</a:t>
            </a:r>
          </a:p>
          <a:p>
            <a:r>
              <a:rPr lang="en-US" dirty="0" smtClean="0"/>
              <a:t>Perform enrollment transactions using TIPS</a:t>
            </a:r>
          </a:p>
          <a:p>
            <a:r>
              <a:rPr lang="en-US" dirty="0" smtClean="0"/>
              <a:t>Prepare TIPS Reports</a:t>
            </a:r>
          </a:p>
          <a:p>
            <a:r>
              <a:rPr lang="en-US" dirty="0" smtClean="0"/>
              <a:t>Review your Billing Report in TIPS</a:t>
            </a:r>
          </a:p>
          <a:p>
            <a:r>
              <a:rPr lang="en-US" dirty="0" smtClean="0"/>
              <a:t>Explain who to contact for additional assistance</a:t>
            </a:r>
          </a:p>
        </p:txBody>
      </p:sp>
      <p:pic>
        <p:nvPicPr>
          <p:cNvPr id="5" name="Picture 4" descr="Screenshot Showing Inquiry Tab" title="Screenshot Showing Inquiry Ta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714" b="32693"/>
          <a:stretch/>
        </p:blipFill>
        <p:spPr bwMode="auto">
          <a:xfrm>
            <a:off x="1600200" y="5029200"/>
            <a:ext cx="6705600" cy="151123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6794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Lunch Break – 60 minutes</a:t>
            </a:r>
            <a:endParaRPr lang="en-US" dirty="0"/>
          </a:p>
        </p:txBody>
      </p:sp>
    </p:spTree>
    <p:extLst>
      <p:ext uri="{BB962C8B-B14F-4D97-AF65-F5344CB8AC3E}">
        <p14:creationId xmlns:p14="http://schemas.microsoft.com/office/powerpoint/2010/main" val="40662105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descr="text box"/>
          <p:cNvSpPr>
            <a:spLocks noGrp="1"/>
          </p:cNvSpPr>
          <p:nvPr>
            <p:ph type="title"/>
          </p:nvPr>
        </p:nvSpPr>
        <p:spPr>
          <a:xfrm>
            <a:off x="301752" y="0"/>
            <a:ext cx="7498080" cy="1097280"/>
          </a:xfrm>
        </p:spPr>
        <p:txBody>
          <a:bodyPr/>
          <a:lstStyle/>
          <a:p>
            <a:r>
              <a:rPr lang="en-US" dirty="0" smtClean="0"/>
              <a:t>Functions of TIPS</a:t>
            </a:r>
            <a:endParaRPr lang="en-US" dirty="0"/>
          </a:p>
        </p:txBody>
      </p:sp>
      <p:cxnSp>
        <p:nvCxnSpPr>
          <p:cNvPr id="13" name="Straight Connector 12" descr="Line Connector" title="Line Conncector"/>
          <p:cNvCxnSpPr/>
          <p:nvPr/>
        </p:nvCxnSpPr>
        <p:spPr>
          <a:xfrm flipH="1">
            <a:off x="5105400" y="2844579"/>
            <a:ext cx="1012923" cy="889221"/>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descr="text box"/>
          <p:cNvSpPr/>
          <p:nvPr/>
        </p:nvSpPr>
        <p:spPr>
          <a:xfrm>
            <a:off x="5768340" y="16002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TIPS Reports</a:t>
            </a:r>
            <a:endParaRPr lang="en-US" b="1" dirty="0">
              <a:solidFill>
                <a:prstClr val="white"/>
              </a:solidFill>
            </a:endParaRPr>
          </a:p>
        </p:txBody>
      </p:sp>
      <p:grpSp>
        <p:nvGrpSpPr>
          <p:cNvPr id="15" name="Group 14" descr="Chart - Functions of TIPS" title="Chart - Functions of TIPS"/>
          <p:cNvGrpSpPr/>
          <p:nvPr/>
        </p:nvGrpSpPr>
        <p:grpSpPr>
          <a:xfrm>
            <a:off x="1805940" y="1600200"/>
            <a:ext cx="4485584" cy="4937760"/>
            <a:chOff x="1805940" y="1752600"/>
            <a:chExt cx="4485584" cy="4937760"/>
          </a:xfrm>
        </p:grpSpPr>
        <p:cxnSp>
          <p:nvCxnSpPr>
            <p:cNvPr id="17" name="Straight Connector 16" descr="line connector"/>
            <p:cNvCxnSpPr>
              <a:stCxn id="25" idx="3"/>
            </p:cNvCxnSpPr>
            <p:nvPr/>
          </p:nvCxnSpPr>
          <p:spPr>
            <a:xfrm flipH="1">
              <a:off x="3086101" y="5032701"/>
              <a:ext cx="872798" cy="52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descr="line connector"/>
            <p:cNvCxnSpPr>
              <a:stCxn id="25" idx="5"/>
            </p:cNvCxnSpPr>
            <p:nvPr/>
          </p:nvCxnSpPr>
          <p:spPr>
            <a:xfrm>
              <a:off x="5413701" y="5032701"/>
              <a:ext cx="877823" cy="606099"/>
            </a:xfrm>
            <a:prstGeom prst="line">
              <a:avLst/>
            </a:prstGeom>
            <a:ln w="28575"/>
          </p:spPr>
          <p:style>
            <a:lnRef idx="1">
              <a:schemeClr val="dk1"/>
            </a:lnRef>
            <a:fillRef idx="0">
              <a:schemeClr val="dk1"/>
            </a:fillRef>
            <a:effectRef idx="0">
              <a:schemeClr val="dk1"/>
            </a:effectRef>
            <a:fontRef idx="minor">
              <a:schemeClr val="tx1"/>
            </a:fontRef>
          </p:style>
        </p:cxnSp>
        <p:sp>
          <p:nvSpPr>
            <p:cNvPr id="19" name="Oval 18" descr="text box"/>
            <p:cNvSpPr/>
            <p:nvPr/>
          </p:nvSpPr>
          <p:spPr>
            <a:xfrm>
              <a:off x="1805940" y="49530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prstClr val="white"/>
                </a:solidFill>
              </a:endParaRPr>
            </a:p>
            <a:p>
              <a:pPr algn="ctr"/>
              <a:r>
                <a:rPr lang="en-US" b="1" dirty="0" smtClean="0">
                  <a:solidFill>
                    <a:prstClr val="white"/>
                  </a:solidFill>
                </a:rPr>
                <a:t>Billing Reports</a:t>
              </a:r>
              <a:endParaRPr lang="en-US" b="1" dirty="0">
                <a:solidFill>
                  <a:prstClr val="white"/>
                </a:solidFill>
              </a:endParaRPr>
            </a:p>
            <a:p>
              <a:pPr algn="ctr"/>
              <a:endParaRPr lang="en-US" dirty="0">
                <a:solidFill>
                  <a:prstClr val="white"/>
                </a:solidFill>
              </a:endParaRPr>
            </a:p>
          </p:txBody>
        </p:sp>
        <p:cxnSp>
          <p:nvCxnSpPr>
            <p:cNvPr id="22" name="Straight Connector 21" descr="line connector"/>
            <p:cNvCxnSpPr/>
            <p:nvPr/>
          </p:nvCxnSpPr>
          <p:spPr>
            <a:xfrm flipH="1" flipV="1">
              <a:off x="2984071" y="2764878"/>
              <a:ext cx="1206929" cy="1045122"/>
            </a:xfrm>
            <a:prstGeom prst="line">
              <a:avLst/>
            </a:prstGeom>
            <a:ln w="28575"/>
          </p:spPr>
          <p:style>
            <a:lnRef idx="1">
              <a:schemeClr val="dk1"/>
            </a:lnRef>
            <a:fillRef idx="0">
              <a:schemeClr val="dk1"/>
            </a:fillRef>
            <a:effectRef idx="0">
              <a:schemeClr val="dk1"/>
            </a:effectRef>
            <a:fontRef idx="minor">
              <a:schemeClr val="tx1"/>
            </a:fontRef>
          </p:style>
        </p:cxnSp>
        <p:sp>
          <p:nvSpPr>
            <p:cNvPr id="23" name="Oval 22" descr="text box"/>
            <p:cNvSpPr/>
            <p:nvPr/>
          </p:nvSpPr>
          <p:spPr>
            <a:xfrm>
              <a:off x="1805940" y="17526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Enrollments</a:t>
              </a:r>
              <a:endParaRPr lang="en-US" b="1" dirty="0">
                <a:solidFill>
                  <a:prstClr val="white"/>
                </a:solidFill>
              </a:endParaRPr>
            </a:p>
          </p:txBody>
        </p:sp>
        <p:sp>
          <p:nvSpPr>
            <p:cNvPr id="25" name="Oval 24" descr="text box"/>
            <p:cNvSpPr/>
            <p:nvPr/>
          </p:nvSpPr>
          <p:spPr>
            <a:xfrm>
              <a:off x="3657600" y="3276600"/>
              <a:ext cx="2057400" cy="2057400"/>
            </a:xfrm>
            <a:prstGeom prst="ellipse">
              <a:avLst/>
            </a:prstGeom>
            <a:solidFill>
              <a:srgbClr val="EBDCBB"/>
            </a:solidFill>
            <a:ln>
              <a:solidFill>
                <a:schemeClr val="tx1"/>
              </a:solidFill>
            </a:ln>
            <a:effectLst>
              <a:outerShdw blurRad="50800" dist="38100" dir="5400000" algn="t"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
              </a:r>
              <a:br>
                <a:rPr lang="en-US" sz="2400" b="1" dirty="0" smtClean="0">
                  <a:solidFill>
                    <a:prstClr val="black"/>
                  </a:solidFill>
                </a:rPr>
              </a:br>
              <a:r>
                <a:rPr lang="en-US" sz="2400" b="1" dirty="0" smtClean="0">
                  <a:solidFill>
                    <a:prstClr val="black"/>
                  </a:solidFill>
                </a:rPr>
                <a:t> </a:t>
              </a:r>
              <a:endParaRPr lang="en-US" sz="2400" b="1" dirty="0">
                <a:solidFill>
                  <a:srgbClr val="616F57"/>
                </a:solidFill>
              </a:endParaRPr>
            </a:p>
          </p:txBody>
        </p:sp>
        <p:pic>
          <p:nvPicPr>
            <p:cNvPr id="26" name="Picture 25" descr="logo_cov_ppt.gif" title="TIPS Logo"/>
            <p:cNvPicPr>
              <a:picLocks noChangeAspect="1"/>
            </p:cNvPicPr>
            <p:nvPr/>
          </p:nvPicPr>
          <p:blipFill>
            <a:blip r:embed="rId3" cstate="print"/>
            <a:stretch>
              <a:fillRect/>
            </a:stretch>
          </p:blipFill>
          <p:spPr>
            <a:xfrm>
              <a:off x="3825240" y="3674960"/>
              <a:ext cx="1737360" cy="1430440"/>
            </a:xfrm>
            <a:prstGeom prst="rect">
              <a:avLst/>
            </a:prstGeom>
          </p:spPr>
        </p:pic>
      </p:grpSp>
      <p:sp>
        <p:nvSpPr>
          <p:cNvPr id="27" name="Oval 26" descr="text box"/>
          <p:cNvSpPr/>
          <p:nvPr/>
        </p:nvSpPr>
        <p:spPr>
          <a:xfrm>
            <a:off x="5806440" y="4815840"/>
            <a:ext cx="1737360" cy="1737360"/>
          </a:xfrm>
          <a:prstGeom prst="ellipse">
            <a:avLst/>
          </a:prstGeom>
          <a:solidFill>
            <a:srgbClr val="231F2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Special Transactions</a:t>
            </a:r>
            <a:endParaRPr lang="en-US" b="1" dirty="0">
              <a:solidFill>
                <a:prstClr val="white"/>
              </a:solidFill>
            </a:endParaRPr>
          </a:p>
        </p:txBody>
      </p:sp>
    </p:spTree>
    <p:extLst>
      <p:ext uri="{BB962C8B-B14F-4D97-AF65-F5344CB8AC3E}">
        <p14:creationId xmlns:p14="http://schemas.microsoft.com/office/powerpoint/2010/main" val="14004718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a:xfrm>
            <a:off x="301752" y="0"/>
            <a:ext cx="7498080" cy="1097280"/>
          </a:xfrm>
        </p:spPr>
        <p:txBody>
          <a:bodyPr/>
          <a:lstStyle/>
          <a:p>
            <a:r>
              <a:rPr lang="en-US" dirty="0" smtClean="0"/>
              <a:t>Lesson 4: Special Transactions</a:t>
            </a:r>
            <a:endParaRPr lang="en-US" dirty="0"/>
          </a:p>
        </p:txBody>
      </p:sp>
      <p:graphicFrame>
        <p:nvGraphicFramePr>
          <p:cNvPr id="6" name="Table 5" descr="Table of Contents - Lesson 4: Special Transactions" title="Table of Contents - Lesson 4: Special Transactions"/>
          <p:cNvGraphicFramePr>
            <a:graphicFrameLocks noGrp="1"/>
          </p:cNvGraphicFramePr>
          <p:nvPr>
            <p:extLst>
              <p:ext uri="{D42A27DB-BD31-4B8C-83A1-F6EECF244321}">
                <p14:modId xmlns:p14="http://schemas.microsoft.com/office/powerpoint/2010/main" val="3782240762"/>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solidFill>
                            <a:schemeClr val="bg1"/>
                          </a:solidFill>
                        </a:rPr>
                        <a:t>Lesson 4: Special</a:t>
                      </a:r>
                      <a:r>
                        <a:rPr lang="en-US" sz="1800" b="1" baseline="0" dirty="0" smtClean="0">
                          <a:solidFill>
                            <a:schemeClr val="bg1"/>
                          </a:solidFill>
                        </a:rPr>
                        <a:t> Transactions</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30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t>TIPS Transactions</a:t>
                      </a:r>
                      <a:r>
                        <a:rPr lang="en-US" sz="1800" b="1" baseline="0" dirty="0" smtClean="0"/>
                        <a:t> References</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451575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Lesson 4 Objectives</a:t>
            </a:r>
            <a:endParaRPr lang="en-US" dirty="0"/>
          </a:p>
        </p:txBody>
      </p:sp>
      <p:sp>
        <p:nvSpPr>
          <p:cNvPr id="3" name="Content Placeholder 2" descr="text box"/>
          <p:cNvSpPr>
            <a:spLocks noGrp="1"/>
          </p:cNvSpPr>
          <p:nvPr>
            <p:ph idx="1"/>
          </p:nvPr>
        </p:nvSpPr>
        <p:spPr/>
        <p:txBody>
          <a:bodyPr/>
          <a:lstStyle/>
          <a:p>
            <a:r>
              <a:rPr lang="en-US" dirty="0"/>
              <a:t>By the end of this lesson, you should be able to:</a:t>
            </a:r>
          </a:p>
          <a:p>
            <a:pPr lvl="1"/>
            <a:r>
              <a:rPr lang="en-US" dirty="0" smtClean="0"/>
              <a:t>Add/remove a court </a:t>
            </a:r>
            <a:r>
              <a:rPr lang="en-US" dirty="0"/>
              <a:t>ordered indicator to an employee’s enrollment </a:t>
            </a:r>
            <a:r>
              <a:rPr lang="en-US" dirty="0" smtClean="0"/>
              <a:t>records</a:t>
            </a:r>
          </a:p>
          <a:p>
            <a:pPr lvl="1"/>
            <a:r>
              <a:rPr lang="en-US" dirty="0" smtClean="0"/>
              <a:t>Process an information only 2809</a:t>
            </a:r>
          </a:p>
          <a:p>
            <a:pPr lvl="1"/>
            <a:r>
              <a:rPr lang="en-US" dirty="0" smtClean="0"/>
              <a:t>Explain </a:t>
            </a:r>
            <a:r>
              <a:rPr lang="en-US" dirty="0"/>
              <a:t>the Enrollee </a:t>
            </a:r>
            <a:r>
              <a:rPr lang="en-US" dirty="0" smtClean="0"/>
              <a:t>Billing Unit/POI </a:t>
            </a:r>
            <a:r>
              <a:rPr lang="en-US" dirty="0"/>
              <a:t>Transfer </a:t>
            </a:r>
            <a:r>
              <a:rPr lang="en-US" dirty="0" smtClean="0"/>
              <a:t>process</a:t>
            </a:r>
            <a:endParaRPr lang="en-US" dirty="0"/>
          </a:p>
          <a:p>
            <a:pPr lvl="1"/>
            <a:r>
              <a:rPr lang="en-US" dirty="0" smtClean="0"/>
              <a:t>List </a:t>
            </a:r>
            <a:r>
              <a:rPr lang="en-US" dirty="0"/>
              <a:t>the TIPS transactions that may be processed </a:t>
            </a:r>
            <a:r>
              <a:rPr lang="en-US" dirty="0" smtClean="0"/>
              <a:t>retroactively</a:t>
            </a:r>
          </a:p>
          <a:p>
            <a:pPr lvl="1"/>
            <a:r>
              <a:rPr lang="en-US" dirty="0" smtClean="0"/>
              <a:t>Utilize the Delete Function effectively</a:t>
            </a:r>
          </a:p>
          <a:p>
            <a:pPr lvl="1"/>
            <a:r>
              <a:rPr lang="en-US" dirty="0" smtClean="0"/>
              <a:t>Explain the History/Archive Function</a:t>
            </a:r>
            <a:endParaRPr lang="en-US" dirty="0"/>
          </a:p>
          <a:p>
            <a:endParaRPr lang="en-US" dirty="0"/>
          </a:p>
        </p:txBody>
      </p:sp>
    </p:spTree>
    <p:extLst>
      <p:ext uri="{BB962C8B-B14F-4D97-AF65-F5344CB8AC3E}">
        <p14:creationId xmlns:p14="http://schemas.microsoft.com/office/powerpoint/2010/main" val="31558388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Manage Court Orders</a:t>
            </a:r>
            <a:endParaRPr lang="en-US" dirty="0"/>
          </a:p>
        </p:txBody>
      </p:sp>
      <p:sp>
        <p:nvSpPr>
          <p:cNvPr id="3" name="Content Placeholder 2" descr="text box"/>
          <p:cNvSpPr>
            <a:spLocks noGrp="1"/>
          </p:cNvSpPr>
          <p:nvPr>
            <p:ph idx="1"/>
          </p:nvPr>
        </p:nvSpPr>
        <p:spPr/>
        <p:txBody>
          <a:bodyPr/>
          <a:lstStyle/>
          <a:p>
            <a:r>
              <a:rPr lang="en-US" dirty="0" smtClean="0"/>
              <a:t>The </a:t>
            </a:r>
            <a:r>
              <a:rPr lang="en-US" dirty="0"/>
              <a:t>Manage Court </a:t>
            </a:r>
            <a:r>
              <a:rPr lang="en-US" dirty="0" smtClean="0"/>
              <a:t>Orders process can be used </a:t>
            </a:r>
            <a:r>
              <a:rPr lang="en-US" dirty="0"/>
              <a:t>by </a:t>
            </a:r>
            <a:r>
              <a:rPr lang="en-US" dirty="0" smtClean="0"/>
              <a:t>Tribal </a:t>
            </a:r>
            <a:r>
              <a:rPr lang="en-US" dirty="0"/>
              <a:t>Employers </a:t>
            </a:r>
            <a:r>
              <a:rPr lang="en-US" dirty="0" smtClean="0"/>
              <a:t>to:</a:t>
            </a:r>
            <a:endParaRPr lang="en-US" dirty="0"/>
          </a:p>
        </p:txBody>
      </p:sp>
      <p:sp>
        <p:nvSpPr>
          <p:cNvPr id="6" name="Rectangle 5" descr="text box"/>
          <p:cNvSpPr/>
          <p:nvPr/>
        </p:nvSpPr>
        <p:spPr>
          <a:xfrm>
            <a:off x="685800" y="2825969"/>
            <a:ext cx="2438400" cy="2286000"/>
          </a:xfrm>
          <a:prstGeom prst="rect">
            <a:avLst/>
          </a:prstGeom>
          <a:solidFill>
            <a:srgbClr val="84181B"/>
          </a:solidFill>
          <a:ln w="57150">
            <a:solidFill>
              <a:srgbClr val="E9DBB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b="1" dirty="0"/>
              <a:t>Add a court ordered indicator to an active enrollee record </a:t>
            </a:r>
          </a:p>
          <a:p>
            <a:pPr algn="ctr"/>
            <a:endParaRPr lang="en-US" dirty="0"/>
          </a:p>
        </p:txBody>
      </p:sp>
      <p:sp>
        <p:nvSpPr>
          <p:cNvPr id="10" name="Rectangle 9" descr="text box"/>
          <p:cNvSpPr/>
          <p:nvPr/>
        </p:nvSpPr>
        <p:spPr>
          <a:xfrm>
            <a:off x="3352800" y="2825969"/>
            <a:ext cx="2438400" cy="2286000"/>
          </a:xfrm>
          <a:prstGeom prst="rect">
            <a:avLst/>
          </a:prstGeom>
          <a:solidFill>
            <a:srgbClr val="84181B"/>
          </a:solidFill>
          <a:ln w="57150">
            <a:solidFill>
              <a:srgbClr val="E9DBB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400" b="1" dirty="0"/>
              <a:t>Remove a court ordered indicator from an active enrollee record</a:t>
            </a:r>
          </a:p>
          <a:p>
            <a:pPr algn="ctr"/>
            <a:endParaRPr lang="en-US" dirty="0"/>
          </a:p>
        </p:txBody>
      </p:sp>
      <p:sp>
        <p:nvSpPr>
          <p:cNvPr id="11" name="Rectangle 10" descr="text box"/>
          <p:cNvSpPr/>
          <p:nvPr/>
        </p:nvSpPr>
        <p:spPr>
          <a:xfrm>
            <a:off x="6019800" y="2825969"/>
            <a:ext cx="2438400" cy="2286000"/>
          </a:xfrm>
          <a:prstGeom prst="rect">
            <a:avLst/>
          </a:prstGeom>
          <a:solidFill>
            <a:srgbClr val="84181B"/>
          </a:solidFill>
          <a:ln w="57150">
            <a:solidFill>
              <a:srgbClr val="E9DBB5"/>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 </a:t>
            </a:r>
          </a:p>
          <a:p>
            <a:pPr algn="ctr"/>
            <a:r>
              <a:rPr lang="en-US" sz="2400" b="1" dirty="0" smtClean="0"/>
              <a:t>View </a:t>
            </a:r>
            <a:r>
              <a:rPr lang="en-US" sz="2400" b="1" dirty="0"/>
              <a:t>all active enrollee records that contain court ordered indicators </a:t>
            </a:r>
          </a:p>
          <a:p>
            <a:pPr algn="ctr"/>
            <a:endParaRPr lang="en-US" sz="2400" b="1" dirty="0"/>
          </a:p>
        </p:txBody>
      </p:sp>
      <p:sp>
        <p:nvSpPr>
          <p:cNvPr id="13" name="Plus 12" descr="Plus Symbol" title="Plus Symbol"/>
          <p:cNvSpPr/>
          <p:nvPr/>
        </p:nvSpPr>
        <p:spPr>
          <a:xfrm>
            <a:off x="457200" y="2487010"/>
            <a:ext cx="762000" cy="838200"/>
          </a:xfrm>
          <a:prstGeom prst="mathPlus">
            <a:avLst/>
          </a:prstGeom>
          <a:solidFill>
            <a:srgbClr val="E9DBB5"/>
          </a:solidFill>
          <a:ln>
            <a:solidFill>
              <a:srgbClr val="84181B"/>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qual 14" descr="Equal Symbol" title="Equal Symbol"/>
          <p:cNvSpPr/>
          <p:nvPr/>
        </p:nvSpPr>
        <p:spPr>
          <a:xfrm>
            <a:off x="5791200" y="2508030"/>
            <a:ext cx="762000" cy="658210"/>
          </a:xfrm>
          <a:prstGeom prst="mathEqual">
            <a:avLst/>
          </a:prstGeom>
          <a:solidFill>
            <a:srgbClr val="E9DBB5"/>
          </a:solidFill>
          <a:ln>
            <a:solidFill>
              <a:srgbClr val="84181B"/>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Minus 15" descr="Minus Symbol" title="Minus Symbol"/>
          <p:cNvSpPr/>
          <p:nvPr/>
        </p:nvSpPr>
        <p:spPr>
          <a:xfrm>
            <a:off x="3030592" y="2286000"/>
            <a:ext cx="1070085" cy="1070085"/>
          </a:xfrm>
          <a:prstGeom prst="mathMinus">
            <a:avLst/>
          </a:prstGeom>
          <a:solidFill>
            <a:srgbClr val="E9DBB5"/>
          </a:solidFill>
          <a:ln>
            <a:solidFill>
              <a:srgbClr val="84181B"/>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65875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Manage Court Orders (cont.)</a:t>
            </a:r>
            <a:endParaRPr lang="en-US" dirty="0"/>
          </a:p>
        </p:txBody>
      </p:sp>
      <p:sp>
        <p:nvSpPr>
          <p:cNvPr id="3" name="Content Placeholder 2" descr="text box"/>
          <p:cNvSpPr>
            <a:spLocks noGrp="1"/>
          </p:cNvSpPr>
          <p:nvPr>
            <p:ph idx="1"/>
          </p:nvPr>
        </p:nvSpPr>
        <p:spPr/>
        <p:txBody>
          <a:bodyPr/>
          <a:lstStyle/>
          <a:p>
            <a:r>
              <a:rPr lang="en-US" dirty="0"/>
              <a:t>Following the addition of a court ordered indicator, TIPS will prevent the active enrollee’s records </a:t>
            </a:r>
            <a:r>
              <a:rPr lang="en-US" dirty="0" smtClean="0"/>
              <a:t>from</a:t>
            </a:r>
            <a:r>
              <a:rPr lang="en-US" dirty="0"/>
              <a:t>:</a:t>
            </a:r>
          </a:p>
          <a:p>
            <a:pPr lvl="1"/>
            <a:r>
              <a:rPr lang="en-US" dirty="0"/>
              <a:t>Voluntarily being cancelled via a new SF 2809</a:t>
            </a:r>
          </a:p>
          <a:p>
            <a:pPr lvl="1"/>
            <a:r>
              <a:rPr lang="en-US" dirty="0"/>
              <a:t>Being switched from a </a:t>
            </a:r>
            <a:r>
              <a:rPr lang="en-US" i="1" dirty="0" smtClean="0"/>
              <a:t>Self &amp; Family Plan </a:t>
            </a:r>
            <a:r>
              <a:rPr lang="en-US" dirty="0" smtClean="0"/>
              <a:t>to </a:t>
            </a:r>
            <a:r>
              <a:rPr lang="en-US" dirty="0"/>
              <a:t>a </a:t>
            </a:r>
            <a:r>
              <a:rPr lang="en-US" i="1" dirty="0"/>
              <a:t>Self Only </a:t>
            </a:r>
            <a:r>
              <a:rPr lang="en-US" i="1" dirty="0" smtClean="0"/>
              <a:t>Plan</a:t>
            </a:r>
          </a:p>
          <a:p>
            <a:pPr lvl="1"/>
            <a:r>
              <a:rPr lang="en-US" dirty="0" smtClean="0"/>
              <a:t>Being switched from a </a:t>
            </a:r>
            <a:r>
              <a:rPr lang="en-US" i="1" dirty="0" smtClean="0"/>
              <a:t>Self Plus One Plan </a:t>
            </a:r>
            <a:r>
              <a:rPr lang="en-US" dirty="0" smtClean="0"/>
              <a:t>to </a:t>
            </a:r>
            <a:r>
              <a:rPr lang="en-US" i="1" dirty="0" smtClean="0"/>
              <a:t>a Self Only Plan</a:t>
            </a:r>
            <a:endParaRPr lang="en-US" i="1" dirty="0"/>
          </a:p>
          <a:p>
            <a:r>
              <a:rPr lang="en-US" dirty="0" smtClean="0"/>
              <a:t>Following </a:t>
            </a:r>
            <a:r>
              <a:rPr lang="en-US" dirty="0"/>
              <a:t>the </a:t>
            </a:r>
            <a:r>
              <a:rPr lang="en-US" dirty="0" smtClean="0"/>
              <a:t>removal </a:t>
            </a:r>
            <a:r>
              <a:rPr lang="en-US" dirty="0"/>
              <a:t>of a court ordered indicator, TIPS will </a:t>
            </a:r>
            <a:r>
              <a:rPr lang="en-US" dirty="0" smtClean="0"/>
              <a:t>allow </a:t>
            </a:r>
            <a:r>
              <a:rPr lang="en-US" dirty="0"/>
              <a:t>the </a:t>
            </a:r>
            <a:r>
              <a:rPr lang="en-US" dirty="0" smtClean="0"/>
              <a:t>enrollee’s </a:t>
            </a:r>
            <a:r>
              <a:rPr lang="en-US" dirty="0"/>
              <a:t>records </a:t>
            </a:r>
            <a:r>
              <a:rPr lang="en-US" dirty="0" smtClean="0"/>
              <a:t>to:</a:t>
            </a:r>
            <a:endParaRPr lang="en-US" dirty="0"/>
          </a:p>
          <a:p>
            <a:pPr lvl="1"/>
            <a:r>
              <a:rPr lang="en-US" dirty="0"/>
              <a:t>Voluntarily </a:t>
            </a:r>
            <a:r>
              <a:rPr lang="en-US" dirty="0" smtClean="0"/>
              <a:t>be </a:t>
            </a:r>
            <a:r>
              <a:rPr lang="en-US" dirty="0"/>
              <a:t>cancelled via a new </a:t>
            </a:r>
            <a:r>
              <a:rPr lang="en-US" dirty="0" smtClean="0"/>
              <a:t>SF 2809</a:t>
            </a:r>
            <a:endParaRPr lang="en-US" dirty="0"/>
          </a:p>
          <a:p>
            <a:pPr lvl="1"/>
            <a:r>
              <a:rPr lang="en-US" dirty="0" smtClean="0"/>
              <a:t>Be </a:t>
            </a:r>
            <a:r>
              <a:rPr lang="en-US" dirty="0"/>
              <a:t>s</a:t>
            </a:r>
            <a:r>
              <a:rPr lang="en-US" dirty="0" smtClean="0"/>
              <a:t>witched </a:t>
            </a:r>
            <a:r>
              <a:rPr lang="en-US" dirty="0"/>
              <a:t>from a </a:t>
            </a:r>
            <a:r>
              <a:rPr lang="en-US" i="1" dirty="0" smtClean="0"/>
              <a:t>Self </a:t>
            </a:r>
            <a:r>
              <a:rPr lang="en-US" i="1" dirty="0"/>
              <a:t>&amp; Family Plan </a:t>
            </a:r>
            <a:r>
              <a:rPr lang="en-US" dirty="0" smtClean="0"/>
              <a:t>to </a:t>
            </a:r>
            <a:r>
              <a:rPr lang="en-US" dirty="0"/>
              <a:t>a </a:t>
            </a:r>
            <a:r>
              <a:rPr lang="en-US" i="1" dirty="0"/>
              <a:t>Self Only </a:t>
            </a:r>
            <a:r>
              <a:rPr lang="en-US" i="1" dirty="0" smtClean="0"/>
              <a:t>Plan</a:t>
            </a:r>
          </a:p>
          <a:p>
            <a:pPr lvl="1"/>
            <a:r>
              <a:rPr lang="en-US" dirty="0" smtClean="0"/>
              <a:t>Being switched from a </a:t>
            </a:r>
            <a:r>
              <a:rPr lang="en-US" i="1" dirty="0" smtClean="0"/>
              <a:t>Self Plus One Plan </a:t>
            </a:r>
            <a:r>
              <a:rPr lang="en-US" dirty="0" smtClean="0"/>
              <a:t>to a </a:t>
            </a:r>
            <a:r>
              <a:rPr lang="en-US" i="1" dirty="0" smtClean="0"/>
              <a:t>Self Only Plan</a:t>
            </a:r>
            <a:endParaRPr lang="en-US" i="1" dirty="0"/>
          </a:p>
        </p:txBody>
      </p:sp>
    </p:spTree>
    <p:extLst>
      <p:ext uri="{BB962C8B-B14F-4D97-AF65-F5344CB8AC3E}">
        <p14:creationId xmlns:p14="http://schemas.microsoft.com/office/powerpoint/2010/main" val="15141515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Information Only SF 2809</a:t>
            </a:r>
            <a:endParaRPr lang="en-US" dirty="0"/>
          </a:p>
        </p:txBody>
      </p:sp>
      <p:sp>
        <p:nvSpPr>
          <p:cNvPr id="3" name="Content Placeholder 2" descr="text box"/>
          <p:cNvSpPr>
            <a:spLocks noGrp="1"/>
          </p:cNvSpPr>
          <p:nvPr>
            <p:ph idx="1"/>
          </p:nvPr>
        </p:nvSpPr>
        <p:spPr/>
        <p:txBody>
          <a:bodyPr/>
          <a:lstStyle/>
          <a:p>
            <a:pPr marL="0" indent="0">
              <a:buNone/>
            </a:pPr>
            <a:r>
              <a:rPr lang="en-US" dirty="0" smtClean="0"/>
              <a:t>Information only SF 2809s are used to</a:t>
            </a:r>
          </a:p>
          <a:p>
            <a:r>
              <a:rPr lang="en-US" dirty="0" smtClean="0"/>
              <a:t>Advise carriers of additions or deletions of eligible family members under a Self and Family policy.</a:t>
            </a:r>
          </a:p>
          <a:p>
            <a:r>
              <a:rPr lang="en-US" dirty="0" smtClean="0"/>
              <a:t>Correct data already submitted</a:t>
            </a:r>
          </a:p>
          <a:p>
            <a:pPr lvl="1"/>
            <a:r>
              <a:rPr lang="en-US" dirty="0" smtClean="0"/>
              <a:t>Name spelling or changes</a:t>
            </a:r>
          </a:p>
          <a:p>
            <a:pPr lvl="1"/>
            <a:r>
              <a:rPr lang="en-US" dirty="0" smtClean="0"/>
              <a:t>Addresses</a:t>
            </a:r>
          </a:p>
          <a:p>
            <a:pPr lvl="1"/>
            <a:r>
              <a:rPr lang="en-US" dirty="0" smtClean="0"/>
              <a:t>Birthdates</a:t>
            </a:r>
          </a:p>
          <a:p>
            <a:pPr lvl="1"/>
            <a:r>
              <a:rPr lang="en-US" dirty="0" smtClean="0"/>
              <a:t>Social Security Numbers</a:t>
            </a:r>
          </a:p>
          <a:p>
            <a:pPr lvl="1"/>
            <a:r>
              <a:rPr lang="en-US" dirty="0" smtClean="0"/>
              <a:t>Any other changes that do not involve changing enrollment codes or effective dates</a:t>
            </a:r>
            <a:endParaRPr lang="en-US" dirty="0"/>
          </a:p>
        </p:txBody>
      </p:sp>
    </p:spTree>
    <p:extLst>
      <p:ext uri="{BB962C8B-B14F-4D97-AF65-F5344CB8AC3E}">
        <p14:creationId xmlns:p14="http://schemas.microsoft.com/office/powerpoint/2010/main" val="62506742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Enrollee Billing Unit/POI Transfer</a:t>
            </a:r>
            <a:endParaRPr lang="en-US" dirty="0"/>
          </a:p>
        </p:txBody>
      </p:sp>
      <p:sp>
        <p:nvSpPr>
          <p:cNvPr id="3" name="Content Placeholder 2" descr="text box"/>
          <p:cNvSpPr>
            <a:spLocks noGrp="1"/>
          </p:cNvSpPr>
          <p:nvPr>
            <p:ph idx="1"/>
          </p:nvPr>
        </p:nvSpPr>
        <p:spPr/>
        <p:txBody>
          <a:bodyPr/>
          <a:lstStyle/>
          <a:p>
            <a:r>
              <a:rPr lang="en-US" dirty="0" smtClean="0"/>
              <a:t>The </a:t>
            </a:r>
            <a:r>
              <a:rPr lang="en-US" dirty="0"/>
              <a:t>Enrollee Billing Unit / POI </a:t>
            </a:r>
            <a:r>
              <a:rPr lang="en-US" dirty="0" smtClean="0"/>
              <a:t>Transfer process can </a:t>
            </a:r>
            <a:r>
              <a:rPr lang="en-US" dirty="0"/>
              <a:t>be used by Tribal Employers to transfer an employee enrolled in FEHB to a new Billing Unit / POI</a:t>
            </a:r>
          </a:p>
          <a:p>
            <a:r>
              <a:rPr lang="en-US" dirty="0" smtClean="0"/>
              <a:t>Enrollees in </a:t>
            </a:r>
            <a:r>
              <a:rPr lang="en-US" dirty="0"/>
              <a:t>FEHB </a:t>
            </a:r>
            <a:r>
              <a:rPr lang="en-US" dirty="0" smtClean="0"/>
              <a:t>will be able to transfer to a new Billing Unit/POI from:</a:t>
            </a:r>
          </a:p>
          <a:p>
            <a:pPr marL="914400" lvl="1" indent="-457200">
              <a:buFont typeface="+mj-lt"/>
              <a:buAutoNum type="arabicPeriod"/>
            </a:pPr>
            <a:r>
              <a:rPr lang="en-US" dirty="0" smtClean="0"/>
              <a:t>A Billing Unit / POI managed by your Tribal </a:t>
            </a:r>
            <a:r>
              <a:rPr lang="en-US" dirty="0"/>
              <a:t>Employer </a:t>
            </a:r>
            <a:endParaRPr lang="en-US" dirty="0" smtClean="0"/>
          </a:p>
          <a:p>
            <a:pPr marL="914400" lvl="1" indent="-457200">
              <a:buFont typeface="+mj-lt"/>
              <a:buAutoNum type="arabicPeriod"/>
            </a:pPr>
            <a:r>
              <a:rPr lang="en-US" dirty="0" smtClean="0"/>
              <a:t>A Billing Unit / POI managed by </a:t>
            </a:r>
            <a:r>
              <a:rPr lang="en-US" dirty="0"/>
              <a:t>another Tribal </a:t>
            </a:r>
            <a:r>
              <a:rPr lang="en-US" dirty="0" smtClean="0"/>
              <a:t>Employer participating in FEHB</a:t>
            </a:r>
          </a:p>
          <a:p>
            <a:pPr marL="514350" indent="-457200"/>
            <a:endParaRPr lang="en-US" dirty="0"/>
          </a:p>
        </p:txBody>
      </p:sp>
    </p:spTree>
    <p:extLst>
      <p:ext uri="{BB962C8B-B14F-4D97-AF65-F5344CB8AC3E}">
        <p14:creationId xmlns:p14="http://schemas.microsoft.com/office/powerpoint/2010/main" val="40107462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p:txBody>
          <a:bodyPr>
            <a:normAutofit/>
          </a:bodyPr>
          <a:lstStyle/>
          <a:p>
            <a:r>
              <a:rPr lang="en-US" dirty="0"/>
              <a:t>FEHB Key Stakeholders:</a:t>
            </a:r>
            <a:r>
              <a:rPr lang="en-US" dirty="0" smtClean="0"/>
              <a:t/>
            </a:r>
            <a:br>
              <a:rPr lang="en-US" dirty="0" smtClean="0"/>
            </a:br>
            <a:r>
              <a:rPr lang="en-US" dirty="0" smtClean="0"/>
              <a:t>Tribal Employees</a:t>
            </a:r>
            <a:endParaRPr lang="en-US" dirty="0"/>
          </a:p>
        </p:txBody>
      </p:sp>
      <p:graphicFrame>
        <p:nvGraphicFramePr>
          <p:cNvPr id="7" name="Object 6" descr="Clip Art depicting Tribal Employees" title="Picture of Tribal Employees"/>
          <p:cNvGraphicFramePr>
            <a:graphicFrameLocks/>
          </p:cNvGraphicFramePr>
          <p:nvPr>
            <p:extLst>
              <p:ext uri="{D42A27DB-BD31-4B8C-83A1-F6EECF244321}">
                <p14:modId xmlns:p14="http://schemas.microsoft.com/office/powerpoint/2010/main" val="2824794162"/>
              </p:ext>
            </p:extLst>
          </p:nvPr>
        </p:nvGraphicFramePr>
        <p:xfrm>
          <a:off x="301626" y="1447809"/>
          <a:ext cx="8540751" cy="2387249"/>
        </p:xfrm>
        <a:graphic>
          <a:graphicData uri="http://schemas.openxmlformats.org/presentationml/2006/ole">
            <mc:AlternateContent xmlns:mc="http://schemas.openxmlformats.org/markup-compatibility/2006">
              <mc:Choice xmlns:v="urn:schemas-microsoft-com:vml" Requires="v">
                <p:oleObj spid="_x0000_s43201" name="Visio" r:id="rId4" imgW="8541413" imgH="3410355" progId="Visio.Drawing.11">
                  <p:embed/>
                </p:oleObj>
              </mc:Choice>
              <mc:Fallback>
                <p:oleObj name="Visio" r:id="rId4" imgW="8541413" imgH="3410355" progId="Visio.Drawing.11">
                  <p:embed/>
                  <p:pic>
                    <p:nvPicPr>
                      <p:cNvPr id="0" name="Picture 9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6" y="1447809"/>
                        <a:ext cx="8540751" cy="2387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descr="Tribal Employees should workd with their Tribal Employers to: Select plans and submit enrollment requests; Submit plan change requests; Submit change of personal data requests; Cancel enrollment.  &#10;&#10;Contact Tribal Employer or FEHB Plan Carriers with specific inquiries." title="Tribal Employees"/>
          <p:cNvGraphicFramePr>
            <a:graphicFrameLocks noGrp="1"/>
          </p:cNvGraphicFramePr>
          <p:nvPr>
            <p:extLst>
              <p:ext uri="{D42A27DB-BD31-4B8C-83A1-F6EECF244321}">
                <p14:modId xmlns:p14="http://schemas.microsoft.com/office/powerpoint/2010/main" val="2840400222"/>
              </p:ext>
            </p:extLst>
          </p:nvPr>
        </p:nvGraphicFramePr>
        <p:xfrm>
          <a:off x="228600" y="4038600"/>
          <a:ext cx="8686800" cy="2651364"/>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429372">
                <a:tc>
                  <a:txBody>
                    <a:bodyPr/>
                    <a:lstStyle/>
                    <a:p>
                      <a:pPr algn="ctr"/>
                      <a:r>
                        <a:rPr lang="en-US" sz="2000" dirty="0" smtClean="0">
                          <a:solidFill>
                            <a:schemeClr val="bg1"/>
                          </a:solidFill>
                        </a:rPr>
                        <a:t>Tribal Employees</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2221992">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aseline="0" dirty="0" smtClean="0"/>
                        <a:t>Tribal Employees should work with their Tribal Employers to:</a:t>
                      </a:r>
                    </a:p>
                    <a:p>
                      <a:pPr marL="465138" marR="0" lvl="1" indent="-23971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Select </a:t>
                      </a:r>
                      <a:r>
                        <a:rPr lang="en-US" sz="2000" baseline="0" dirty="0" smtClean="0"/>
                        <a:t>plans and submit enrollment requests</a:t>
                      </a:r>
                    </a:p>
                    <a:p>
                      <a:pPr marL="465138" marR="0" lvl="1" indent="-23971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aseline="0" dirty="0" smtClean="0"/>
                        <a:t>Submit plan change requests</a:t>
                      </a:r>
                    </a:p>
                    <a:p>
                      <a:pPr marL="465138" marR="0" lvl="1" indent="-239713"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aseline="0" dirty="0" smtClean="0"/>
                        <a:t>Submit change of personal data requests</a:t>
                      </a:r>
                    </a:p>
                    <a:p>
                      <a:pPr marL="465138" marR="0" lvl="1" indent="-239713" algn="l" defTabSz="914400" rtl="0" eaLnBrk="1" fontAlgn="auto" latinLnBrk="0" hangingPunct="1">
                        <a:lnSpc>
                          <a:spcPct val="100000"/>
                        </a:lnSpc>
                        <a:spcBef>
                          <a:spcPts val="0"/>
                        </a:spcBef>
                        <a:spcAft>
                          <a:spcPts val="1000"/>
                        </a:spcAft>
                        <a:buClrTx/>
                        <a:buSzTx/>
                        <a:buFont typeface="Arial" pitchFamily="34" charset="0"/>
                        <a:buChar char="•"/>
                        <a:tabLst/>
                        <a:defRPr/>
                      </a:pPr>
                      <a:r>
                        <a:rPr lang="en-US" sz="2000" baseline="0" dirty="0" smtClean="0"/>
                        <a:t>Cancel enrollment</a:t>
                      </a:r>
                    </a:p>
                    <a:p>
                      <a:pPr marL="0" marR="0" indent="0" algn="l" defTabSz="914400" rtl="0" eaLnBrk="1" fontAlgn="auto" latinLnBrk="0" hangingPunct="1">
                        <a:lnSpc>
                          <a:spcPct val="100000"/>
                        </a:lnSpc>
                        <a:spcBef>
                          <a:spcPts val="0"/>
                        </a:spcBef>
                        <a:spcAft>
                          <a:spcPts val="1000"/>
                        </a:spcAft>
                        <a:buClrTx/>
                        <a:buSzTx/>
                        <a:buFont typeface="Arial" pitchFamily="34" charset="0"/>
                        <a:buNone/>
                        <a:tabLst/>
                        <a:defRPr/>
                      </a:pPr>
                      <a:r>
                        <a:rPr lang="en-US" sz="2000" dirty="0" smtClean="0"/>
                        <a:t>Contact Tribal Employer</a:t>
                      </a:r>
                      <a:r>
                        <a:rPr lang="en-US" sz="2000" baseline="0" dirty="0" smtClean="0"/>
                        <a:t> or FEHB Plan Carriers with specific inquiries</a:t>
                      </a:r>
                      <a:endParaRPr lang="en-US" sz="2000" dirty="0" smtClean="0"/>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9665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Enrollee Billing Unit/POI Transfer </a:t>
            </a:r>
            <a:r>
              <a:rPr lang="en-US" dirty="0"/>
              <a:t>(</a:t>
            </a:r>
            <a:r>
              <a:rPr lang="en-US" dirty="0" smtClean="0"/>
              <a:t>cont.)</a:t>
            </a:r>
            <a:endParaRPr lang="en-US" dirty="0"/>
          </a:p>
        </p:txBody>
      </p:sp>
      <p:sp>
        <p:nvSpPr>
          <p:cNvPr id="3" name="Content Placeholder 2" descr="text box"/>
          <p:cNvSpPr>
            <a:spLocks noGrp="1"/>
          </p:cNvSpPr>
          <p:nvPr>
            <p:ph idx="1"/>
          </p:nvPr>
        </p:nvSpPr>
        <p:spPr/>
        <p:txBody>
          <a:bodyPr/>
          <a:lstStyle/>
          <a:p>
            <a:pPr marL="514350" indent="-457200"/>
            <a:r>
              <a:rPr lang="en-US" dirty="0" smtClean="0"/>
              <a:t>The gaining Tribal Employer will need to determine the </a:t>
            </a:r>
            <a:r>
              <a:rPr lang="en-US" dirty="0"/>
              <a:t>following </a:t>
            </a:r>
            <a:r>
              <a:rPr lang="en-US" dirty="0" smtClean="0"/>
              <a:t>information for each enrollee in order to transfer him/her to its </a:t>
            </a:r>
            <a:r>
              <a:rPr lang="en-US" dirty="0"/>
              <a:t>Billing </a:t>
            </a:r>
            <a:r>
              <a:rPr lang="en-US" dirty="0" smtClean="0"/>
              <a:t>Unit/POI:</a:t>
            </a:r>
            <a:endParaRPr lang="en-US" dirty="0"/>
          </a:p>
          <a:p>
            <a:pPr lvl="1"/>
            <a:r>
              <a:rPr lang="en-US" dirty="0" smtClean="0"/>
              <a:t>First Name</a:t>
            </a:r>
          </a:p>
          <a:p>
            <a:pPr lvl="1"/>
            <a:r>
              <a:rPr lang="en-US" dirty="0" smtClean="0"/>
              <a:t>Last Name</a:t>
            </a:r>
          </a:p>
          <a:p>
            <a:pPr lvl="1"/>
            <a:r>
              <a:rPr lang="en-US" dirty="0" smtClean="0"/>
              <a:t>Social Security Number</a:t>
            </a:r>
          </a:p>
          <a:p>
            <a:r>
              <a:rPr lang="en-US" dirty="0" smtClean="0"/>
              <a:t>The gaining Tribal Employer will need to determine the </a:t>
            </a:r>
            <a:r>
              <a:rPr lang="en-US" b="1" i="1" dirty="0" smtClean="0"/>
              <a:t>Effective Date of Coverage</a:t>
            </a:r>
            <a:r>
              <a:rPr lang="en-US" dirty="0" smtClean="0"/>
              <a:t> for each transferred enrollee</a:t>
            </a:r>
          </a:p>
        </p:txBody>
      </p:sp>
      <p:pic>
        <p:nvPicPr>
          <p:cNvPr id="41987" name="Picture 3" descr="Chart showing enrollee billing unit/POI transfer" title="Chart Showing Enrollee Billing Unit/POI Transf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6472" y="5042425"/>
            <a:ext cx="5011057" cy="173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58024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Enrollee </a:t>
            </a:r>
            <a:r>
              <a:rPr lang="en-US" dirty="0"/>
              <a:t>Billing Unit/POI Transfer </a:t>
            </a:r>
            <a:r>
              <a:rPr lang="en-US" dirty="0" smtClean="0"/>
              <a:t>(contd.)</a:t>
            </a:r>
            <a:endParaRPr lang="en-US" dirty="0"/>
          </a:p>
        </p:txBody>
      </p:sp>
      <p:sp>
        <p:nvSpPr>
          <p:cNvPr id="3" name="Content Placeholder 2" descr="text box"/>
          <p:cNvSpPr>
            <a:spLocks noGrp="1"/>
          </p:cNvSpPr>
          <p:nvPr>
            <p:ph idx="1"/>
          </p:nvPr>
        </p:nvSpPr>
        <p:spPr>
          <a:xfrm>
            <a:off x="228600" y="1261872"/>
            <a:ext cx="8686800" cy="4910328"/>
          </a:xfrm>
        </p:spPr>
        <p:txBody>
          <a:bodyPr/>
          <a:lstStyle/>
          <a:p>
            <a:pPr marL="0" indent="0">
              <a:buNone/>
            </a:pPr>
            <a:r>
              <a:rPr lang="en-US" dirty="0" smtClean="0"/>
              <a:t>As conceptualized, the following consideration must be acknowledged by the gaining Tribal Employer before transferring an enrollee to its Billing Unit/POI:</a:t>
            </a:r>
          </a:p>
          <a:p>
            <a:r>
              <a:rPr lang="en-US" dirty="0" smtClean="0"/>
              <a:t>If the Effective Date of Transfer does not fall on the first of the month, the gaining Tribal Employer will be responsible for paying a prorated premium </a:t>
            </a:r>
            <a:endParaRPr lang="en-US" dirty="0"/>
          </a:p>
          <a:p>
            <a:r>
              <a:rPr lang="en-US" dirty="0" smtClean="0"/>
              <a:t>Tribal Employers in the current POI must use the CREATE SF 2809 for the enrollee on the INQUIRY screen under the current POI to begin transfer.  On the SF 2809 they must enter a Cancel date effective the last day of the pay period that the employee is in that POI</a:t>
            </a:r>
          </a:p>
        </p:txBody>
      </p:sp>
    </p:spTree>
    <p:extLst>
      <p:ext uri="{BB962C8B-B14F-4D97-AF65-F5344CB8AC3E}">
        <p14:creationId xmlns:p14="http://schemas.microsoft.com/office/powerpoint/2010/main" val="32531672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a:t>Enrollee Billing Unit/POI Transfer </a:t>
            </a:r>
            <a:r>
              <a:rPr lang="en-US" dirty="0" smtClean="0"/>
              <a:t>(continued)</a:t>
            </a:r>
            <a:endParaRPr lang="en-US" dirty="0"/>
          </a:p>
        </p:txBody>
      </p:sp>
      <p:sp>
        <p:nvSpPr>
          <p:cNvPr id="3" name="Content Placeholder 2" descr="text box"/>
          <p:cNvSpPr>
            <a:spLocks noGrp="1"/>
          </p:cNvSpPr>
          <p:nvPr>
            <p:ph idx="1"/>
          </p:nvPr>
        </p:nvSpPr>
        <p:spPr/>
        <p:txBody>
          <a:bodyPr/>
          <a:lstStyle/>
          <a:p>
            <a:r>
              <a:rPr lang="en-US" dirty="0" smtClean="0"/>
              <a:t>The gaining Tribal Employer will enter a new SF 2809 for enrollment into the new POI with an effective date one day greater than the cancellation effective date in the former POI</a:t>
            </a:r>
          </a:p>
          <a:p>
            <a:r>
              <a:rPr lang="en-US" dirty="0" smtClean="0"/>
              <a:t>The enrollee can only be entered in a new POI once the cancel/termination for the former POI has been billed</a:t>
            </a:r>
            <a:endParaRPr lang="en-US" dirty="0"/>
          </a:p>
        </p:txBody>
      </p:sp>
    </p:spTree>
    <p:extLst>
      <p:ext uri="{BB962C8B-B14F-4D97-AF65-F5344CB8AC3E}">
        <p14:creationId xmlns:p14="http://schemas.microsoft.com/office/powerpoint/2010/main" val="33945570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Retroactive Adjustments</a:t>
            </a:r>
            <a:endParaRPr lang="en-US" dirty="0"/>
          </a:p>
        </p:txBody>
      </p:sp>
      <p:sp>
        <p:nvSpPr>
          <p:cNvPr id="3" name="Content Placeholder 2" descr="text box"/>
          <p:cNvSpPr>
            <a:spLocks noGrp="1"/>
          </p:cNvSpPr>
          <p:nvPr>
            <p:ph idx="1"/>
          </p:nvPr>
        </p:nvSpPr>
        <p:spPr/>
        <p:txBody>
          <a:bodyPr/>
          <a:lstStyle/>
          <a:p>
            <a:r>
              <a:rPr lang="en-US" dirty="0" smtClean="0"/>
              <a:t>TIPS allows Tribal Employers to create SF 2809s/SF 2810s with effective dates in the past</a:t>
            </a:r>
          </a:p>
          <a:p>
            <a:r>
              <a:rPr lang="en-US" dirty="0" smtClean="0"/>
              <a:t>Retroactive adjustments will be allowed for the following transactions:</a:t>
            </a:r>
          </a:p>
          <a:p>
            <a:pPr lvl="1"/>
            <a:r>
              <a:rPr lang="en-US" dirty="0" smtClean="0"/>
              <a:t>Initial enrollments (SF 2809)</a:t>
            </a:r>
          </a:p>
          <a:p>
            <a:pPr lvl="1"/>
            <a:r>
              <a:rPr lang="en-US" dirty="0" smtClean="0"/>
              <a:t>Enrollment code changes (SF 2809)</a:t>
            </a:r>
          </a:p>
          <a:p>
            <a:pPr lvl="1"/>
            <a:r>
              <a:rPr lang="en-US" dirty="0" smtClean="0"/>
              <a:t>Cancellations (SF 2809)</a:t>
            </a:r>
          </a:p>
          <a:p>
            <a:pPr lvl="1"/>
            <a:r>
              <a:rPr lang="en-US" dirty="0" smtClean="0"/>
              <a:t>Reinstatements (SF 2810)</a:t>
            </a:r>
          </a:p>
          <a:p>
            <a:pPr lvl="1"/>
            <a:r>
              <a:rPr lang="en-US" dirty="0" smtClean="0"/>
              <a:t>Terminations (SF 2810)</a:t>
            </a:r>
          </a:p>
          <a:p>
            <a:pPr marL="457200" lvl="1" indent="0">
              <a:buNone/>
            </a:pPr>
            <a:endParaRPr lang="en-US" dirty="0"/>
          </a:p>
          <a:p>
            <a:endParaRPr lang="en-US" dirty="0"/>
          </a:p>
        </p:txBody>
      </p:sp>
    </p:spTree>
    <p:extLst>
      <p:ext uri="{BB962C8B-B14F-4D97-AF65-F5344CB8AC3E}">
        <p14:creationId xmlns:p14="http://schemas.microsoft.com/office/powerpoint/2010/main" val="277753113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Retroactive Adjustments (cont.)</a:t>
            </a:r>
            <a:endParaRPr lang="en-US" dirty="0"/>
          </a:p>
        </p:txBody>
      </p:sp>
      <p:sp>
        <p:nvSpPr>
          <p:cNvPr id="3" name="Content Placeholder 2" descr="text box"/>
          <p:cNvSpPr>
            <a:spLocks noGrp="1"/>
          </p:cNvSpPr>
          <p:nvPr>
            <p:ph idx="1"/>
          </p:nvPr>
        </p:nvSpPr>
        <p:spPr/>
        <p:txBody>
          <a:bodyPr/>
          <a:lstStyle/>
          <a:p>
            <a:r>
              <a:rPr lang="en-US" dirty="0"/>
              <a:t>The following considerations </a:t>
            </a:r>
            <a:r>
              <a:rPr lang="en-US" dirty="0" smtClean="0"/>
              <a:t>will need to be acknowledged </a:t>
            </a:r>
            <a:r>
              <a:rPr lang="en-US" dirty="0"/>
              <a:t>by </a:t>
            </a:r>
            <a:r>
              <a:rPr lang="en-US" dirty="0" smtClean="0"/>
              <a:t>the Tribal </a:t>
            </a:r>
            <a:r>
              <a:rPr lang="en-US" dirty="0"/>
              <a:t>Employer before </a:t>
            </a:r>
            <a:r>
              <a:rPr lang="en-US" dirty="0" smtClean="0"/>
              <a:t>completing a retroactive adjustment:</a:t>
            </a:r>
            <a:endParaRPr lang="en-US" dirty="0"/>
          </a:p>
          <a:p>
            <a:pPr lvl="1"/>
            <a:r>
              <a:rPr lang="en-US" dirty="0" smtClean="0"/>
              <a:t>Retroactive adjustments resulting in either net credits or net debits will be displayed in the monthly Billing Report under the “Adjustments” column</a:t>
            </a:r>
            <a:endParaRPr lang="en-US" dirty="0"/>
          </a:p>
          <a:p>
            <a:endParaRPr lang="en-US" dirty="0"/>
          </a:p>
        </p:txBody>
      </p:sp>
      <p:pic>
        <p:nvPicPr>
          <p:cNvPr id="54274" name="Picture 2" descr="Adjustments resulting in net credits will be applied to future bills until the adjustment's balance is reduced to $0.  Adjustments resulting in net debits will be applied to the monthly bill in which the retroactive adjustment is entered into TIPS" title="Retroactive Adjust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18432"/>
            <a:ext cx="8650377"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5301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Delete Function</a:t>
            </a:r>
            <a:endParaRPr lang="en-US" dirty="0"/>
          </a:p>
        </p:txBody>
      </p:sp>
      <p:sp>
        <p:nvSpPr>
          <p:cNvPr id="3" name="Content Placeholder 2" descr="text box"/>
          <p:cNvSpPr>
            <a:spLocks noGrp="1"/>
          </p:cNvSpPr>
          <p:nvPr>
            <p:ph idx="1"/>
          </p:nvPr>
        </p:nvSpPr>
        <p:spPr/>
        <p:txBody>
          <a:bodyPr/>
          <a:lstStyle/>
          <a:p>
            <a:pPr marL="0" indent="0">
              <a:buNone/>
            </a:pPr>
            <a:r>
              <a:rPr lang="en-US" dirty="0" smtClean="0"/>
              <a:t>The Delete Function can be used for non-processed and non-billed records.</a:t>
            </a:r>
          </a:p>
          <a:p>
            <a:pPr marL="0" indent="0">
              <a:buNone/>
            </a:pPr>
            <a:r>
              <a:rPr lang="en-US" dirty="0" smtClean="0"/>
              <a:t>Forms eligible for deletion:</a:t>
            </a:r>
          </a:p>
          <a:p>
            <a:r>
              <a:rPr lang="en-US" dirty="0" smtClean="0"/>
              <a:t>Health Benefits Election Form (SF 2809)</a:t>
            </a:r>
          </a:p>
          <a:p>
            <a:r>
              <a:rPr lang="en-US" dirty="0" smtClean="0"/>
              <a:t>Notice of Change in Health Benefits Enrollment (SF 2810)</a:t>
            </a:r>
          </a:p>
          <a:p>
            <a:pPr marL="0" indent="0">
              <a:buNone/>
            </a:pPr>
            <a:r>
              <a:rPr lang="en-US" dirty="0" smtClean="0"/>
              <a:t>The Delete button is located on the bottom of any form eligible for deletion.</a:t>
            </a:r>
            <a:endParaRPr lang="en-US" dirty="0"/>
          </a:p>
        </p:txBody>
      </p:sp>
    </p:spTree>
    <p:extLst>
      <p:ext uri="{BB962C8B-B14F-4D97-AF65-F5344CB8AC3E}">
        <p14:creationId xmlns:p14="http://schemas.microsoft.com/office/powerpoint/2010/main" val="35383313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History/Archive</a:t>
            </a:r>
            <a:endParaRPr lang="en-US" dirty="0"/>
          </a:p>
        </p:txBody>
      </p:sp>
      <p:sp>
        <p:nvSpPr>
          <p:cNvPr id="3" name="Content Placeholder 2" descr="text box"/>
          <p:cNvSpPr>
            <a:spLocks noGrp="1"/>
          </p:cNvSpPr>
          <p:nvPr>
            <p:ph idx="1"/>
          </p:nvPr>
        </p:nvSpPr>
        <p:spPr/>
        <p:txBody>
          <a:bodyPr/>
          <a:lstStyle/>
          <a:p>
            <a:pPr marL="0" indent="0">
              <a:buNone/>
            </a:pPr>
            <a:r>
              <a:rPr lang="en-US" dirty="0" smtClean="0"/>
              <a:t>When a tribal employee is terminated or cancelled, their information remains available through the Inquiry function. Should the employee return to work at the same POI or Tribe, the TBO will enter the SSN in Inquiry to retrieve the current information.</a:t>
            </a:r>
          </a:p>
          <a:p>
            <a:pPr marL="0" indent="0">
              <a:buNone/>
            </a:pPr>
            <a:endParaRPr lang="en-US" dirty="0"/>
          </a:p>
          <a:p>
            <a:pPr marL="0" indent="0">
              <a:buNone/>
            </a:pPr>
            <a:r>
              <a:rPr lang="en-US" dirty="0" smtClean="0"/>
              <a:t>When the enrollee chooses the CREATE NEW ENROLLMENT function, the previous records are moved to history and the SSN is unlocked so the current information can be added.</a:t>
            </a:r>
            <a:endParaRPr lang="en-US" dirty="0"/>
          </a:p>
        </p:txBody>
      </p:sp>
    </p:spTree>
    <p:extLst>
      <p:ext uri="{BB962C8B-B14F-4D97-AF65-F5344CB8AC3E}">
        <p14:creationId xmlns:p14="http://schemas.microsoft.com/office/powerpoint/2010/main" val="7334508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text box"/>
          <p:cNvSpPr>
            <a:spLocks noGrp="1"/>
          </p:cNvSpPr>
          <p:nvPr>
            <p:ph idx="1"/>
          </p:nvPr>
        </p:nvSpPr>
        <p:spPr>
          <a:xfrm>
            <a:off x="228600" y="1261872"/>
            <a:ext cx="8686800" cy="4910328"/>
          </a:xfrm>
        </p:spPr>
        <p:txBody>
          <a:bodyPr/>
          <a:lstStyle/>
          <a:p>
            <a:pPr marL="514350" indent="-514350">
              <a:buFont typeface="+mj-lt"/>
              <a:buAutoNum type="arabicPeriod"/>
            </a:pPr>
            <a:r>
              <a:rPr lang="en-US" sz="2400" dirty="0" smtClean="0"/>
              <a:t>What information must you have in order to transfer an enrollee to a </a:t>
            </a:r>
            <a:r>
              <a:rPr lang="en-US" sz="2400" dirty="0"/>
              <a:t>Billing </a:t>
            </a:r>
            <a:r>
              <a:rPr lang="en-US" sz="2400" dirty="0" smtClean="0"/>
              <a:t>Unit/POI managed by your Tribal Employer </a:t>
            </a:r>
          </a:p>
          <a:p>
            <a:pPr marL="914400" lvl="2" indent="-514350">
              <a:buFont typeface="Calibri" pitchFamily="34" charset="0"/>
              <a:buChar char="–"/>
            </a:pPr>
            <a:r>
              <a:rPr lang="en-US" sz="2400" dirty="0" smtClean="0"/>
              <a:t>First Name</a:t>
            </a:r>
          </a:p>
          <a:p>
            <a:pPr marL="914400" lvl="2" indent="-514350">
              <a:buFont typeface="Calibri" pitchFamily="34" charset="0"/>
              <a:buChar char="–"/>
            </a:pPr>
            <a:r>
              <a:rPr lang="en-US" sz="2400" dirty="0" smtClean="0"/>
              <a:t>Last Name</a:t>
            </a:r>
          </a:p>
          <a:p>
            <a:pPr marL="914400" lvl="2" indent="-514350">
              <a:buFont typeface="Calibri" pitchFamily="34" charset="0"/>
              <a:buChar char="–"/>
            </a:pPr>
            <a:r>
              <a:rPr lang="en-US" sz="2400" dirty="0" smtClean="0"/>
              <a:t>Social Security Number</a:t>
            </a:r>
          </a:p>
          <a:p>
            <a:pPr marL="514350" indent="-514350">
              <a:buFont typeface="+mj-lt"/>
              <a:buAutoNum type="arabicPeriod"/>
            </a:pPr>
            <a:r>
              <a:rPr lang="en-US" sz="2400" dirty="0" smtClean="0"/>
              <a:t>What do Court ordered indicators prevent?</a:t>
            </a:r>
          </a:p>
          <a:p>
            <a:pPr marL="914400" lvl="2" indent="-514350">
              <a:buFont typeface="Calibri" pitchFamily="34" charset="0"/>
              <a:buChar char="–"/>
            </a:pPr>
            <a:r>
              <a:rPr lang="en-US" sz="2400" dirty="0" smtClean="0"/>
              <a:t>Voluntarily </a:t>
            </a:r>
            <a:r>
              <a:rPr lang="en-US" sz="2400" dirty="0"/>
              <a:t>being cancelled via a new </a:t>
            </a:r>
            <a:r>
              <a:rPr lang="en-US" sz="2400" dirty="0" smtClean="0"/>
              <a:t>SF 2809</a:t>
            </a:r>
          </a:p>
          <a:p>
            <a:pPr marL="914400" lvl="2" indent="-514350">
              <a:buFont typeface="Calibri" pitchFamily="34" charset="0"/>
              <a:buChar char="–"/>
            </a:pPr>
            <a:r>
              <a:rPr lang="en-US" sz="2400" dirty="0" smtClean="0"/>
              <a:t>Being Switched from a </a:t>
            </a:r>
            <a:r>
              <a:rPr lang="en-US" sz="2400" i="1" dirty="0" smtClean="0"/>
              <a:t>Self &amp; Family Plan </a:t>
            </a:r>
            <a:r>
              <a:rPr lang="en-US" sz="2400" dirty="0" smtClean="0"/>
              <a:t>to a </a:t>
            </a:r>
            <a:r>
              <a:rPr lang="en-US" sz="2400" i="1" dirty="0"/>
              <a:t>Self Only </a:t>
            </a:r>
            <a:r>
              <a:rPr lang="en-US" sz="2400" i="1" dirty="0" smtClean="0"/>
              <a:t>Plan</a:t>
            </a:r>
            <a:endParaRPr lang="en-US" sz="2400" dirty="0" smtClean="0"/>
          </a:p>
          <a:p>
            <a:pPr marL="514350" lvl="0" indent="-514350">
              <a:buFont typeface="+mj-lt"/>
              <a:buAutoNum type="arabicPeriod"/>
            </a:pPr>
            <a:r>
              <a:rPr lang="en-US" sz="2400" dirty="0" smtClean="0"/>
              <a:t>True or False: Retroactive adjustments resulting in a net credit will result in a refund to your Tribal Employer’s bank account</a:t>
            </a:r>
          </a:p>
          <a:p>
            <a:pPr marL="914400" lvl="1" indent="-568325">
              <a:buFont typeface="Calibri" pitchFamily="34" charset="0"/>
              <a:buChar char="–"/>
            </a:pPr>
            <a:r>
              <a:rPr lang="en-US" dirty="0" smtClean="0"/>
              <a:t>False</a:t>
            </a:r>
          </a:p>
          <a:p>
            <a:pPr marL="0" indent="0">
              <a:buNone/>
            </a:pPr>
            <a:endParaRPr lang="en-US" sz="1800" dirty="0"/>
          </a:p>
        </p:txBody>
      </p:sp>
      <p:sp>
        <p:nvSpPr>
          <p:cNvPr id="5" name="Title 1" descr="text box"/>
          <p:cNvSpPr>
            <a:spLocks noGrp="1"/>
          </p:cNvSpPr>
          <p:nvPr>
            <p:ph type="title"/>
          </p:nvPr>
        </p:nvSpPr>
        <p:spPr/>
        <p:txBody>
          <a:bodyPr/>
          <a:lstStyle/>
          <a:p>
            <a:r>
              <a:rPr lang="en-US" dirty="0" smtClean="0"/>
              <a:t>Lesson </a:t>
            </a:r>
            <a:r>
              <a:rPr lang="en-US" dirty="0"/>
              <a:t>4</a:t>
            </a:r>
            <a:r>
              <a:rPr lang="en-US" dirty="0" smtClean="0"/>
              <a:t> Knowledge Check</a:t>
            </a:r>
            <a:endParaRPr lang="en-US" dirty="0"/>
          </a:p>
        </p:txBody>
      </p:sp>
    </p:spTree>
    <p:extLst>
      <p:ext uri="{BB962C8B-B14F-4D97-AF65-F5344CB8AC3E}">
        <p14:creationId xmlns:p14="http://schemas.microsoft.com/office/powerpoint/2010/main" val="59473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Lesson </a:t>
            </a:r>
            <a:r>
              <a:rPr lang="en-US" dirty="0"/>
              <a:t>4</a:t>
            </a:r>
            <a:r>
              <a:rPr lang="en-US" dirty="0" smtClean="0"/>
              <a:t> Summary</a:t>
            </a:r>
            <a:endParaRPr lang="en-US" dirty="0"/>
          </a:p>
        </p:txBody>
      </p:sp>
      <p:sp>
        <p:nvSpPr>
          <p:cNvPr id="3" name="Content Placeholder 2" descr="text box"/>
          <p:cNvSpPr>
            <a:spLocks noGrp="1"/>
          </p:cNvSpPr>
          <p:nvPr>
            <p:ph idx="1"/>
          </p:nvPr>
        </p:nvSpPr>
        <p:spPr/>
        <p:txBody>
          <a:bodyPr/>
          <a:lstStyle/>
          <a:p>
            <a:r>
              <a:rPr lang="en-US" dirty="0" smtClean="0"/>
              <a:t>Now that you have completed this lesson, you should be able to:</a:t>
            </a:r>
          </a:p>
          <a:p>
            <a:pPr lvl="1"/>
            <a:r>
              <a:rPr lang="en-US" dirty="0" smtClean="0"/>
              <a:t>Add/remove a </a:t>
            </a:r>
            <a:r>
              <a:rPr lang="en-US" dirty="0"/>
              <a:t>court ordered indicator to an employee’s enrollment </a:t>
            </a:r>
            <a:r>
              <a:rPr lang="en-US" dirty="0" smtClean="0"/>
              <a:t>records</a:t>
            </a:r>
          </a:p>
          <a:p>
            <a:pPr lvl="1"/>
            <a:r>
              <a:rPr lang="en-US" dirty="0" smtClean="0"/>
              <a:t>Process an Information Only SF 2809</a:t>
            </a:r>
          </a:p>
          <a:p>
            <a:pPr lvl="1"/>
            <a:r>
              <a:rPr lang="en-US" dirty="0" smtClean="0"/>
              <a:t>Explain </a:t>
            </a:r>
            <a:r>
              <a:rPr lang="en-US" dirty="0"/>
              <a:t>the </a:t>
            </a:r>
            <a:r>
              <a:rPr lang="en-US" dirty="0" smtClean="0"/>
              <a:t>Enrollee </a:t>
            </a:r>
            <a:r>
              <a:rPr lang="en-US" dirty="0"/>
              <a:t>Billing Unit/POI Transfer </a:t>
            </a:r>
            <a:r>
              <a:rPr lang="en-US" dirty="0" smtClean="0"/>
              <a:t>processes</a:t>
            </a:r>
            <a:endParaRPr lang="en-US" dirty="0"/>
          </a:p>
          <a:p>
            <a:pPr lvl="1"/>
            <a:r>
              <a:rPr lang="en-US" dirty="0" smtClean="0"/>
              <a:t>List the TIPS transactions that may be processed retroactively</a:t>
            </a:r>
          </a:p>
          <a:p>
            <a:pPr lvl="1"/>
            <a:r>
              <a:rPr lang="en-US" dirty="0" smtClean="0"/>
              <a:t>Utilize the Delete Function effectively</a:t>
            </a:r>
          </a:p>
          <a:p>
            <a:pPr lvl="1"/>
            <a:r>
              <a:rPr lang="en-US" dirty="0" smtClean="0"/>
              <a:t>Explain the History/Archive Function</a:t>
            </a:r>
          </a:p>
          <a:p>
            <a:pPr lvl="1"/>
            <a:endParaRPr lang="en-US" dirty="0" smtClean="0"/>
          </a:p>
        </p:txBody>
      </p:sp>
    </p:spTree>
    <p:extLst>
      <p:ext uri="{BB962C8B-B14F-4D97-AF65-F5344CB8AC3E}">
        <p14:creationId xmlns:p14="http://schemas.microsoft.com/office/powerpoint/2010/main" val="409353409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a:t>Lesson </a:t>
            </a:r>
            <a:r>
              <a:rPr lang="en-US" dirty="0" smtClean="0"/>
              <a:t>5: </a:t>
            </a:r>
            <a:r>
              <a:rPr lang="en-US" dirty="0"/>
              <a:t>Performing Transactions in </a:t>
            </a:r>
            <a:r>
              <a:rPr lang="en-US" dirty="0" smtClean="0"/>
              <a:t>TIPS</a:t>
            </a:r>
            <a:endParaRPr lang="en-US" dirty="0"/>
          </a:p>
        </p:txBody>
      </p:sp>
      <p:graphicFrame>
        <p:nvGraphicFramePr>
          <p:cNvPr id="4" name="Table 3" descr="Table of Contents - Lesson 5: Performing Transactions in TIPS" title="Table of Contents - Lesson 5: Performing Transactions in TIPS"/>
          <p:cNvGraphicFramePr>
            <a:graphicFrameLocks noGrp="1"/>
          </p:cNvGraphicFramePr>
          <p:nvPr>
            <p:extLst>
              <p:ext uri="{D42A27DB-BD31-4B8C-83A1-F6EECF244321}">
                <p14:modId xmlns:p14="http://schemas.microsoft.com/office/powerpoint/2010/main" val="2373852016"/>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solidFill>
                            <a:schemeClr val="tx1"/>
                          </a:solidFill>
                        </a:rPr>
                        <a:t>Lesson 4: Special</a:t>
                      </a:r>
                      <a:r>
                        <a:rPr lang="en-US" sz="1800" b="1" baseline="0" dirty="0" smtClean="0">
                          <a:solidFill>
                            <a:schemeClr val="tx1"/>
                          </a:solidFill>
                        </a:rPr>
                        <a:t> Transactions</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solidFill>
                            <a:schemeClr val="bg1"/>
                          </a:solidFill>
                        </a:rPr>
                        <a:t>Lesson 5: Performing Transactions in TIPS</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90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t>TIPS Transactions References</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896247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p:txBody>
          <a:bodyPr>
            <a:normAutofit/>
          </a:bodyPr>
          <a:lstStyle/>
          <a:p>
            <a:r>
              <a:rPr lang="en-US" dirty="0"/>
              <a:t>FEHB Key Stakeholders:</a:t>
            </a:r>
            <a:r>
              <a:rPr lang="en-US" dirty="0" smtClean="0"/>
              <a:t/>
            </a:r>
            <a:br>
              <a:rPr lang="en-US" dirty="0" smtClean="0"/>
            </a:br>
            <a:r>
              <a:rPr lang="en-US" dirty="0" smtClean="0"/>
              <a:t>Tribal Employers</a:t>
            </a:r>
            <a:endParaRPr lang="en-US" dirty="0"/>
          </a:p>
        </p:txBody>
      </p:sp>
      <p:graphicFrame>
        <p:nvGraphicFramePr>
          <p:cNvPr id="3" name="Object 2" descr="Clip Art depicting Tribal Employers" title="Tribal Employers"/>
          <p:cNvGraphicFramePr>
            <a:graphicFrameLocks/>
          </p:cNvGraphicFramePr>
          <p:nvPr>
            <p:extLst>
              <p:ext uri="{D42A27DB-BD31-4B8C-83A1-F6EECF244321}">
                <p14:modId xmlns:p14="http://schemas.microsoft.com/office/powerpoint/2010/main" val="3700296029"/>
              </p:ext>
            </p:extLst>
          </p:nvPr>
        </p:nvGraphicFramePr>
        <p:xfrm>
          <a:off x="301625" y="1447800"/>
          <a:ext cx="8540750" cy="2387600"/>
        </p:xfrm>
        <a:graphic>
          <a:graphicData uri="http://schemas.openxmlformats.org/presentationml/2006/ole">
            <mc:AlternateContent xmlns:mc="http://schemas.openxmlformats.org/markup-compatibility/2006">
              <mc:Choice xmlns:v="urn:schemas-microsoft-com:vml" Requires="v">
                <p:oleObj spid="_x0000_s44225" name="Visio" r:id="rId4" imgW="8541199" imgH="3410341" progId="Visio.Drawing.11">
                  <p:embed/>
                </p:oleObj>
              </mc:Choice>
              <mc:Fallback>
                <p:oleObj name="Visio" r:id="rId4" imgW="8541199" imgH="3410341" progId="Visio.Drawing.11">
                  <p:embed/>
                  <p:pic>
                    <p:nvPicPr>
                      <p:cNvPr id="0" name="Picture 9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5" y="1447800"/>
                        <a:ext cx="8540750" cy="2387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descr="Tribal Employers: Elect to participate and complete initial enrollment forms; Identify eligible Tribal employees; Validate Tribal employee enrollment and plan change requests; Enter Enrollments and plan changes into TIPS; Address Tribal employee inquiries; Establish payment account for pre-authorized debits and fund account monthly; Submit billing, standard form processing, technical, or system related inquiries; Work with NFC to facilitate enrollment reconciliations." title="Tribal Employers"/>
          <p:cNvGraphicFramePr>
            <a:graphicFrameLocks noGrp="1"/>
          </p:cNvGraphicFramePr>
          <p:nvPr>
            <p:extLst>
              <p:ext uri="{D42A27DB-BD31-4B8C-83A1-F6EECF244321}">
                <p14:modId xmlns:p14="http://schemas.microsoft.com/office/powerpoint/2010/main" val="3204990440"/>
              </p:ext>
            </p:extLst>
          </p:nvPr>
        </p:nvGraphicFramePr>
        <p:xfrm>
          <a:off x="228600" y="3842085"/>
          <a:ext cx="8686800" cy="2959212"/>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429372">
                <a:tc>
                  <a:txBody>
                    <a:bodyPr/>
                    <a:lstStyle/>
                    <a:p>
                      <a:pPr algn="ctr"/>
                      <a:r>
                        <a:rPr lang="en-US" sz="2000" dirty="0" smtClean="0">
                          <a:solidFill>
                            <a:schemeClr val="bg1"/>
                          </a:solidFill>
                        </a:rPr>
                        <a:t>Tribal Employers</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2048256">
                <a:tc>
                  <a:txBody>
                    <a:bodyPr/>
                    <a:lstStyle/>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kern="1200" baseline="0" dirty="0" smtClean="0">
                          <a:solidFill>
                            <a:schemeClr val="dk1"/>
                          </a:solidFill>
                          <a:latin typeface="+mn-lt"/>
                          <a:ea typeface="+mn-ea"/>
                          <a:cs typeface="+mn-cs"/>
                        </a:rPr>
                        <a:t>Elect to participate and complete initial enrollment forms</a:t>
                      </a:r>
                    </a:p>
                    <a:p>
                      <a:pPr marL="171450" indent="-171450">
                        <a:buFont typeface="Arial" pitchFamily="34" charset="0"/>
                        <a:buChar char="•"/>
                      </a:pPr>
                      <a:r>
                        <a:rPr lang="en-US" sz="2000" kern="1200" baseline="0" dirty="0" smtClean="0">
                          <a:solidFill>
                            <a:schemeClr val="dk1"/>
                          </a:solidFill>
                          <a:latin typeface="+mn-lt"/>
                          <a:ea typeface="+mn-ea"/>
                          <a:cs typeface="+mn-cs"/>
                        </a:rPr>
                        <a:t>Identify eligible Tribal employees</a:t>
                      </a:r>
                    </a:p>
                    <a:p>
                      <a:pPr marL="171450" indent="-171450">
                        <a:buFont typeface="Arial" pitchFamily="34" charset="0"/>
                        <a:buChar char="•"/>
                      </a:pPr>
                      <a:r>
                        <a:rPr lang="en-US" sz="2000" baseline="0" dirty="0" smtClean="0"/>
                        <a:t>Validate Tribal employee enrollment and plan change requests </a:t>
                      </a:r>
                    </a:p>
                    <a:p>
                      <a:pPr marL="171450" indent="-171450">
                        <a:buFont typeface="Arial" pitchFamily="34" charset="0"/>
                        <a:buChar char="•"/>
                      </a:pPr>
                      <a:r>
                        <a:rPr lang="en-US" sz="2000" baseline="0" dirty="0" smtClean="0"/>
                        <a:t>Enter enrollments and plan changes into TIPS </a:t>
                      </a:r>
                    </a:p>
                    <a:p>
                      <a:pPr marL="171450" indent="-171450">
                        <a:buFont typeface="Arial" pitchFamily="34" charset="0"/>
                        <a:buChar char="•"/>
                      </a:pPr>
                      <a:r>
                        <a:rPr lang="en-US" sz="2000" baseline="0" dirty="0" smtClean="0"/>
                        <a:t>Address Tribal employee inquiries</a:t>
                      </a:r>
                    </a:p>
                    <a:p>
                      <a:pPr marL="171450" indent="-171450">
                        <a:buFont typeface="Arial" pitchFamily="34" charset="0"/>
                        <a:buChar char="•"/>
                      </a:pPr>
                      <a:r>
                        <a:rPr lang="en-US" sz="2000" baseline="0" dirty="0" smtClean="0"/>
                        <a:t>Establish payment account for pre-authorized debits and fund account monthly</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Submit billing,</a:t>
                      </a:r>
                      <a:r>
                        <a:rPr lang="en-US" sz="2000" baseline="0" dirty="0" smtClean="0"/>
                        <a:t> standard form processing, technical, or system related inquiries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aseline="0" dirty="0" smtClean="0"/>
                        <a:t>Work with NFC to facilitate enrollment reconciliations</a:t>
                      </a:r>
                      <a:endParaRPr lang="en-US" sz="2000" dirty="0" smtClean="0"/>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24728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Lesson 5 Objectives</a:t>
            </a:r>
            <a:endParaRPr lang="en-US" dirty="0"/>
          </a:p>
        </p:txBody>
      </p:sp>
      <p:sp>
        <p:nvSpPr>
          <p:cNvPr id="3" name="Content Placeholder 2" descr="text box"/>
          <p:cNvSpPr>
            <a:spLocks noGrp="1"/>
          </p:cNvSpPr>
          <p:nvPr>
            <p:ph idx="1"/>
          </p:nvPr>
        </p:nvSpPr>
        <p:spPr/>
        <p:txBody>
          <a:bodyPr/>
          <a:lstStyle/>
          <a:p>
            <a:r>
              <a:rPr lang="en-US" dirty="0" smtClean="0"/>
              <a:t>By the end of this lesson, you should be able to:</a:t>
            </a:r>
          </a:p>
          <a:p>
            <a:pPr lvl="1"/>
            <a:r>
              <a:rPr lang="en-US" dirty="0"/>
              <a:t>Access TIPS</a:t>
            </a:r>
          </a:p>
          <a:p>
            <a:pPr lvl="1"/>
            <a:r>
              <a:rPr lang="en-US" dirty="0"/>
              <a:t>Navigate TIPS</a:t>
            </a:r>
          </a:p>
          <a:p>
            <a:pPr lvl="1"/>
            <a:r>
              <a:rPr lang="en-US" dirty="0"/>
              <a:t>Perform enrollment transactions </a:t>
            </a:r>
            <a:r>
              <a:rPr lang="en-US" dirty="0" smtClean="0"/>
              <a:t>using individual forms and the electronic upload process</a:t>
            </a:r>
            <a:endParaRPr lang="en-US" dirty="0"/>
          </a:p>
          <a:p>
            <a:pPr lvl="1"/>
            <a:r>
              <a:rPr lang="en-US" dirty="0"/>
              <a:t>Prepare TIPS Reports</a:t>
            </a:r>
          </a:p>
          <a:p>
            <a:pPr lvl="1"/>
            <a:r>
              <a:rPr lang="en-US" dirty="0"/>
              <a:t>Review your </a:t>
            </a:r>
            <a:r>
              <a:rPr lang="en-US" dirty="0" smtClean="0"/>
              <a:t>Billing Report </a:t>
            </a:r>
            <a:r>
              <a:rPr lang="en-US" dirty="0"/>
              <a:t>in TIPS </a:t>
            </a:r>
          </a:p>
        </p:txBody>
      </p:sp>
    </p:spTree>
    <p:extLst>
      <p:ext uri="{BB962C8B-B14F-4D97-AF65-F5344CB8AC3E}">
        <p14:creationId xmlns:p14="http://schemas.microsoft.com/office/powerpoint/2010/main" val="74585488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text box"/>
          <p:cNvSpPr>
            <a:spLocks noGrp="1"/>
          </p:cNvSpPr>
          <p:nvPr>
            <p:ph type="title"/>
          </p:nvPr>
        </p:nvSpPr>
        <p:spPr/>
        <p:txBody>
          <a:bodyPr/>
          <a:lstStyle/>
          <a:p>
            <a:r>
              <a:rPr lang="en-US" dirty="0" smtClean="0"/>
              <a:t>How to Access TIPS</a:t>
            </a:r>
            <a:endParaRPr lang="en-US" dirty="0"/>
          </a:p>
        </p:txBody>
      </p:sp>
      <p:sp>
        <p:nvSpPr>
          <p:cNvPr id="4" name="Content Placeholder 3" descr="text box"/>
          <p:cNvSpPr>
            <a:spLocks noGrp="1"/>
          </p:cNvSpPr>
          <p:nvPr>
            <p:ph idx="1"/>
          </p:nvPr>
        </p:nvSpPr>
        <p:spPr/>
        <p:txBody>
          <a:bodyPr/>
          <a:lstStyle/>
          <a:p>
            <a:pPr lvl="0"/>
            <a:r>
              <a:rPr lang="en-US" dirty="0"/>
              <a:t>Internet access is required to access TIPS</a:t>
            </a:r>
          </a:p>
          <a:p>
            <a:pPr lvl="0"/>
            <a:r>
              <a:rPr lang="en-US" dirty="0"/>
              <a:t>Only authorized users can access TIPS</a:t>
            </a:r>
          </a:p>
          <a:p>
            <a:pPr lvl="0"/>
            <a:r>
              <a:rPr lang="en-US" dirty="0" smtClean="0"/>
              <a:t>A Tribal Employer’s TSO is responsible </a:t>
            </a:r>
            <a:r>
              <a:rPr lang="en-US" dirty="0"/>
              <a:t>for initiating  and managing the creation of TIPS user accounts </a:t>
            </a:r>
          </a:p>
          <a:p>
            <a:pPr lvl="0"/>
            <a:r>
              <a:rPr lang="en-US" dirty="0" smtClean="0"/>
              <a:t>After the TSO sets up the Tribal Employer’s account, NFC will email users their username and their TSO will provide those individuals with a temporary password</a:t>
            </a:r>
            <a:endParaRPr lang="en-US" dirty="0"/>
          </a:p>
          <a:p>
            <a:pPr lvl="0"/>
            <a:endParaRPr lang="en-US" dirty="0"/>
          </a:p>
          <a:p>
            <a:endParaRPr lang="en-US" dirty="0"/>
          </a:p>
        </p:txBody>
      </p:sp>
      <p:sp>
        <p:nvSpPr>
          <p:cNvPr id="5" name="TextBox 4" descr="text box"/>
          <p:cNvSpPr txBox="1"/>
          <p:nvPr/>
        </p:nvSpPr>
        <p:spPr>
          <a:xfrm>
            <a:off x="685800" y="4876800"/>
            <a:ext cx="7772400" cy="1384995"/>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gn="ctr"/>
            <a:r>
              <a:rPr lang="en-US" sz="2800" b="1" dirty="0"/>
              <a:t>For the purposes of this training you will have access to a training account. This training account will expire after today’s </a:t>
            </a:r>
            <a:r>
              <a:rPr lang="en-US" sz="2800" b="1" dirty="0" smtClean="0"/>
              <a:t>session</a:t>
            </a:r>
            <a:endParaRPr lang="en-US" sz="2800" b="1" dirty="0"/>
          </a:p>
        </p:txBody>
      </p:sp>
    </p:spTree>
    <p:extLst>
      <p:ext uri="{BB962C8B-B14F-4D97-AF65-F5344CB8AC3E}">
        <p14:creationId xmlns:p14="http://schemas.microsoft.com/office/powerpoint/2010/main" val="341823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Government Disclaimer</a:t>
            </a:r>
            <a:endParaRPr lang="en-US" dirty="0"/>
          </a:p>
        </p:txBody>
      </p:sp>
      <p:sp>
        <p:nvSpPr>
          <p:cNvPr id="3" name="Content Placeholder 2" descr="text box"/>
          <p:cNvSpPr>
            <a:spLocks noGrp="1"/>
          </p:cNvSpPr>
          <p:nvPr>
            <p:ph idx="1"/>
          </p:nvPr>
        </p:nvSpPr>
        <p:spPr/>
        <p:txBody>
          <a:bodyPr/>
          <a:lstStyle/>
          <a:p>
            <a:r>
              <a:rPr lang="en-US" dirty="0" smtClean="0"/>
              <a:t>Every time you log in to TIPS, you must accept the standard USDA system disclaimer</a:t>
            </a:r>
            <a:endParaRPr lang="en-US" dirty="0"/>
          </a:p>
        </p:txBody>
      </p:sp>
      <p:pic>
        <p:nvPicPr>
          <p:cNvPr id="5" name="Picture 4" descr="USDA System Disclaimer" title="USDA System Disclaim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362201"/>
            <a:ext cx="6309360" cy="4141161"/>
          </a:xfrm>
          <a:prstGeom prst="rect">
            <a:avLst/>
          </a:prstGeom>
        </p:spPr>
      </p:pic>
    </p:spTree>
    <p:extLst>
      <p:ext uri="{BB962C8B-B14F-4D97-AF65-F5344CB8AC3E}">
        <p14:creationId xmlns:p14="http://schemas.microsoft.com/office/powerpoint/2010/main" val="42223928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a:t>How to Log in to TIPS</a:t>
            </a:r>
          </a:p>
        </p:txBody>
      </p:sp>
      <p:sp>
        <p:nvSpPr>
          <p:cNvPr id="3" name="Content Placeholder 2"/>
          <p:cNvSpPr>
            <a:spLocks noGrp="1"/>
          </p:cNvSpPr>
          <p:nvPr>
            <p:ph idx="1"/>
          </p:nvPr>
        </p:nvSpPr>
        <p:spPr/>
        <p:txBody>
          <a:bodyPr/>
          <a:lstStyle/>
          <a:p>
            <a:r>
              <a:rPr lang="en-US" dirty="0" smtClean="0"/>
              <a:t>Enter username and password in the Log In section</a:t>
            </a:r>
            <a:endParaRPr lang="en-US" dirty="0"/>
          </a:p>
        </p:txBody>
      </p:sp>
      <p:pic>
        <p:nvPicPr>
          <p:cNvPr id="4" name="Picture 3" descr="Screenshot of TIPS Log in Screen" title="Screenshot TIPS Log in Scre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667000"/>
            <a:ext cx="7315200" cy="3445860"/>
          </a:xfrm>
          <a:prstGeom prst="rect">
            <a:avLst/>
          </a:prstGeom>
          <a:ln w="9525">
            <a:solidFill>
              <a:schemeClr val="tx1"/>
            </a:solidFill>
          </a:ln>
        </p:spPr>
      </p:pic>
    </p:spTree>
    <p:extLst>
      <p:ext uri="{BB962C8B-B14F-4D97-AF65-F5344CB8AC3E}">
        <p14:creationId xmlns:p14="http://schemas.microsoft.com/office/powerpoint/2010/main" val="237253120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TIPS:</a:t>
            </a:r>
            <a:br>
              <a:rPr lang="en-US" dirty="0" smtClean="0"/>
            </a:br>
            <a:r>
              <a:rPr lang="en-US" dirty="0" smtClean="0"/>
              <a:t>Main Page</a:t>
            </a:r>
            <a:endParaRPr lang="en-US" dirty="0"/>
          </a:p>
        </p:txBody>
      </p:sp>
      <p:sp>
        <p:nvSpPr>
          <p:cNvPr id="3" name="Content Placeholder 2"/>
          <p:cNvSpPr>
            <a:spLocks noGrp="1"/>
          </p:cNvSpPr>
          <p:nvPr>
            <p:ph idx="1"/>
          </p:nvPr>
        </p:nvSpPr>
        <p:spPr>
          <a:xfrm>
            <a:off x="228600" y="1371599"/>
            <a:ext cx="8686800" cy="4910328"/>
          </a:xfrm>
        </p:spPr>
        <p:txBody>
          <a:bodyPr/>
          <a:lstStyle/>
          <a:p>
            <a:r>
              <a:rPr lang="en-US" dirty="0" smtClean="0"/>
              <a:t>TIPS is broken up into five main areas:</a:t>
            </a:r>
          </a:p>
          <a:p>
            <a:pPr lvl="1"/>
            <a:r>
              <a:rPr lang="en-US" dirty="0" smtClean="0"/>
              <a:t>Home</a:t>
            </a:r>
          </a:p>
          <a:p>
            <a:pPr lvl="1"/>
            <a:r>
              <a:rPr lang="en-US" dirty="0" smtClean="0"/>
              <a:t>Inquiry</a:t>
            </a:r>
          </a:p>
          <a:p>
            <a:pPr lvl="1"/>
            <a:r>
              <a:rPr lang="en-US" dirty="0" smtClean="0"/>
              <a:t>Forms</a:t>
            </a:r>
          </a:p>
          <a:p>
            <a:endParaRPr lang="en-US" dirty="0" smtClean="0"/>
          </a:p>
        </p:txBody>
      </p:sp>
      <p:sp>
        <p:nvSpPr>
          <p:cNvPr id="5" name="Rectangle 4"/>
          <p:cNvSpPr/>
          <p:nvPr/>
        </p:nvSpPr>
        <p:spPr>
          <a:xfrm>
            <a:off x="2895600" y="1866901"/>
            <a:ext cx="4572000" cy="907941"/>
          </a:xfrm>
          <a:prstGeom prst="rect">
            <a:avLst/>
          </a:prstGeom>
        </p:spPr>
        <p:txBody>
          <a:bodyPr>
            <a:spAutoFit/>
          </a:bodyPr>
          <a:lstStyle/>
          <a:p>
            <a:pPr marL="800100" lvl="1" indent="-342900">
              <a:spcBef>
                <a:spcPts val="576"/>
              </a:spcBef>
              <a:buFont typeface="Calibri" pitchFamily="34" charset="0"/>
              <a:buChar char="–"/>
            </a:pPr>
            <a:r>
              <a:rPr lang="en-US" sz="2400" dirty="0" smtClean="0"/>
              <a:t>Information</a:t>
            </a:r>
            <a:endParaRPr lang="en-US" sz="2400" dirty="0"/>
          </a:p>
          <a:p>
            <a:pPr marL="800100" lvl="1" indent="-342900">
              <a:spcBef>
                <a:spcPts val="576"/>
              </a:spcBef>
              <a:buFont typeface="Calibri" pitchFamily="34" charset="0"/>
              <a:buChar char="–"/>
            </a:pPr>
            <a:r>
              <a:rPr lang="en-US" sz="2400" dirty="0" smtClean="0"/>
              <a:t>Reports</a:t>
            </a:r>
            <a:endParaRPr lang="en-US" sz="2400" dirty="0"/>
          </a:p>
        </p:txBody>
      </p:sp>
      <p:pic>
        <p:nvPicPr>
          <p:cNvPr id="50180" name="Picture 4" descr="Picture of Main TIPS Home Page showing navigation" title="Picture of Main TIPS Home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3429000"/>
            <a:ext cx="8904287"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4942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TIPS:</a:t>
            </a:r>
            <a:r>
              <a:rPr lang="en-US" dirty="0" smtClean="0"/>
              <a:t/>
            </a:r>
            <a:br>
              <a:rPr lang="en-US" dirty="0" smtClean="0"/>
            </a:br>
            <a:r>
              <a:rPr lang="en-US" dirty="0" smtClean="0"/>
              <a:t>Inquiry</a:t>
            </a:r>
            <a:endParaRPr lang="en-US" dirty="0"/>
          </a:p>
        </p:txBody>
      </p:sp>
      <p:sp>
        <p:nvSpPr>
          <p:cNvPr id="3" name="Content Placeholder 2"/>
          <p:cNvSpPr>
            <a:spLocks noGrp="1"/>
          </p:cNvSpPr>
          <p:nvPr>
            <p:ph idx="1"/>
          </p:nvPr>
        </p:nvSpPr>
        <p:spPr>
          <a:xfrm>
            <a:off x="228600" y="1371600"/>
            <a:ext cx="8915400" cy="4910328"/>
          </a:xfrm>
        </p:spPr>
        <p:txBody>
          <a:bodyPr/>
          <a:lstStyle/>
          <a:p>
            <a:r>
              <a:rPr lang="en-US" dirty="0" smtClean="0"/>
              <a:t>The Inquiry tab allows users to:</a:t>
            </a:r>
          </a:p>
          <a:p>
            <a:pPr lvl="1"/>
            <a:r>
              <a:rPr lang="en-US" dirty="0" smtClean="0"/>
              <a:t>Search for an employee enrolled in TIPS by </a:t>
            </a:r>
            <a:r>
              <a:rPr lang="en-US" dirty="0"/>
              <a:t>name and/or </a:t>
            </a:r>
            <a:r>
              <a:rPr lang="en-US" dirty="0" smtClean="0"/>
              <a:t>Social </a:t>
            </a:r>
            <a:r>
              <a:rPr lang="en-US" dirty="0"/>
              <a:t>S</a:t>
            </a:r>
            <a:r>
              <a:rPr lang="en-US" dirty="0" smtClean="0"/>
              <a:t>ecurity Number / Unique Identifier </a:t>
            </a:r>
          </a:p>
          <a:p>
            <a:pPr lvl="1"/>
            <a:r>
              <a:rPr lang="en-US" dirty="0" smtClean="0"/>
              <a:t>Search for active, inactive, terminated and cancelled enrollees</a:t>
            </a:r>
          </a:p>
          <a:p>
            <a:pPr lvl="1"/>
            <a:r>
              <a:rPr lang="en-US" dirty="0" smtClean="0"/>
              <a:t>See submitted SF 2809s and SF 2810s</a:t>
            </a:r>
          </a:p>
          <a:p>
            <a:pPr lvl="1"/>
            <a:r>
              <a:rPr lang="en-US" dirty="0" smtClean="0"/>
              <a:t>Edit SF 2809s and SF 2810s that have been saved but not submitted</a:t>
            </a:r>
          </a:p>
          <a:p>
            <a:pPr lvl="1"/>
            <a:r>
              <a:rPr lang="en-US" dirty="0" smtClean="0"/>
              <a:t>Create SF 2810s</a:t>
            </a:r>
          </a:p>
          <a:p>
            <a:pPr lvl="1"/>
            <a:r>
              <a:rPr lang="en-US" dirty="0" smtClean="0"/>
              <a:t>Manage Court Orders </a:t>
            </a:r>
          </a:p>
          <a:p>
            <a:pPr lvl="1"/>
            <a:endParaRPr lang="en-US" dirty="0" smtClean="0"/>
          </a:p>
          <a:p>
            <a:pPr marL="457200" lvl="1" indent="0">
              <a:buNone/>
            </a:pPr>
            <a:endParaRPr lang="en-US" dirty="0" smtClean="0"/>
          </a:p>
        </p:txBody>
      </p:sp>
      <p:pic>
        <p:nvPicPr>
          <p:cNvPr id="5" name="Picture 3" descr="TIPS Inquiry Screenshot" title="TIPS Inquiry Screenshot"/>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257800"/>
            <a:ext cx="7543800" cy="1447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19451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TIPS:</a:t>
            </a:r>
            <a:r>
              <a:rPr lang="en-US" dirty="0" smtClean="0"/>
              <a:t/>
            </a:r>
            <a:br>
              <a:rPr lang="en-US" dirty="0" smtClean="0"/>
            </a:br>
            <a:r>
              <a:rPr lang="en-US" dirty="0" smtClean="0"/>
              <a:t>Forms</a:t>
            </a:r>
            <a:endParaRPr lang="en-US" dirty="0"/>
          </a:p>
        </p:txBody>
      </p:sp>
      <p:sp>
        <p:nvSpPr>
          <p:cNvPr id="3" name="Content Placeholder 2"/>
          <p:cNvSpPr>
            <a:spLocks noGrp="1"/>
          </p:cNvSpPr>
          <p:nvPr>
            <p:ph idx="1"/>
          </p:nvPr>
        </p:nvSpPr>
        <p:spPr/>
        <p:txBody>
          <a:bodyPr/>
          <a:lstStyle/>
          <a:p>
            <a:r>
              <a:rPr lang="en-US" dirty="0" smtClean="0"/>
              <a:t>The Forms tab allows users to:</a:t>
            </a:r>
          </a:p>
          <a:p>
            <a:pPr lvl="1"/>
            <a:r>
              <a:rPr lang="en-US" dirty="0" smtClean="0"/>
              <a:t>Create a new SF 2809 </a:t>
            </a:r>
          </a:p>
          <a:p>
            <a:pPr lvl="1"/>
            <a:r>
              <a:rPr lang="en-US" dirty="0" smtClean="0"/>
              <a:t>Perform an Electronic Upload</a:t>
            </a:r>
          </a:p>
          <a:p>
            <a:pPr lvl="2"/>
            <a:r>
              <a:rPr lang="en-US" dirty="0" smtClean="0"/>
              <a:t>Includes upload SF 2809s</a:t>
            </a:r>
            <a:endParaRPr lang="en-US" dirty="0"/>
          </a:p>
        </p:txBody>
      </p:sp>
      <p:pic>
        <p:nvPicPr>
          <p:cNvPr id="5" name="Picture 4" descr="TIPS Electronic Upload" title="TIPS Electronic Upload"/>
          <p:cNvPicPr/>
          <p:nvPr/>
        </p:nvPicPr>
        <p:blipFill>
          <a:blip r:embed="rId3"/>
          <a:stretch>
            <a:fillRect/>
          </a:stretch>
        </p:blipFill>
        <p:spPr>
          <a:xfrm>
            <a:off x="533400" y="3657600"/>
            <a:ext cx="8077200" cy="2776727"/>
          </a:xfrm>
          <a:prstGeom prst="rect">
            <a:avLst/>
          </a:prstGeom>
          <a:ln>
            <a:solidFill>
              <a:sysClr val="windowText" lastClr="000000"/>
            </a:solidFill>
          </a:ln>
        </p:spPr>
      </p:pic>
    </p:spTree>
    <p:extLst>
      <p:ext uri="{BB962C8B-B14F-4D97-AF65-F5344CB8AC3E}">
        <p14:creationId xmlns:p14="http://schemas.microsoft.com/office/powerpoint/2010/main" val="39456700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TIPS:</a:t>
            </a:r>
            <a:r>
              <a:rPr lang="en-US" dirty="0" smtClean="0"/>
              <a:t/>
            </a:r>
            <a:br>
              <a:rPr lang="en-US" dirty="0" smtClean="0"/>
            </a:br>
            <a:r>
              <a:rPr lang="en-US" dirty="0" smtClean="0"/>
              <a:t>Information</a:t>
            </a:r>
            <a:endParaRPr lang="en-US" dirty="0"/>
          </a:p>
        </p:txBody>
      </p:sp>
      <p:sp>
        <p:nvSpPr>
          <p:cNvPr id="3" name="Content Placeholder 2"/>
          <p:cNvSpPr>
            <a:spLocks noGrp="1"/>
          </p:cNvSpPr>
          <p:nvPr>
            <p:ph idx="1"/>
          </p:nvPr>
        </p:nvSpPr>
        <p:spPr/>
        <p:txBody>
          <a:bodyPr/>
          <a:lstStyle/>
          <a:p>
            <a:r>
              <a:rPr lang="en-US" dirty="0" smtClean="0"/>
              <a:t>The Information tab allows users to:</a:t>
            </a:r>
          </a:p>
          <a:p>
            <a:pPr lvl="1"/>
            <a:r>
              <a:rPr lang="en-US" dirty="0" smtClean="0"/>
              <a:t>Manage contact information</a:t>
            </a:r>
          </a:p>
          <a:p>
            <a:pPr lvl="1"/>
            <a:r>
              <a:rPr lang="en-US" dirty="0" smtClean="0"/>
              <a:t>Manage account information</a:t>
            </a:r>
            <a:endParaRPr lang="en-US" dirty="0"/>
          </a:p>
        </p:txBody>
      </p:sp>
      <p:pic>
        <p:nvPicPr>
          <p:cNvPr id="5" name="Picture 4" descr="My Info" title="My Info"/>
          <p:cNvPicPr/>
          <p:nvPr/>
        </p:nvPicPr>
        <p:blipFill>
          <a:blip r:embed="rId3"/>
          <a:stretch>
            <a:fillRect/>
          </a:stretch>
        </p:blipFill>
        <p:spPr>
          <a:xfrm>
            <a:off x="647700" y="3276600"/>
            <a:ext cx="7848600" cy="3107373"/>
          </a:xfrm>
          <a:prstGeom prst="rect">
            <a:avLst/>
          </a:prstGeom>
          <a:ln>
            <a:solidFill>
              <a:sysClr val="windowText" lastClr="000000"/>
            </a:solidFill>
          </a:ln>
        </p:spPr>
      </p:pic>
    </p:spTree>
    <p:extLst>
      <p:ext uri="{BB962C8B-B14F-4D97-AF65-F5344CB8AC3E}">
        <p14:creationId xmlns:p14="http://schemas.microsoft.com/office/powerpoint/2010/main" val="15410163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TIPS:</a:t>
            </a:r>
            <a:r>
              <a:rPr lang="en-US" dirty="0" smtClean="0"/>
              <a:t/>
            </a:r>
            <a:br>
              <a:rPr lang="en-US" dirty="0" smtClean="0"/>
            </a:br>
            <a:r>
              <a:rPr lang="en-US" dirty="0" smtClean="0"/>
              <a:t>Reports</a:t>
            </a:r>
            <a:endParaRPr lang="en-US" dirty="0"/>
          </a:p>
        </p:txBody>
      </p:sp>
      <p:sp>
        <p:nvSpPr>
          <p:cNvPr id="3" name="Content Placeholder 2"/>
          <p:cNvSpPr>
            <a:spLocks noGrp="1"/>
          </p:cNvSpPr>
          <p:nvPr>
            <p:ph idx="1"/>
          </p:nvPr>
        </p:nvSpPr>
        <p:spPr/>
        <p:txBody>
          <a:bodyPr/>
          <a:lstStyle/>
          <a:p>
            <a:r>
              <a:rPr lang="en-US" dirty="0"/>
              <a:t>The </a:t>
            </a:r>
            <a:r>
              <a:rPr lang="en-US" dirty="0" smtClean="0"/>
              <a:t>Reports menu allows </a:t>
            </a:r>
            <a:r>
              <a:rPr lang="en-US" dirty="0"/>
              <a:t>users to</a:t>
            </a:r>
            <a:r>
              <a:rPr lang="en-US" dirty="0" smtClean="0"/>
              <a:t>:</a:t>
            </a:r>
            <a:endParaRPr lang="en-US" dirty="0"/>
          </a:p>
          <a:p>
            <a:pPr lvl="1"/>
            <a:r>
              <a:rPr lang="en-US" dirty="0" smtClean="0"/>
              <a:t>Twelve different TIPS Reports</a:t>
            </a:r>
          </a:p>
          <a:p>
            <a:pPr lvl="1"/>
            <a:r>
              <a:rPr lang="en-US" dirty="0"/>
              <a:t>Preview and Final Billing Report </a:t>
            </a:r>
          </a:p>
        </p:txBody>
      </p:sp>
      <p:pic>
        <p:nvPicPr>
          <p:cNvPr id="5" name="Picture 4" descr="Reports Tab" title="Reports Tab"/>
          <p:cNvPicPr/>
          <p:nvPr/>
        </p:nvPicPr>
        <p:blipFill>
          <a:blip r:embed="rId3"/>
          <a:stretch>
            <a:fillRect/>
          </a:stretch>
        </p:blipFill>
        <p:spPr>
          <a:xfrm>
            <a:off x="661416" y="3048000"/>
            <a:ext cx="7821168" cy="3048000"/>
          </a:xfrm>
          <a:prstGeom prst="rect">
            <a:avLst/>
          </a:prstGeom>
          <a:ln>
            <a:solidFill>
              <a:sysClr val="windowText" lastClr="000000"/>
            </a:solidFill>
          </a:ln>
        </p:spPr>
      </p:pic>
    </p:spTree>
    <p:extLst>
      <p:ext uri="{BB962C8B-B14F-4D97-AF65-F5344CB8AC3E}">
        <p14:creationId xmlns:p14="http://schemas.microsoft.com/office/powerpoint/2010/main" val="207796855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TIPS</a:t>
            </a:r>
            <a:r>
              <a:rPr lang="en-US" dirty="0" smtClean="0"/>
              <a:t>:</a:t>
            </a:r>
            <a:br>
              <a:rPr lang="en-US" dirty="0" smtClean="0"/>
            </a:br>
            <a:r>
              <a:rPr lang="en-US" dirty="0" smtClean="0"/>
              <a:t>User Information</a:t>
            </a:r>
            <a:endParaRPr lang="en-US" dirty="0"/>
          </a:p>
        </p:txBody>
      </p:sp>
      <p:sp>
        <p:nvSpPr>
          <p:cNvPr id="3" name="Content Placeholder 2"/>
          <p:cNvSpPr>
            <a:spLocks noGrp="1"/>
          </p:cNvSpPr>
          <p:nvPr>
            <p:ph idx="1"/>
          </p:nvPr>
        </p:nvSpPr>
        <p:spPr/>
        <p:txBody>
          <a:bodyPr/>
          <a:lstStyle/>
          <a:p>
            <a:r>
              <a:rPr lang="en-US" dirty="0" smtClean="0"/>
              <a:t>User name and your level of system access are displayed in the upper right hand corner of all TIPS pages</a:t>
            </a:r>
          </a:p>
        </p:txBody>
      </p:sp>
      <p:sp>
        <p:nvSpPr>
          <p:cNvPr id="6" name="TextBox 5"/>
          <p:cNvSpPr txBox="1"/>
          <p:nvPr/>
        </p:nvSpPr>
        <p:spPr>
          <a:xfrm>
            <a:off x="838200" y="4800600"/>
            <a:ext cx="7391400" cy="954107"/>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dirty="0" smtClean="0">
                <a:solidFill>
                  <a:schemeClr val="bg1"/>
                </a:solidFill>
              </a:rPr>
              <a:t>Remember to always logout after you have </a:t>
            </a:r>
            <a:r>
              <a:rPr lang="en-US" sz="2800" b="1" dirty="0">
                <a:solidFill>
                  <a:schemeClr val="bg1"/>
                </a:solidFill>
              </a:rPr>
              <a:t>finished using </a:t>
            </a:r>
            <a:r>
              <a:rPr lang="en-US" sz="2800" b="1" dirty="0" smtClean="0">
                <a:solidFill>
                  <a:schemeClr val="bg1"/>
                </a:solidFill>
              </a:rPr>
              <a:t>TIPS! </a:t>
            </a:r>
            <a:endParaRPr lang="en-US" sz="2800" b="1" dirty="0">
              <a:solidFill>
                <a:schemeClr val="bg1"/>
              </a:solidFill>
            </a:endParaRPr>
          </a:p>
        </p:txBody>
      </p:sp>
      <p:pic>
        <p:nvPicPr>
          <p:cNvPr id="7" name="Picture 6" descr="User Info" title="User Info"/>
          <p:cNvPicPr/>
          <p:nvPr/>
        </p:nvPicPr>
        <p:blipFill>
          <a:blip r:embed="rId3"/>
          <a:stretch>
            <a:fillRect/>
          </a:stretch>
        </p:blipFill>
        <p:spPr>
          <a:xfrm>
            <a:off x="838200" y="2743200"/>
            <a:ext cx="7391400" cy="990600"/>
          </a:xfrm>
          <a:prstGeom prst="rect">
            <a:avLst/>
          </a:prstGeom>
          <a:ln>
            <a:solidFill>
              <a:sysClr val="windowText" lastClr="000000"/>
            </a:solidFill>
          </a:ln>
        </p:spPr>
      </p:pic>
    </p:spTree>
    <p:extLst>
      <p:ext uri="{BB962C8B-B14F-4D97-AF65-F5344CB8AC3E}">
        <p14:creationId xmlns:p14="http://schemas.microsoft.com/office/powerpoint/2010/main" val="66861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p:txBody>
          <a:bodyPr>
            <a:normAutofit/>
          </a:bodyPr>
          <a:lstStyle/>
          <a:p>
            <a:r>
              <a:rPr lang="en-US" dirty="0"/>
              <a:t>FEHB Key Stakeholders:</a:t>
            </a:r>
            <a:r>
              <a:rPr lang="en-US" dirty="0" smtClean="0"/>
              <a:t/>
            </a:r>
            <a:br>
              <a:rPr lang="en-US" dirty="0" smtClean="0"/>
            </a:br>
            <a:r>
              <a:rPr lang="en-US" dirty="0" smtClean="0"/>
              <a:t>National Finance Center</a:t>
            </a:r>
            <a:endParaRPr lang="en-US" dirty="0"/>
          </a:p>
        </p:txBody>
      </p:sp>
      <p:graphicFrame>
        <p:nvGraphicFramePr>
          <p:cNvPr id="7" name="Object 6" descr="Clip Art depicting NFC in the Key Stakeholders for FEHB" title="NFC Picture"/>
          <p:cNvGraphicFramePr>
            <a:graphicFrameLocks/>
          </p:cNvGraphicFramePr>
          <p:nvPr>
            <p:extLst>
              <p:ext uri="{D42A27DB-BD31-4B8C-83A1-F6EECF244321}">
                <p14:modId xmlns:p14="http://schemas.microsoft.com/office/powerpoint/2010/main" val="2873416550"/>
              </p:ext>
            </p:extLst>
          </p:nvPr>
        </p:nvGraphicFramePr>
        <p:xfrm>
          <a:off x="301626" y="1447809"/>
          <a:ext cx="8540751" cy="2387249"/>
        </p:xfrm>
        <a:graphic>
          <a:graphicData uri="http://schemas.openxmlformats.org/presentationml/2006/ole">
            <mc:AlternateContent xmlns:mc="http://schemas.openxmlformats.org/markup-compatibility/2006">
              <mc:Choice xmlns:v="urn:schemas-microsoft-com:vml" Requires="v">
                <p:oleObj spid="_x0000_s45249" name="Visio" r:id="rId4" imgW="8541413" imgH="3410355" progId="Visio.Drawing.11">
                  <p:embed/>
                </p:oleObj>
              </mc:Choice>
              <mc:Fallback>
                <p:oleObj name="Visio" r:id="rId4" imgW="8541413" imgH="3410355" progId="Visio.Drawing.11">
                  <p:embed/>
                  <p:pic>
                    <p:nvPicPr>
                      <p:cNvPr id="0" name="Picture 9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6" y="1447809"/>
                        <a:ext cx="8540751" cy="2387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descr="NFC: Maintain TIPS and provide TIPS training; Collect preauthorized debit payments from Tribal Employers; Reconcile administrative and financial adjustments with Tribal Employers; House enrollment data; Reconcile enrollments with FEHB Plan Carriers; Provide TIPS inquiry support to Tribal Employers" title="NFC"/>
          <p:cNvGraphicFramePr>
            <a:graphicFrameLocks noGrp="1"/>
          </p:cNvGraphicFramePr>
          <p:nvPr>
            <p:extLst>
              <p:ext uri="{D42A27DB-BD31-4B8C-83A1-F6EECF244321}">
                <p14:modId xmlns:p14="http://schemas.microsoft.com/office/powerpoint/2010/main" val="4170969432"/>
              </p:ext>
            </p:extLst>
          </p:nvPr>
        </p:nvGraphicFramePr>
        <p:xfrm>
          <a:off x="228600" y="4038600"/>
          <a:ext cx="8686800" cy="2651364"/>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429372">
                <a:tc>
                  <a:txBody>
                    <a:bodyPr/>
                    <a:lstStyle/>
                    <a:p>
                      <a:pPr algn="ctr"/>
                      <a:r>
                        <a:rPr lang="en-US" sz="2000" dirty="0" smtClean="0">
                          <a:solidFill>
                            <a:schemeClr val="bg1"/>
                          </a:solidFill>
                        </a:rPr>
                        <a:t>NFC</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2221992">
                <a:tc>
                  <a:txBody>
                    <a:bodyPr/>
                    <a:lstStyle/>
                    <a:p>
                      <a:pPr marL="171450" indent="-171450">
                        <a:buFont typeface="Arial" pitchFamily="34" charset="0"/>
                        <a:buChar char="•"/>
                      </a:pPr>
                      <a:r>
                        <a:rPr lang="en-US" sz="2000" kern="1200" dirty="0" smtClean="0">
                          <a:solidFill>
                            <a:schemeClr val="dk1"/>
                          </a:solidFill>
                          <a:latin typeface="+mn-lt"/>
                          <a:ea typeface="+mn-ea"/>
                          <a:cs typeface="+mn-cs"/>
                        </a:rPr>
                        <a:t>Maintain</a:t>
                      </a:r>
                      <a:r>
                        <a:rPr lang="en-US" sz="2000" baseline="0" dirty="0" smtClean="0"/>
                        <a:t> TIPS </a:t>
                      </a:r>
                      <a:r>
                        <a:rPr lang="en-US" sz="2000" kern="1200" baseline="0" dirty="0" smtClean="0">
                          <a:solidFill>
                            <a:schemeClr val="tx1"/>
                          </a:solidFill>
                          <a:latin typeface="+mn-lt"/>
                          <a:ea typeface="+mn-ea"/>
                          <a:cs typeface="+mn-cs"/>
                        </a:rPr>
                        <a:t>and</a:t>
                      </a:r>
                      <a:r>
                        <a:rPr lang="en-US" sz="2000" baseline="0" dirty="0" smtClean="0"/>
                        <a:t> provide TIPS training</a:t>
                      </a:r>
                      <a:endParaRPr lang="en-US" sz="2000" dirty="0" smtClean="0"/>
                    </a:p>
                    <a:p>
                      <a:pPr marL="171450" indent="-171450">
                        <a:buFont typeface="Arial" pitchFamily="34" charset="0"/>
                        <a:buChar char="•"/>
                      </a:pPr>
                      <a:r>
                        <a:rPr lang="en-US" sz="2000" dirty="0" smtClean="0"/>
                        <a:t>Collect</a:t>
                      </a:r>
                      <a:r>
                        <a:rPr lang="en-US" sz="2000" baseline="0" dirty="0" smtClean="0"/>
                        <a:t> preauthorized debit payments from Tribal Employers</a:t>
                      </a:r>
                    </a:p>
                    <a:p>
                      <a:pPr marL="171450" indent="-171450">
                        <a:buFont typeface="Arial" pitchFamily="34" charset="0"/>
                        <a:buChar char="•"/>
                      </a:pPr>
                      <a:r>
                        <a:rPr lang="en-US" sz="2000" baseline="0" dirty="0" smtClean="0"/>
                        <a:t>Reconcile administrative and financial adjustments with Tribal Employers</a:t>
                      </a:r>
                    </a:p>
                    <a:p>
                      <a:pPr marL="171450" indent="-171450">
                        <a:buFont typeface="Arial" pitchFamily="34" charset="0"/>
                        <a:buChar char="•"/>
                      </a:pPr>
                      <a:r>
                        <a:rPr lang="en-US" sz="2000" baseline="0" dirty="0" smtClean="0"/>
                        <a:t>House enrollment data</a:t>
                      </a:r>
                    </a:p>
                    <a:p>
                      <a:pPr marL="171450" indent="-171450">
                        <a:buFont typeface="Arial" pitchFamily="34" charset="0"/>
                        <a:buChar char="•"/>
                      </a:pPr>
                      <a:r>
                        <a:rPr lang="en-US" sz="2000" baseline="0" dirty="0" smtClean="0"/>
                        <a:t>Reconcile enrollments with FEHB Plan Carriers</a:t>
                      </a:r>
                    </a:p>
                    <a:p>
                      <a:pPr marL="171450" indent="-171450">
                        <a:buFont typeface="Arial" pitchFamily="34" charset="0"/>
                        <a:buChar char="•"/>
                      </a:pPr>
                      <a:r>
                        <a:rPr lang="en-US" sz="2000" baseline="0" dirty="0" smtClean="0"/>
                        <a:t>Provide TIPS inquiry support to Tribal Employers</a:t>
                      </a: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8663842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Transactions in TIPS</a:t>
            </a:r>
            <a:endParaRPr lang="en-US" dirty="0"/>
          </a:p>
        </p:txBody>
      </p:sp>
      <p:sp>
        <p:nvSpPr>
          <p:cNvPr id="3" name="Content Placeholder 2"/>
          <p:cNvSpPr>
            <a:spLocks noGrp="1"/>
          </p:cNvSpPr>
          <p:nvPr>
            <p:ph idx="1"/>
          </p:nvPr>
        </p:nvSpPr>
        <p:spPr/>
        <p:txBody>
          <a:bodyPr/>
          <a:lstStyle/>
          <a:p>
            <a:pPr lvl="0"/>
            <a:r>
              <a:rPr lang="en-US" dirty="0"/>
              <a:t>T</a:t>
            </a:r>
            <a:r>
              <a:rPr lang="en-US" dirty="0" smtClean="0"/>
              <a:t>ransactions may be initiated using the SF 2809, SF 2810 or an Electronic Upload</a:t>
            </a:r>
          </a:p>
          <a:p>
            <a:pPr lvl="0"/>
            <a:r>
              <a:rPr lang="en-US" dirty="0" smtClean="0"/>
              <a:t>Available </a:t>
            </a:r>
            <a:r>
              <a:rPr lang="en-US" dirty="0"/>
              <a:t>t</a:t>
            </a:r>
            <a:r>
              <a:rPr lang="en-US" dirty="0" smtClean="0"/>
              <a:t>ransactions </a:t>
            </a:r>
            <a:r>
              <a:rPr lang="en-US" dirty="0"/>
              <a:t>i</a:t>
            </a:r>
            <a:r>
              <a:rPr lang="en-US" dirty="0" smtClean="0"/>
              <a:t>nclude</a:t>
            </a:r>
            <a:r>
              <a:rPr lang="en-US" dirty="0"/>
              <a:t>:</a:t>
            </a:r>
            <a:endParaRPr lang="en-US" sz="4400" dirty="0"/>
          </a:p>
          <a:p>
            <a:pPr lvl="1">
              <a:spcBef>
                <a:spcPts val="576"/>
              </a:spcBef>
            </a:pPr>
            <a:r>
              <a:rPr lang="en-US" dirty="0"/>
              <a:t>Initial enrollment </a:t>
            </a:r>
            <a:endParaRPr lang="en-US" dirty="0" smtClean="0"/>
          </a:p>
          <a:p>
            <a:pPr lvl="1">
              <a:spcBef>
                <a:spcPts val="576"/>
              </a:spcBef>
            </a:pPr>
            <a:r>
              <a:rPr lang="en-US" dirty="0"/>
              <a:t>E</a:t>
            </a:r>
            <a:r>
              <a:rPr lang="en-US" dirty="0" smtClean="0"/>
              <a:t>nrollment change</a:t>
            </a:r>
            <a:endParaRPr lang="en-US" sz="4000" dirty="0"/>
          </a:p>
          <a:p>
            <a:pPr lvl="1">
              <a:spcBef>
                <a:spcPts val="576"/>
              </a:spcBef>
            </a:pPr>
            <a:r>
              <a:rPr lang="en-US" dirty="0" smtClean="0"/>
              <a:t>Change of name</a:t>
            </a:r>
          </a:p>
          <a:p>
            <a:pPr lvl="1">
              <a:spcBef>
                <a:spcPts val="576"/>
              </a:spcBef>
            </a:pPr>
            <a:r>
              <a:rPr lang="en-US" dirty="0" smtClean="0"/>
              <a:t>Change of address</a:t>
            </a:r>
          </a:p>
          <a:p>
            <a:pPr lvl="1">
              <a:spcBef>
                <a:spcPts val="576"/>
              </a:spcBef>
            </a:pPr>
            <a:r>
              <a:rPr lang="en-US" dirty="0" smtClean="0"/>
              <a:t>Enrollment cancellation</a:t>
            </a:r>
          </a:p>
          <a:p>
            <a:pPr lvl="1">
              <a:spcBef>
                <a:spcPts val="576"/>
              </a:spcBef>
            </a:pPr>
            <a:r>
              <a:rPr lang="en-US" dirty="0" smtClean="0"/>
              <a:t>Enrollment termination	</a:t>
            </a:r>
          </a:p>
          <a:p>
            <a:pPr lvl="1">
              <a:spcBef>
                <a:spcPts val="576"/>
              </a:spcBef>
            </a:pPr>
            <a:r>
              <a:rPr lang="en-US" dirty="0" smtClean="0"/>
              <a:t>Corrective Actions	</a:t>
            </a:r>
          </a:p>
        </p:txBody>
      </p:sp>
      <p:sp>
        <p:nvSpPr>
          <p:cNvPr id="5" name="Rectangle 4"/>
          <p:cNvSpPr/>
          <p:nvPr/>
        </p:nvSpPr>
        <p:spPr>
          <a:xfrm>
            <a:off x="4114800" y="2819400"/>
            <a:ext cx="5181600" cy="2246769"/>
          </a:xfrm>
          <a:prstGeom prst="rect">
            <a:avLst/>
          </a:prstGeom>
        </p:spPr>
        <p:txBody>
          <a:bodyPr wrap="square">
            <a:spAutoFit/>
          </a:bodyPr>
          <a:lstStyle/>
          <a:p>
            <a:pPr marL="742950" lvl="1" indent="-285750">
              <a:spcBef>
                <a:spcPts val="576"/>
              </a:spcBef>
              <a:buFont typeface="Arial" pitchFamily="34" charset="0"/>
              <a:buChar char="–"/>
            </a:pPr>
            <a:r>
              <a:rPr lang="en-US" sz="2400" dirty="0"/>
              <a:t>Enrollment </a:t>
            </a:r>
            <a:r>
              <a:rPr lang="en-US" sz="2400" dirty="0" smtClean="0"/>
              <a:t>reinstatement</a:t>
            </a:r>
            <a:endParaRPr lang="en-US" sz="2400" dirty="0"/>
          </a:p>
          <a:p>
            <a:pPr marL="742950" lvl="1" indent="-285750">
              <a:spcBef>
                <a:spcPts val="576"/>
              </a:spcBef>
              <a:buFont typeface="Arial" pitchFamily="34" charset="0"/>
              <a:buChar char="–"/>
            </a:pPr>
            <a:r>
              <a:rPr lang="en-US" sz="2400" dirty="0" smtClean="0"/>
              <a:t>Billing Unit/POI transfer process</a:t>
            </a:r>
            <a:endParaRPr lang="en-US" sz="2400" dirty="0"/>
          </a:p>
          <a:p>
            <a:pPr marL="742950" lvl="1" indent="-285750">
              <a:spcBef>
                <a:spcPts val="576"/>
              </a:spcBef>
              <a:buFont typeface="Arial" pitchFamily="34" charset="0"/>
              <a:buChar char="–"/>
            </a:pPr>
            <a:r>
              <a:rPr lang="en-US" sz="2400" dirty="0" smtClean="0"/>
              <a:t>Info only 2809</a:t>
            </a:r>
            <a:endParaRPr lang="en-US" sz="2400" dirty="0"/>
          </a:p>
          <a:p>
            <a:pPr marL="742950" lvl="1" indent="-285750">
              <a:spcBef>
                <a:spcPts val="576"/>
              </a:spcBef>
              <a:buFont typeface="Arial" pitchFamily="34" charset="0"/>
              <a:buChar char="–"/>
            </a:pPr>
            <a:r>
              <a:rPr lang="en-US" sz="2400" dirty="0"/>
              <a:t>Court ordered indicator </a:t>
            </a:r>
            <a:endParaRPr lang="en-US" sz="2400" dirty="0" smtClean="0"/>
          </a:p>
          <a:p>
            <a:pPr marL="742950" lvl="1" indent="-285750">
              <a:spcBef>
                <a:spcPts val="576"/>
              </a:spcBef>
              <a:buFont typeface="Arial" pitchFamily="34" charset="0"/>
              <a:buChar char="–"/>
            </a:pPr>
            <a:r>
              <a:rPr lang="en-US" sz="2400" dirty="0" smtClean="0"/>
              <a:t>Retroactive adjustments </a:t>
            </a:r>
            <a:endParaRPr lang="en-US" sz="2400" dirty="0"/>
          </a:p>
        </p:txBody>
      </p:sp>
    </p:spTree>
    <p:extLst>
      <p:ext uri="{BB962C8B-B14F-4D97-AF65-F5344CB8AC3E}">
        <p14:creationId xmlns:p14="http://schemas.microsoft.com/office/powerpoint/2010/main" val="202565206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4152" y="3048"/>
            <a:ext cx="7498080" cy="109728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baseline="0">
                <a:solidFill>
                  <a:schemeClr val="tx1"/>
                </a:solidFill>
                <a:latin typeface="+mj-lt"/>
                <a:ea typeface="+mj-ea"/>
                <a:cs typeface="+mj-cs"/>
              </a:defRPr>
            </a:lvl1pPr>
          </a:lstStyle>
          <a:p>
            <a:r>
              <a:rPr lang="en-US" dirty="0" smtClean="0"/>
              <a:t>Individual Forms vs</a:t>
            </a:r>
            <a:r>
              <a:rPr lang="en-US" dirty="0"/>
              <a:t>. </a:t>
            </a:r>
            <a:r>
              <a:rPr lang="en-US" dirty="0" smtClean="0"/>
              <a:t>Electronic Upload</a:t>
            </a:r>
            <a:endParaRPr lang="en-US" dirty="0"/>
          </a:p>
        </p:txBody>
      </p:sp>
      <p:graphicFrame>
        <p:nvGraphicFramePr>
          <p:cNvPr id="5" name="Table 4" descr="Individual Forms vs. Electronic Upload Chart" title="Individual Forms vs. Electronic Upload"/>
          <p:cNvGraphicFramePr>
            <a:graphicFrameLocks noGrp="1"/>
          </p:cNvGraphicFramePr>
          <p:nvPr>
            <p:extLst>
              <p:ext uri="{D42A27DB-BD31-4B8C-83A1-F6EECF244321}">
                <p14:modId xmlns:p14="http://schemas.microsoft.com/office/powerpoint/2010/main" val="1595158511"/>
              </p:ext>
            </p:extLst>
          </p:nvPr>
        </p:nvGraphicFramePr>
        <p:xfrm>
          <a:off x="228600" y="1397000"/>
          <a:ext cx="8686800" cy="5090160"/>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3611880">
                  <a:extLst>
                    <a:ext uri="{9D8B030D-6E8A-4147-A177-3AD203B41FA5}">
                      <a16:colId xmlns:a16="http://schemas.microsoft.com/office/drawing/2014/main" val="20001"/>
                    </a:ext>
                  </a:extLst>
                </a:gridCol>
                <a:gridCol w="3611880">
                  <a:extLst>
                    <a:ext uri="{9D8B030D-6E8A-4147-A177-3AD203B41FA5}">
                      <a16:colId xmlns:a16="http://schemas.microsoft.com/office/drawing/2014/main" val="20002"/>
                    </a:ext>
                  </a:extLst>
                </a:gridCol>
              </a:tblGrid>
              <a:tr h="370840">
                <a:tc>
                  <a:txBody>
                    <a:bodyPr/>
                    <a:lstStyle/>
                    <a:p>
                      <a:endParaRPr lang="en-US" sz="24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Individual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6F5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Electronic</a:t>
                      </a:r>
                      <a:r>
                        <a:rPr lang="en-US" sz="2400" baseline="0" dirty="0" smtClean="0"/>
                        <a:t> </a:t>
                      </a:r>
                      <a:r>
                        <a:rPr lang="en-US" sz="2400" dirty="0" smtClean="0"/>
                        <a:t>Upload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6F57"/>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dirty="0" smtClean="0"/>
                        <a:t>Enter all enrollee  information into TIPS, one record at a time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dirty="0" smtClean="0"/>
                        <a:t>Upload multiple records at the same time</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2400" b="1" dirty="0" smtClean="0">
                          <a:solidFill>
                            <a:schemeClr val="bg1"/>
                          </a:solidFill>
                        </a:rPr>
                        <a:t>Pros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6F57"/>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dirty="0" smtClean="0"/>
                        <a:t>Simpler when performing a few transactions</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200" dirty="0" smtClean="0"/>
                        <a:t>Easier to identify and correct</a:t>
                      </a:r>
                      <a:r>
                        <a:rPr lang="en-US" sz="2200" baseline="0" dirty="0" smtClean="0"/>
                        <a:t> </a:t>
                      </a:r>
                      <a:r>
                        <a:rPr lang="en-US" sz="2200" dirty="0" smtClean="0"/>
                        <a:t>errors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itchFamily="34" charset="0"/>
                        <a:buChar char="•"/>
                      </a:pPr>
                      <a:r>
                        <a:rPr lang="en-US" sz="2200" dirty="0" smtClean="0"/>
                        <a:t>Saves time when performing multiple transactions</a:t>
                      </a:r>
                    </a:p>
                    <a:p>
                      <a:pPr marL="285750" indent="-285750">
                        <a:buFont typeface="Arial" pitchFamily="34" charset="0"/>
                        <a:buChar char="•"/>
                      </a:pPr>
                      <a:r>
                        <a:rPr lang="en-US" sz="2200" dirty="0" smtClean="0"/>
                        <a:t>Decreases the risk of manual error in TIPS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2400" b="1" dirty="0" smtClean="0">
                          <a:solidFill>
                            <a:schemeClr val="bg1"/>
                          </a:solidFill>
                        </a:rPr>
                        <a:t>Cons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16F57"/>
                    </a:solidFill>
                  </a:tcPr>
                </a:tc>
                <a:tc>
                  <a:txBody>
                    <a:bodyPr/>
                    <a:lstStyle/>
                    <a:p>
                      <a:pPr marL="285750" indent="-285750">
                        <a:buFont typeface="Arial" pitchFamily="34" charset="0"/>
                        <a:buChar char="•"/>
                      </a:pPr>
                      <a:r>
                        <a:rPr lang="en-US" sz="2200" dirty="0" smtClean="0"/>
                        <a:t>Time consuming when performing more than a few transactions</a:t>
                      </a:r>
                    </a:p>
                    <a:p>
                      <a:pPr marL="285750" indent="-285750">
                        <a:buFont typeface="Arial" pitchFamily="34" charset="0"/>
                        <a:buChar char="•"/>
                      </a:pPr>
                      <a:r>
                        <a:rPr lang="en-US" sz="2200" dirty="0" smtClean="0"/>
                        <a:t>Increases risk of manual error in TIPS</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itchFamily="34" charset="0"/>
                        <a:buChar char="•"/>
                      </a:pPr>
                      <a:r>
                        <a:rPr lang="en-US" sz="2200" dirty="0" smtClean="0"/>
                        <a:t>Errors in Electronic Uploads must be resolved individually</a:t>
                      </a:r>
                      <a:r>
                        <a:rPr lang="en-US" sz="2200" baseline="0" dirty="0" smtClean="0"/>
                        <a:t> </a:t>
                      </a:r>
                    </a:p>
                    <a:p>
                      <a:pPr marL="285750" indent="-285750">
                        <a:buFont typeface="Arial" pitchFamily="34" charset="0"/>
                        <a:buChar char="•"/>
                      </a:pPr>
                      <a:r>
                        <a:rPr lang="en-US" sz="2200" dirty="0" smtClean="0"/>
                        <a:t>Must adhere to</a:t>
                      </a:r>
                      <a:r>
                        <a:rPr lang="en-US" sz="2200" baseline="0" dirty="0" smtClean="0"/>
                        <a:t> a s</a:t>
                      </a:r>
                      <a:r>
                        <a:rPr lang="en-US" sz="2200" dirty="0" smtClean="0"/>
                        <a:t>trict Electronic</a:t>
                      </a:r>
                      <a:r>
                        <a:rPr lang="en-US" sz="2200" baseline="0" dirty="0" smtClean="0"/>
                        <a:t> Upload </a:t>
                      </a:r>
                      <a:r>
                        <a:rPr lang="en-US" sz="2200" dirty="0" smtClean="0"/>
                        <a:t>format</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p:nvPr>
        </p:nvSpPr>
        <p:spPr>
          <a:xfrm>
            <a:off x="2743200" y="-76200"/>
            <a:ext cx="2057400" cy="450723"/>
          </a:xfrm>
        </p:spPr>
        <p:txBody>
          <a:bodyPr>
            <a:normAutofit fontScale="90000"/>
          </a:bodyPr>
          <a:lstStyle/>
          <a:p>
            <a:r>
              <a:rPr lang="en-US" dirty="0" smtClean="0">
                <a:solidFill>
                  <a:srgbClr val="E9DBB5"/>
                </a:solidFill>
              </a:rPr>
              <a:t>Electronic</a:t>
            </a:r>
            <a:r>
              <a:rPr lang="en-US" dirty="0" smtClean="0"/>
              <a:t> </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Tree>
    <p:extLst>
      <p:ext uri="{BB962C8B-B14F-4D97-AF65-F5344CB8AC3E}">
        <p14:creationId xmlns:p14="http://schemas.microsoft.com/office/powerpoint/2010/main" val="225463091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a Tribal Employer and Billing Unit/POI</a:t>
            </a:r>
            <a:endParaRPr lang="en-US" dirty="0"/>
          </a:p>
        </p:txBody>
      </p:sp>
      <p:sp>
        <p:nvSpPr>
          <p:cNvPr id="3" name="Content Placeholder 2"/>
          <p:cNvSpPr>
            <a:spLocks noGrp="1"/>
          </p:cNvSpPr>
          <p:nvPr>
            <p:ph idx="1"/>
          </p:nvPr>
        </p:nvSpPr>
        <p:spPr/>
        <p:txBody>
          <a:bodyPr/>
          <a:lstStyle/>
          <a:p>
            <a:r>
              <a:rPr lang="en-US" dirty="0" smtClean="0"/>
              <a:t>Before entering data in a SF 2809 or SF 2810 remember to:</a:t>
            </a:r>
          </a:p>
          <a:p>
            <a:pPr lvl="1"/>
            <a:r>
              <a:rPr lang="en-US" dirty="0" smtClean="0"/>
              <a:t>Confirm that the correct Tribal Employer is selected</a:t>
            </a:r>
          </a:p>
          <a:p>
            <a:pPr lvl="1"/>
            <a:r>
              <a:rPr lang="en-US" dirty="0" smtClean="0"/>
              <a:t>Select the appropriate Tribal Employer Billing Unit/POI for the Tribal Employee</a:t>
            </a:r>
            <a:endParaRPr lang="en-US" dirty="0"/>
          </a:p>
        </p:txBody>
      </p:sp>
      <p:pic>
        <p:nvPicPr>
          <p:cNvPr id="8" name="Picture 7" descr="SF2809 Screenshot on where to select correct Tribal Employer and Billing Unit/POI" title="SF2809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886200"/>
            <a:ext cx="7772400" cy="1729357"/>
          </a:xfrm>
          <a:prstGeom prst="rect">
            <a:avLst/>
          </a:prstGeom>
          <a:ln>
            <a:solidFill>
              <a:schemeClr val="tx1"/>
            </a:solidFill>
          </a:ln>
        </p:spPr>
      </p:pic>
    </p:spTree>
    <p:extLst>
      <p:ext uri="{BB962C8B-B14F-4D97-AF65-F5344CB8AC3E}">
        <p14:creationId xmlns:p14="http://schemas.microsoft.com/office/powerpoint/2010/main" val="273327063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Enrollment Data</a:t>
            </a:r>
            <a:endParaRPr lang="en-US" dirty="0"/>
          </a:p>
        </p:txBody>
      </p:sp>
      <p:sp>
        <p:nvSpPr>
          <p:cNvPr id="3" name="Content Placeholder 2"/>
          <p:cNvSpPr>
            <a:spLocks noGrp="1"/>
          </p:cNvSpPr>
          <p:nvPr>
            <p:ph idx="1"/>
          </p:nvPr>
        </p:nvSpPr>
        <p:spPr/>
        <p:txBody>
          <a:bodyPr/>
          <a:lstStyle/>
          <a:p>
            <a:r>
              <a:rPr lang="en-US" dirty="0" smtClean="0"/>
              <a:t>When entering data in SF 2809s and SF 2810s users:</a:t>
            </a:r>
          </a:p>
          <a:p>
            <a:pPr lvl="1"/>
            <a:r>
              <a:rPr lang="en-US" dirty="0" smtClean="0"/>
              <a:t>Can tab from field to field to quickly enter data</a:t>
            </a:r>
          </a:p>
          <a:p>
            <a:pPr lvl="1"/>
            <a:r>
              <a:rPr lang="en-US" dirty="0" smtClean="0"/>
              <a:t>Must complete free response fields, select radio buttons, and mark check boxes</a:t>
            </a:r>
          </a:p>
          <a:p>
            <a:pPr lvl="1"/>
            <a:r>
              <a:rPr lang="en-US" dirty="0" smtClean="0"/>
              <a:t>Must use the </a:t>
            </a:r>
            <a:r>
              <a:rPr lang="en-US" dirty="0"/>
              <a:t>box </a:t>
            </a:r>
            <a:r>
              <a:rPr lang="en-US" dirty="0" smtClean="0"/>
              <a:t>for enrollee </a:t>
            </a:r>
            <a:r>
              <a:rPr lang="en-US" dirty="0"/>
              <a:t>i</a:t>
            </a:r>
            <a:r>
              <a:rPr lang="en-US" dirty="0" smtClean="0"/>
              <a:t>nformation located at the bottom of SF 2809s in order to add family members</a:t>
            </a:r>
          </a:p>
          <a:p>
            <a:pPr lvl="1"/>
            <a:r>
              <a:rPr lang="en-US" dirty="0" smtClean="0"/>
              <a:t>Must have contact information for Tribal Employers representatives in order to complete these forms</a:t>
            </a:r>
          </a:p>
        </p:txBody>
      </p:sp>
    </p:spTree>
    <p:extLst>
      <p:ext uri="{BB962C8B-B14F-4D97-AF65-F5344CB8AC3E}">
        <p14:creationId xmlns:p14="http://schemas.microsoft.com/office/powerpoint/2010/main" val="8430469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a SF 2809 or SF 2810</a:t>
            </a:r>
            <a:endParaRPr lang="en-US" dirty="0"/>
          </a:p>
        </p:txBody>
      </p:sp>
      <p:sp>
        <p:nvSpPr>
          <p:cNvPr id="3" name="Content Placeholder 2"/>
          <p:cNvSpPr>
            <a:spLocks noGrp="1"/>
          </p:cNvSpPr>
          <p:nvPr>
            <p:ph idx="1"/>
          </p:nvPr>
        </p:nvSpPr>
        <p:spPr/>
        <p:txBody>
          <a:bodyPr/>
          <a:lstStyle/>
          <a:p>
            <a:r>
              <a:rPr lang="en-US" dirty="0"/>
              <a:t>For any new </a:t>
            </a:r>
            <a:r>
              <a:rPr lang="en-US" dirty="0" smtClean="0"/>
              <a:t>SF 2809 </a:t>
            </a:r>
            <a:r>
              <a:rPr lang="en-US" dirty="0"/>
              <a:t>or </a:t>
            </a:r>
            <a:r>
              <a:rPr lang="en-US" dirty="0" smtClean="0"/>
              <a:t>SF 2810 users may </a:t>
            </a:r>
            <a:r>
              <a:rPr lang="en-US" dirty="0"/>
              <a:t>select one of </a:t>
            </a:r>
            <a:r>
              <a:rPr lang="en-US" dirty="0" smtClean="0"/>
              <a:t>four options</a:t>
            </a:r>
            <a:r>
              <a:rPr lang="en-US" dirty="0"/>
              <a:t>:</a:t>
            </a:r>
          </a:p>
          <a:p>
            <a:endParaRPr lang="en-US" dirty="0" smtClean="0"/>
          </a:p>
        </p:txBody>
      </p:sp>
      <p:graphicFrame>
        <p:nvGraphicFramePr>
          <p:cNvPr id="5" name="Table 4" descr="Chart Describing Tabs" title="Chart Describing Tabs"/>
          <p:cNvGraphicFramePr>
            <a:graphicFrameLocks noGrp="1"/>
          </p:cNvGraphicFramePr>
          <p:nvPr>
            <p:extLst>
              <p:ext uri="{D42A27DB-BD31-4B8C-83A1-F6EECF244321}">
                <p14:modId xmlns:p14="http://schemas.microsoft.com/office/powerpoint/2010/main" val="802581017"/>
              </p:ext>
            </p:extLst>
          </p:nvPr>
        </p:nvGraphicFramePr>
        <p:xfrm>
          <a:off x="685800" y="2484122"/>
          <a:ext cx="7772400" cy="2625727"/>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000"/>
                    </a:ext>
                  </a:extLst>
                </a:gridCol>
                <a:gridCol w="6477000">
                  <a:extLst>
                    <a:ext uri="{9D8B030D-6E8A-4147-A177-3AD203B41FA5}">
                      <a16:colId xmlns:a16="http://schemas.microsoft.com/office/drawing/2014/main" val="20001"/>
                    </a:ext>
                  </a:extLst>
                </a:gridCol>
              </a:tblGrid>
              <a:tr h="365760">
                <a:tc>
                  <a:txBody>
                    <a:bodyPr/>
                    <a:lstStyle/>
                    <a:p>
                      <a:pPr algn="ctr"/>
                      <a:r>
                        <a:rPr lang="en-US" sz="2000" dirty="0" smtClean="0"/>
                        <a:t>Option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748E"/>
                    </a:solidFill>
                  </a:tcPr>
                </a:tc>
                <a:tc>
                  <a:txBody>
                    <a:bodyPr/>
                    <a:lstStyle/>
                    <a:p>
                      <a:pPr algn="ctr"/>
                      <a:r>
                        <a:rPr lang="en-US" sz="2000" dirty="0" smtClean="0"/>
                        <a:t>Description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748E"/>
                    </a:solidFill>
                  </a:tcPr>
                </a:tc>
                <a:extLst>
                  <a:ext uri="{0D108BD9-81ED-4DB2-BD59-A6C34878D82A}">
                    <a16:rowId xmlns:a16="http://schemas.microsoft.com/office/drawing/2014/main" val="10000"/>
                  </a:ext>
                </a:extLst>
              </a:tr>
              <a:tr h="365760">
                <a:tc>
                  <a:txBody>
                    <a:bodyPr/>
                    <a:lstStyle/>
                    <a:p>
                      <a:pPr marL="109538" indent="0"/>
                      <a:r>
                        <a:rPr lang="en-US" sz="2000" b="1" dirty="0" smtClean="0"/>
                        <a:t>Cancel</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r>
                        <a:rPr lang="en-US" sz="2000" dirty="0" smtClean="0"/>
                        <a:t>Deletes the draft form and returns user to the</a:t>
                      </a:r>
                      <a:r>
                        <a:rPr lang="en-US" sz="2000" baseline="0" dirty="0" smtClean="0"/>
                        <a:t> main page</a:t>
                      </a:r>
                      <a:endParaRPr lang="en-US"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1"/>
                  </a:ext>
                </a:extLst>
              </a:tr>
              <a:tr h="431167">
                <a:tc>
                  <a:txBody>
                    <a:bodyPr/>
                    <a:lstStyle/>
                    <a:p>
                      <a:pPr marL="109538" indent="0"/>
                      <a:r>
                        <a:rPr lang="en-US" sz="2000" b="1" dirty="0" smtClean="0"/>
                        <a:t>Clear</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r>
                        <a:rPr lang="en-US" sz="2000" dirty="0" smtClean="0"/>
                        <a:t>Deletes all data in the draft form without leaving the form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2"/>
                  </a:ext>
                </a:extLst>
              </a:tr>
              <a:tr h="640080">
                <a:tc>
                  <a:txBody>
                    <a:bodyPr/>
                    <a:lstStyle/>
                    <a:p>
                      <a:pPr marL="109538" indent="0"/>
                      <a:r>
                        <a:rPr lang="en-US" sz="2000" b="1" dirty="0" smtClean="0"/>
                        <a:t>Save</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Saves the draft form and allows for additional edits at a later date before submission to a FEHB Plan Carrier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3"/>
                  </a:ext>
                </a:extLst>
              </a:tr>
              <a:tr h="640080">
                <a:tc>
                  <a:txBody>
                    <a:bodyPr/>
                    <a:lstStyle/>
                    <a:p>
                      <a:pPr marL="109538" indent="0"/>
                      <a:r>
                        <a:rPr lang="en-US" sz="2000" b="1" dirty="0" smtClean="0"/>
                        <a:t>Submit</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Finalizes the form and sends it to the appropriate FEHB</a:t>
                      </a:r>
                      <a:r>
                        <a:rPr lang="en-US" sz="2000" baseline="0" dirty="0" smtClean="0"/>
                        <a:t> Plan </a:t>
                      </a:r>
                      <a:r>
                        <a:rPr lang="en-US" sz="2000" dirty="0" smtClean="0"/>
                        <a:t>Carrier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4"/>
                  </a:ext>
                </a:extLst>
              </a:tr>
            </a:tbl>
          </a:graphicData>
        </a:graphic>
      </p:graphicFrame>
      <p:pic>
        <p:nvPicPr>
          <p:cNvPr id="4" name="Picture 3" descr="TIPS Tabs on Forms" title="TIPS Tabs on Form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562600"/>
            <a:ext cx="7772400" cy="570957"/>
          </a:xfrm>
          <a:prstGeom prst="rect">
            <a:avLst/>
          </a:prstGeom>
          <a:ln>
            <a:solidFill>
              <a:schemeClr val="tx1"/>
            </a:solidFill>
          </a:ln>
        </p:spPr>
      </p:pic>
    </p:spTree>
    <p:extLst>
      <p:ext uri="{BB962C8B-B14F-4D97-AF65-F5344CB8AC3E}">
        <p14:creationId xmlns:p14="http://schemas.microsoft.com/office/powerpoint/2010/main" val="427230469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Holding a SF 2809 or SF 2810</a:t>
            </a:r>
            <a:endParaRPr lang="en-US" dirty="0"/>
          </a:p>
        </p:txBody>
      </p:sp>
      <p:sp>
        <p:nvSpPr>
          <p:cNvPr id="3" name="Content Placeholder 2"/>
          <p:cNvSpPr>
            <a:spLocks noGrp="1"/>
          </p:cNvSpPr>
          <p:nvPr>
            <p:ph idx="1"/>
          </p:nvPr>
        </p:nvSpPr>
        <p:spPr/>
        <p:txBody>
          <a:bodyPr/>
          <a:lstStyle/>
          <a:p>
            <a:r>
              <a:rPr lang="en-US" dirty="0" smtClean="0"/>
              <a:t>After users select Submit, the form will be submitted to the appropriate FEHB Plan Carrier</a:t>
            </a:r>
          </a:p>
          <a:p>
            <a:r>
              <a:rPr lang="en-US" dirty="0" smtClean="0"/>
              <a:t>If users notice an error or need to stop a form after submitting, the form can be held, if it has not been processed on the Billing Report</a:t>
            </a:r>
          </a:p>
          <a:p>
            <a:pPr lvl="1"/>
            <a:r>
              <a:rPr lang="en-US" dirty="0"/>
              <a:t>By holding a </a:t>
            </a:r>
            <a:r>
              <a:rPr lang="en-US" dirty="0" smtClean="0"/>
              <a:t>form</a:t>
            </a:r>
            <a:r>
              <a:rPr lang="en-US" dirty="0"/>
              <a:t>, the enrollment/enrollment changes on the held form will not be reflected on the </a:t>
            </a:r>
            <a:r>
              <a:rPr lang="en-US" dirty="0" smtClean="0"/>
              <a:t>Billing Report</a:t>
            </a:r>
            <a:endParaRPr lang="en-US" dirty="0"/>
          </a:p>
          <a:p>
            <a:pPr lvl="1"/>
            <a:r>
              <a:rPr lang="en-US" dirty="0" smtClean="0"/>
              <a:t>Users will </a:t>
            </a:r>
            <a:r>
              <a:rPr lang="en-US" dirty="0"/>
              <a:t>be able to make changes to a held form</a:t>
            </a:r>
            <a:endParaRPr lang="en-US" sz="2000" dirty="0"/>
          </a:p>
          <a:p>
            <a:pPr lvl="1"/>
            <a:r>
              <a:rPr lang="en-US" dirty="0"/>
              <a:t>Once </a:t>
            </a:r>
            <a:r>
              <a:rPr lang="en-US" dirty="0" smtClean="0"/>
              <a:t>users have </a:t>
            </a:r>
            <a:r>
              <a:rPr lang="en-US" dirty="0"/>
              <a:t>finished revising </a:t>
            </a:r>
            <a:r>
              <a:rPr lang="en-US" dirty="0" smtClean="0"/>
              <a:t>the held </a:t>
            </a:r>
            <a:r>
              <a:rPr lang="en-US" dirty="0"/>
              <a:t>form, select Submit again to send </a:t>
            </a:r>
            <a:r>
              <a:rPr lang="en-US" dirty="0" smtClean="0"/>
              <a:t>it to the FEHB Plan Carrier</a:t>
            </a:r>
            <a:endParaRPr lang="en-US" sz="2000" dirty="0"/>
          </a:p>
        </p:txBody>
      </p:sp>
      <p:pic>
        <p:nvPicPr>
          <p:cNvPr id="7" name="Picture 6" descr="TIPS Tabs on Forms" title="TIPS Tabs on Form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971" y="5843068"/>
            <a:ext cx="5876059" cy="633932"/>
          </a:xfrm>
          <a:prstGeom prst="rect">
            <a:avLst/>
          </a:prstGeom>
        </p:spPr>
      </p:pic>
    </p:spTree>
    <p:extLst>
      <p:ext uri="{BB962C8B-B14F-4D97-AF65-F5344CB8AC3E}">
        <p14:creationId xmlns:p14="http://schemas.microsoft.com/office/powerpoint/2010/main" val="154413143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Status</a:t>
            </a:r>
            <a:endParaRPr lang="en-US" dirty="0"/>
          </a:p>
        </p:txBody>
      </p:sp>
      <p:sp>
        <p:nvSpPr>
          <p:cNvPr id="3" name="Content Placeholder 2"/>
          <p:cNvSpPr>
            <a:spLocks noGrp="1"/>
          </p:cNvSpPr>
          <p:nvPr>
            <p:ph idx="1"/>
          </p:nvPr>
        </p:nvSpPr>
        <p:spPr/>
        <p:txBody>
          <a:bodyPr/>
          <a:lstStyle/>
          <a:p>
            <a:r>
              <a:rPr lang="en-US" dirty="0" smtClean="0"/>
              <a:t>The top right corner of the form displays the status of the SF 2809 and SF 2810</a:t>
            </a:r>
          </a:p>
          <a:p>
            <a:pPr marL="0" indent="0">
              <a:buNone/>
            </a:pPr>
            <a:endParaRPr lang="en-US" dirty="0" smtClean="0"/>
          </a:p>
          <a:p>
            <a:pPr marL="0" indent="0">
              <a:buNone/>
            </a:pPr>
            <a:endParaRPr lang="en-US" sz="1000" dirty="0" smtClean="0"/>
          </a:p>
          <a:p>
            <a:r>
              <a:rPr lang="en-US" dirty="0" smtClean="0"/>
              <a:t>SF 2809s and SF 2810s can have the following statuses:</a:t>
            </a:r>
            <a:endParaRPr lang="en-US" dirty="0"/>
          </a:p>
        </p:txBody>
      </p:sp>
      <p:graphicFrame>
        <p:nvGraphicFramePr>
          <p:cNvPr id="4" name="Table 3" descr="Chart on TIPS Statuses" title="Chart on TIPS Statuses"/>
          <p:cNvGraphicFramePr>
            <a:graphicFrameLocks noGrp="1"/>
          </p:cNvGraphicFramePr>
          <p:nvPr>
            <p:extLst>
              <p:ext uri="{D42A27DB-BD31-4B8C-83A1-F6EECF244321}">
                <p14:modId xmlns:p14="http://schemas.microsoft.com/office/powerpoint/2010/main" val="3441485212"/>
              </p:ext>
            </p:extLst>
          </p:nvPr>
        </p:nvGraphicFramePr>
        <p:xfrm>
          <a:off x="685800" y="3594536"/>
          <a:ext cx="8046720" cy="301752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6217920">
                  <a:extLst>
                    <a:ext uri="{9D8B030D-6E8A-4147-A177-3AD203B41FA5}">
                      <a16:colId xmlns:a16="http://schemas.microsoft.com/office/drawing/2014/main" val="20001"/>
                    </a:ext>
                  </a:extLst>
                </a:gridCol>
              </a:tblGrid>
              <a:tr h="365760">
                <a:tc>
                  <a:txBody>
                    <a:bodyPr/>
                    <a:lstStyle/>
                    <a:p>
                      <a:pPr algn="ctr"/>
                      <a:r>
                        <a:rPr lang="en-US" sz="1800" b="1" dirty="0" smtClean="0"/>
                        <a:t>Status</a:t>
                      </a:r>
                      <a:endParaRPr lang="en-US" sz="1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748E"/>
                    </a:solidFill>
                  </a:tcPr>
                </a:tc>
                <a:tc>
                  <a:txBody>
                    <a:bodyPr/>
                    <a:lstStyle/>
                    <a:p>
                      <a:pPr algn="ctr"/>
                      <a:r>
                        <a:rPr lang="en-US" sz="1800" dirty="0" smtClean="0"/>
                        <a:t>Description</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748E"/>
                    </a:solidFill>
                  </a:tcPr>
                </a:tc>
                <a:extLst>
                  <a:ext uri="{0D108BD9-81ED-4DB2-BD59-A6C34878D82A}">
                    <a16:rowId xmlns:a16="http://schemas.microsoft.com/office/drawing/2014/main" val="10000"/>
                  </a:ext>
                </a:extLst>
              </a:tr>
              <a:tr h="365760">
                <a:tc>
                  <a:txBody>
                    <a:bodyPr/>
                    <a:lstStyle/>
                    <a:p>
                      <a:pPr marL="109538" indent="0"/>
                      <a:r>
                        <a:rPr lang="en-US" sz="1800" b="1" dirty="0" smtClean="0"/>
                        <a:t>New</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r>
                        <a:rPr lang="en-US" sz="1800" dirty="0" smtClean="0"/>
                        <a:t>New</a:t>
                      </a:r>
                      <a:r>
                        <a:rPr lang="en-US" sz="1800" baseline="0" dirty="0" smtClean="0"/>
                        <a:t> </a:t>
                      </a:r>
                      <a:r>
                        <a:rPr lang="en-US" sz="1800" dirty="0" smtClean="0"/>
                        <a:t>form,</a:t>
                      </a:r>
                      <a:r>
                        <a:rPr lang="en-US" sz="1800" baseline="0" dirty="0" smtClean="0"/>
                        <a:t> not saved or submitted</a:t>
                      </a:r>
                      <a:endParaRPr lang="en-US" sz="18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1"/>
                  </a:ext>
                </a:extLst>
              </a:tr>
              <a:tr h="365760">
                <a:tc>
                  <a:txBody>
                    <a:bodyPr/>
                    <a:lstStyle/>
                    <a:p>
                      <a:pPr marL="109538" indent="0"/>
                      <a:r>
                        <a:rPr lang="en-US" sz="1800" b="1" dirty="0" smtClean="0"/>
                        <a:t>Saved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r>
                        <a:rPr lang="en-US" sz="1800" dirty="0" smtClean="0"/>
                        <a:t>Partially filled out form, not yet submitted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2"/>
                  </a:ext>
                </a:extLst>
              </a:tr>
              <a:tr h="640080">
                <a:tc>
                  <a:txBody>
                    <a:bodyPr/>
                    <a:lstStyle/>
                    <a:p>
                      <a:pPr marL="109538" indent="0"/>
                      <a:r>
                        <a:rPr lang="en-US" sz="1800" b="1" dirty="0" smtClean="0"/>
                        <a:t>Submitted and Released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Form has been completed and sent to FEHB</a:t>
                      </a:r>
                      <a:r>
                        <a:rPr lang="en-US" sz="1800" baseline="0" dirty="0" smtClean="0"/>
                        <a:t> Plan Carriers</a:t>
                      </a:r>
                      <a:endParaRPr lang="en-US" sz="18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3"/>
                  </a:ext>
                </a:extLst>
              </a:tr>
              <a:tr h="365760">
                <a:tc>
                  <a:txBody>
                    <a:bodyPr/>
                    <a:lstStyle/>
                    <a:p>
                      <a:pPr marL="109538" indent="0"/>
                      <a:r>
                        <a:rPr lang="en-US" sz="1800" b="1" dirty="0" smtClean="0"/>
                        <a:t>Held for Edits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Form has been taken out of the queue for</a:t>
                      </a:r>
                      <a:r>
                        <a:rPr lang="en-US" sz="1800" baseline="0" dirty="0" smtClean="0"/>
                        <a:t> Billing Report Processing</a:t>
                      </a:r>
                      <a:endParaRPr lang="en-US" sz="18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4"/>
                  </a:ext>
                </a:extLst>
              </a:tr>
              <a:tr h="640080">
                <a:tc>
                  <a:txBody>
                    <a:bodyPr/>
                    <a:lstStyle/>
                    <a:p>
                      <a:pPr marL="109538" indent="0"/>
                      <a:r>
                        <a:rPr lang="en-US" sz="1800" b="1" dirty="0" smtClean="0"/>
                        <a:t>Processed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Form has been sent to FEHB</a:t>
                      </a:r>
                      <a:r>
                        <a:rPr lang="en-US" sz="1800" baseline="0" dirty="0" smtClean="0"/>
                        <a:t> Plan </a:t>
                      </a:r>
                      <a:r>
                        <a:rPr lang="en-US" sz="1800" dirty="0" smtClean="0"/>
                        <a:t>Carriers and processed for billing and cannot </a:t>
                      </a:r>
                      <a:r>
                        <a:rPr lang="en-US" sz="1800" kern="1200" dirty="0" smtClean="0">
                          <a:solidFill>
                            <a:schemeClr val="dk1"/>
                          </a:solidFill>
                          <a:latin typeface="+mn-lt"/>
                          <a:ea typeface="+mn-ea"/>
                          <a:cs typeface="+mn-cs"/>
                        </a:rPr>
                        <a:t>be</a:t>
                      </a:r>
                      <a:r>
                        <a:rPr lang="en-US" sz="1800" dirty="0" smtClean="0"/>
                        <a:t> held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5"/>
                  </a:ext>
                </a:extLst>
              </a:tr>
            </a:tbl>
          </a:graphicData>
        </a:graphic>
      </p:graphicFrame>
      <p:pic>
        <p:nvPicPr>
          <p:cNvPr id="8" name="Picture 7" descr="Screenshot showing where to find the Status of the SF2809 or SF2810" title="SF2809 and SF2810 Statu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362198"/>
            <a:ext cx="7772400" cy="627745"/>
          </a:xfrm>
          <a:prstGeom prst="rect">
            <a:avLst/>
          </a:prstGeom>
          <a:ln>
            <a:solidFill>
              <a:schemeClr val="tx1"/>
            </a:solidFill>
          </a:ln>
        </p:spPr>
      </p:pic>
    </p:spTree>
    <p:extLst>
      <p:ext uri="{BB962C8B-B14F-4D97-AF65-F5344CB8AC3E}">
        <p14:creationId xmlns:p14="http://schemas.microsoft.com/office/powerpoint/2010/main" val="418170201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Errors</a:t>
            </a:r>
            <a:endParaRPr lang="en-US" dirty="0"/>
          </a:p>
        </p:txBody>
      </p:sp>
      <p:sp>
        <p:nvSpPr>
          <p:cNvPr id="3" name="Content Placeholder 2"/>
          <p:cNvSpPr>
            <a:spLocks noGrp="1"/>
          </p:cNvSpPr>
          <p:nvPr>
            <p:ph idx="1"/>
          </p:nvPr>
        </p:nvSpPr>
        <p:spPr/>
        <p:txBody>
          <a:bodyPr/>
          <a:lstStyle/>
          <a:p>
            <a:r>
              <a:rPr lang="en-US" dirty="0" smtClean="0"/>
              <a:t>If users attempt to submit a SF 2809 or SF 2810 with errors, TIPS will not accept the form</a:t>
            </a:r>
          </a:p>
          <a:p>
            <a:r>
              <a:rPr lang="en-US" dirty="0" smtClean="0"/>
              <a:t>TIPS will list errors in red text underneath each field</a:t>
            </a:r>
          </a:p>
          <a:p>
            <a:r>
              <a:rPr lang="en-US" dirty="0" smtClean="0"/>
              <a:t>Please correct any errors before submitting again</a:t>
            </a:r>
            <a:endParaRPr lang="en-US" dirty="0"/>
          </a:p>
        </p:txBody>
      </p:sp>
      <p:pic>
        <p:nvPicPr>
          <p:cNvPr id="4" name="Picture 3" descr="logo_cov_ppt.gif" title="TIPS logo">
            <a:hlinkClick r:id="rId3"/>
          </p:cNvPr>
          <p:cNvPicPr>
            <a:picLocks noChangeAspect="1"/>
          </p:cNvPicPr>
          <p:nvPr/>
        </p:nvPicPr>
        <p:blipFill>
          <a:blip r:embed="rId4" cstate="print"/>
          <a:stretch>
            <a:fillRect/>
          </a:stretch>
        </p:blipFill>
        <p:spPr>
          <a:xfrm>
            <a:off x="7957205" y="76200"/>
            <a:ext cx="1110595" cy="914400"/>
          </a:xfrm>
          <a:prstGeom prst="rect">
            <a:avLst/>
          </a:prstGeom>
        </p:spPr>
      </p:pic>
      <p:pic>
        <p:nvPicPr>
          <p:cNvPr id="5" name="Picture 4" descr="Screenshot showing the red text depicting errors on forms in TIPS" title="Resolving Error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3745403"/>
            <a:ext cx="7772400" cy="2274397"/>
          </a:xfrm>
          <a:prstGeom prst="rect">
            <a:avLst/>
          </a:prstGeom>
          <a:ln>
            <a:solidFill>
              <a:schemeClr val="tx1"/>
            </a:solidFill>
          </a:ln>
        </p:spPr>
      </p:pic>
    </p:spTree>
    <p:extLst>
      <p:ext uri="{BB962C8B-B14F-4D97-AF65-F5344CB8AC3E}">
        <p14:creationId xmlns:p14="http://schemas.microsoft.com/office/powerpoint/2010/main" val="283936844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Electronic Upload Errors</a:t>
            </a:r>
            <a:endParaRPr lang="en-US" dirty="0"/>
          </a:p>
        </p:txBody>
      </p:sp>
      <p:sp>
        <p:nvSpPr>
          <p:cNvPr id="3" name="Content Placeholder 2"/>
          <p:cNvSpPr>
            <a:spLocks noGrp="1"/>
          </p:cNvSpPr>
          <p:nvPr>
            <p:ph idx="1"/>
          </p:nvPr>
        </p:nvSpPr>
        <p:spPr/>
        <p:txBody>
          <a:bodyPr/>
          <a:lstStyle/>
          <a:p>
            <a:r>
              <a:rPr lang="en-US" dirty="0" smtClean="0"/>
              <a:t>If TIPS identifies an error(s) after submission of an  Electronic Upload, users will receive an email notifying them to log in to TIPS to retrieve and resolve any errors</a:t>
            </a:r>
          </a:p>
          <a:p>
            <a:r>
              <a:rPr lang="en-US" dirty="0" smtClean="0"/>
              <a:t>All pending errors must be resolved individually in TIPS even if they were originally submitted as part of an Electronic Upload file</a:t>
            </a:r>
            <a:endParaRPr lang="en-US" dirty="0"/>
          </a:p>
        </p:txBody>
      </p:sp>
      <p:sp>
        <p:nvSpPr>
          <p:cNvPr id="4" name="TextBox 3"/>
          <p:cNvSpPr txBox="1"/>
          <p:nvPr/>
        </p:nvSpPr>
        <p:spPr>
          <a:xfrm>
            <a:off x="594360" y="4724400"/>
            <a:ext cx="7955280" cy="954107"/>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dirty="0" smtClean="0">
                <a:solidFill>
                  <a:schemeClr val="bg1"/>
                </a:solidFill>
              </a:rPr>
              <a:t>Double-check forms!  Resolving an error before submission is always easier than afterwards!</a:t>
            </a:r>
          </a:p>
        </p:txBody>
      </p:sp>
    </p:spTree>
    <p:extLst>
      <p:ext uri="{BB962C8B-B14F-4D97-AF65-F5344CB8AC3E}">
        <p14:creationId xmlns:p14="http://schemas.microsoft.com/office/powerpoint/2010/main" val="7228211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 TIPS Report</a:t>
            </a:r>
            <a:endParaRPr lang="en-US" dirty="0"/>
          </a:p>
        </p:txBody>
      </p:sp>
      <p:sp>
        <p:nvSpPr>
          <p:cNvPr id="3" name="Content Placeholder 2"/>
          <p:cNvSpPr>
            <a:spLocks noGrp="1"/>
          </p:cNvSpPr>
          <p:nvPr>
            <p:ph idx="1"/>
          </p:nvPr>
        </p:nvSpPr>
        <p:spPr/>
        <p:txBody>
          <a:bodyPr/>
          <a:lstStyle/>
          <a:p>
            <a:r>
              <a:rPr lang="en-US" dirty="0" smtClean="0"/>
              <a:t>When preparing a TIPS Report, remember to select: </a:t>
            </a:r>
          </a:p>
          <a:p>
            <a:pPr lvl="1"/>
            <a:r>
              <a:rPr lang="en-US" dirty="0" smtClean="0"/>
              <a:t>Billing Unit/POI</a:t>
            </a:r>
          </a:p>
          <a:p>
            <a:pPr lvl="1"/>
            <a:r>
              <a:rPr lang="en-US" dirty="0" smtClean="0"/>
              <a:t>Start Date</a:t>
            </a:r>
          </a:p>
          <a:p>
            <a:pPr lvl="1"/>
            <a:r>
              <a:rPr lang="en-US" dirty="0" smtClean="0"/>
              <a:t>End Date</a:t>
            </a:r>
            <a:endParaRPr lang="en-US" dirty="0"/>
          </a:p>
        </p:txBody>
      </p:sp>
      <p:pic>
        <p:nvPicPr>
          <p:cNvPr id="4" name="Picture 3" descr="Screenshot of Generating TIPS Reports" title="Screenshot of Generating TIPS Repo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038600"/>
            <a:ext cx="8229600" cy="1469571"/>
          </a:xfrm>
          <a:prstGeom prst="rect">
            <a:avLst/>
          </a:prstGeom>
          <a:ln>
            <a:solidFill>
              <a:schemeClr val="tx1"/>
            </a:solidFill>
          </a:ln>
        </p:spPr>
      </p:pic>
    </p:spTree>
    <p:extLst>
      <p:ext uri="{BB962C8B-B14F-4D97-AF65-F5344CB8AC3E}">
        <p14:creationId xmlns:p14="http://schemas.microsoft.com/office/powerpoint/2010/main" val="265083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p:txBody>
          <a:bodyPr>
            <a:normAutofit/>
          </a:bodyPr>
          <a:lstStyle/>
          <a:p>
            <a:r>
              <a:rPr lang="en-US" dirty="0"/>
              <a:t>FEHB Key Stakeholders:</a:t>
            </a:r>
            <a:r>
              <a:rPr lang="en-US" dirty="0" smtClean="0"/>
              <a:t/>
            </a:r>
            <a:br>
              <a:rPr lang="en-US" dirty="0" smtClean="0"/>
            </a:br>
            <a:r>
              <a:rPr lang="en-US" dirty="0" smtClean="0"/>
              <a:t>Office of Personnel Management</a:t>
            </a:r>
            <a:endParaRPr lang="en-US" dirty="0"/>
          </a:p>
        </p:txBody>
      </p:sp>
      <p:graphicFrame>
        <p:nvGraphicFramePr>
          <p:cNvPr id="7" name="Object 6" descr="Clip Art depicting OPM in the Key Stakeholders" title="Picture of OPM"/>
          <p:cNvGraphicFramePr>
            <a:graphicFrameLocks/>
          </p:cNvGraphicFramePr>
          <p:nvPr>
            <p:extLst>
              <p:ext uri="{D42A27DB-BD31-4B8C-83A1-F6EECF244321}">
                <p14:modId xmlns:p14="http://schemas.microsoft.com/office/powerpoint/2010/main" val="2968568859"/>
              </p:ext>
            </p:extLst>
          </p:nvPr>
        </p:nvGraphicFramePr>
        <p:xfrm>
          <a:off x="301626" y="1447809"/>
          <a:ext cx="8540751" cy="2387249"/>
        </p:xfrm>
        <a:graphic>
          <a:graphicData uri="http://schemas.openxmlformats.org/presentationml/2006/ole">
            <mc:AlternateContent xmlns:mc="http://schemas.openxmlformats.org/markup-compatibility/2006">
              <mc:Choice xmlns:v="urn:schemas-microsoft-com:vml" Requires="v">
                <p:oleObj spid="_x0000_s46274" name="Visio" r:id="rId4" imgW="8541413" imgH="3410355" progId="Visio.Drawing.11">
                  <p:embed/>
                </p:oleObj>
              </mc:Choice>
              <mc:Fallback>
                <p:oleObj name="Visio" r:id="rId4" imgW="8541413" imgH="3410355" progId="Visio.Drawing.11">
                  <p:embed/>
                  <p:pic>
                    <p:nvPicPr>
                      <p:cNvPr id="0" name="Picture 9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6" y="1447809"/>
                        <a:ext cx="8540751" cy="2387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descr="OPM: Administer FEHB; Negotiate FEHB benefits and rates with FEHB Plan Carriers; Develop FEHB policy; Provide FEHB training; Address FEHB policy questions; Terminate Tribal Employer Billing Unit/POIs" title="OPM "/>
          <p:cNvGraphicFramePr>
            <a:graphicFrameLocks noGrp="1"/>
          </p:cNvGraphicFramePr>
          <p:nvPr>
            <p:extLst>
              <p:ext uri="{D42A27DB-BD31-4B8C-83A1-F6EECF244321}">
                <p14:modId xmlns:p14="http://schemas.microsoft.com/office/powerpoint/2010/main" val="3401806611"/>
              </p:ext>
            </p:extLst>
          </p:nvPr>
        </p:nvGraphicFramePr>
        <p:xfrm>
          <a:off x="228600" y="4038600"/>
          <a:ext cx="8686800" cy="2651364"/>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429372">
                <a:tc>
                  <a:txBody>
                    <a:bodyPr/>
                    <a:lstStyle/>
                    <a:p>
                      <a:pPr algn="ctr"/>
                      <a:r>
                        <a:rPr lang="en-US" sz="2000" dirty="0" smtClean="0">
                          <a:solidFill>
                            <a:schemeClr val="bg1"/>
                          </a:solidFill>
                        </a:rPr>
                        <a:t>OPM</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2221992">
                <a:tc>
                  <a:txBody>
                    <a:bodyPr/>
                    <a:lstStyle/>
                    <a:p>
                      <a:pPr marL="174625" indent="-174625">
                        <a:buFont typeface="Arial" pitchFamily="34" charset="0"/>
                        <a:buChar char="•"/>
                      </a:pPr>
                      <a:r>
                        <a:rPr lang="en-US" sz="2000" kern="1200" baseline="0" dirty="0" smtClean="0">
                          <a:solidFill>
                            <a:schemeClr val="tx1"/>
                          </a:solidFill>
                          <a:latin typeface="+mn-lt"/>
                          <a:ea typeface="+mn-ea"/>
                          <a:cs typeface="+mn-cs"/>
                        </a:rPr>
                        <a:t>Administer FEHB</a:t>
                      </a:r>
                    </a:p>
                    <a:p>
                      <a:pPr marL="174625" indent="-174625">
                        <a:buFont typeface="Arial" pitchFamily="34" charset="0"/>
                        <a:buChar char="•"/>
                      </a:pPr>
                      <a:r>
                        <a:rPr lang="en-US" sz="2000" kern="1200" baseline="0" dirty="0" smtClean="0">
                          <a:solidFill>
                            <a:schemeClr val="tx1"/>
                          </a:solidFill>
                          <a:latin typeface="+mn-lt"/>
                          <a:ea typeface="+mn-ea"/>
                          <a:cs typeface="+mn-cs"/>
                        </a:rPr>
                        <a:t>Negotiate FEHB benefits and rates with FEHB Plan Carriers</a:t>
                      </a:r>
                    </a:p>
                    <a:p>
                      <a:pPr marL="174625" indent="-174625">
                        <a:buFont typeface="Arial" pitchFamily="34" charset="0"/>
                        <a:buChar char="•"/>
                      </a:pPr>
                      <a:r>
                        <a:rPr lang="en-US" sz="2000" kern="1200" baseline="0" dirty="0" smtClean="0">
                          <a:solidFill>
                            <a:schemeClr val="tx1"/>
                          </a:solidFill>
                          <a:latin typeface="+mn-lt"/>
                          <a:ea typeface="+mn-ea"/>
                          <a:cs typeface="+mn-cs"/>
                        </a:rPr>
                        <a:t>Develop FEHB policy </a:t>
                      </a:r>
                    </a:p>
                    <a:p>
                      <a:pPr marL="174625" indent="-174625">
                        <a:buFont typeface="Arial" pitchFamily="34" charset="0"/>
                        <a:buChar char="•"/>
                      </a:pPr>
                      <a:r>
                        <a:rPr lang="en-US" sz="2000" kern="1200" baseline="0" dirty="0" smtClean="0">
                          <a:solidFill>
                            <a:schemeClr val="tx1"/>
                          </a:solidFill>
                          <a:latin typeface="+mn-lt"/>
                          <a:ea typeface="+mn-ea"/>
                          <a:cs typeface="+mn-cs"/>
                        </a:rPr>
                        <a:t>Provide FEHB training</a:t>
                      </a:r>
                    </a:p>
                    <a:p>
                      <a:pPr marL="174625" indent="-174625">
                        <a:buFont typeface="Arial" pitchFamily="34" charset="0"/>
                        <a:buChar char="•"/>
                      </a:pPr>
                      <a:r>
                        <a:rPr lang="en-US" sz="2000" kern="1200" baseline="0" dirty="0" smtClean="0">
                          <a:solidFill>
                            <a:schemeClr val="tx1"/>
                          </a:solidFill>
                          <a:latin typeface="+mn-lt"/>
                          <a:ea typeface="+mn-ea"/>
                          <a:cs typeface="+mn-cs"/>
                        </a:rPr>
                        <a:t>Address FEHB policy questions </a:t>
                      </a:r>
                    </a:p>
                    <a:p>
                      <a:pPr marL="174625" indent="-174625">
                        <a:buFont typeface="Arial" pitchFamily="34" charset="0"/>
                        <a:buChar char="•"/>
                      </a:pPr>
                      <a:r>
                        <a:rPr lang="en-US" sz="2000" kern="1200" baseline="0" dirty="0" smtClean="0">
                          <a:solidFill>
                            <a:schemeClr val="tx1"/>
                          </a:solidFill>
                          <a:latin typeface="+mn-lt"/>
                          <a:ea typeface="+mn-ea"/>
                          <a:cs typeface="+mn-cs"/>
                        </a:rPr>
                        <a:t>Terminate Tribal Employer Billing Unit/POIs</a:t>
                      </a: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417830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a Billing Report</a:t>
            </a:r>
            <a:endParaRPr lang="en-US" dirty="0"/>
          </a:p>
        </p:txBody>
      </p:sp>
      <p:sp>
        <p:nvSpPr>
          <p:cNvPr id="3" name="Content Placeholder 2"/>
          <p:cNvSpPr>
            <a:spLocks noGrp="1"/>
          </p:cNvSpPr>
          <p:nvPr>
            <p:ph idx="1"/>
          </p:nvPr>
        </p:nvSpPr>
        <p:spPr/>
        <p:txBody>
          <a:bodyPr/>
          <a:lstStyle/>
          <a:p>
            <a:r>
              <a:rPr lang="en-US" kern="900" dirty="0" smtClean="0"/>
              <a:t>Billing Reports can be prepared from the TIPS main page</a:t>
            </a:r>
          </a:p>
          <a:p>
            <a:r>
              <a:rPr lang="en-US" dirty="0" smtClean="0"/>
              <a:t>Depending on the user’s role, access to may be granted to view Billing Reports for one or more Tribal Employer Billing Unit/POIs</a:t>
            </a:r>
          </a:p>
          <a:p>
            <a:r>
              <a:rPr lang="en-US" dirty="0" smtClean="0"/>
              <a:t>Billing Reports are automatically updated throughout the month and reflect all SF 2809s/SF 2810s that have been submitted and processed </a:t>
            </a:r>
          </a:p>
        </p:txBody>
      </p:sp>
      <p:pic>
        <p:nvPicPr>
          <p:cNvPr id="4" name="Picture 3" descr="Billing Report Screenshot" title="Billing Report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823461"/>
            <a:ext cx="7772400" cy="1424939"/>
          </a:xfrm>
          <a:prstGeom prst="rect">
            <a:avLst/>
          </a:prstGeom>
          <a:ln>
            <a:solidFill>
              <a:schemeClr val="tx1"/>
            </a:solidFill>
          </a:ln>
        </p:spPr>
      </p:pic>
    </p:spTree>
    <p:extLst>
      <p:ext uri="{BB962C8B-B14F-4D97-AF65-F5344CB8AC3E}">
        <p14:creationId xmlns:p14="http://schemas.microsoft.com/office/powerpoint/2010/main" val="23675800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Walkthroughs and Exercises</a:t>
            </a:r>
            <a:endParaRPr lang="en-US" dirty="0"/>
          </a:p>
        </p:txBody>
      </p:sp>
      <p:sp>
        <p:nvSpPr>
          <p:cNvPr id="3" name="Content Placeholder 2"/>
          <p:cNvSpPr>
            <a:spLocks noGrp="1"/>
          </p:cNvSpPr>
          <p:nvPr>
            <p:ph idx="1"/>
          </p:nvPr>
        </p:nvSpPr>
        <p:spPr/>
        <p:txBody>
          <a:bodyPr/>
          <a:lstStyle/>
          <a:p>
            <a:r>
              <a:rPr lang="en-US" dirty="0" smtClean="0"/>
              <a:t>This section of the training will focus on practicing and  performing the following transactions in TIPS:</a:t>
            </a:r>
          </a:p>
          <a:p>
            <a:pPr lvl="1"/>
            <a:r>
              <a:rPr lang="en-US" dirty="0" smtClean="0"/>
              <a:t>Individual Enrollment</a:t>
            </a:r>
          </a:p>
          <a:p>
            <a:pPr lvl="1"/>
            <a:r>
              <a:rPr lang="en-US" dirty="0" smtClean="0"/>
              <a:t>Updating </a:t>
            </a:r>
            <a:r>
              <a:rPr lang="en-US" dirty="0"/>
              <a:t>a Saved Enrollment</a:t>
            </a:r>
            <a:endParaRPr lang="en-US" dirty="0" smtClean="0"/>
          </a:p>
          <a:p>
            <a:pPr lvl="1"/>
            <a:r>
              <a:rPr lang="en-US" dirty="0"/>
              <a:t>Holding, Updating, and Submitting an Enrollment</a:t>
            </a:r>
          </a:p>
          <a:p>
            <a:pPr lvl="1"/>
            <a:r>
              <a:rPr lang="en-US" dirty="0" smtClean="0"/>
              <a:t>Updating a SF 2809 for Open Season </a:t>
            </a:r>
          </a:p>
          <a:p>
            <a:pPr lvl="1"/>
            <a:r>
              <a:rPr lang="en-US" dirty="0" smtClean="0"/>
              <a:t>Enrollment Termination </a:t>
            </a:r>
          </a:p>
          <a:p>
            <a:pPr lvl="1"/>
            <a:r>
              <a:rPr lang="en-US" dirty="0" smtClean="0"/>
              <a:t>Preparing a Billing Report</a:t>
            </a:r>
          </a:p>
          <a:p>
            <a:pPr lvl="1"/>
            <a:r>
              <a:rPr lang="en-US" dirty="0"/>
              <a:t>Overall </a:t>
            </a:r>
            <a:r>
              <a:rPr lang="en-US" dirty="0" smtClean="0"/>
              <a:t>SF 2809/SF 2810 Report</a:t>
            </a:r>
          </a:p>
        </p:txBody>
      </p:sp>
    </p:spTree>
    <p:extLst>
      <p:ext uri="{BB962C8B-B14F-4D97-AF65-F5344CB8AC3E}">
        <p14:creationId xmlns:p14="http://schemas.microsoft.com/office/powerpoint/2010/main" val="323255453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Access TIPS Training Environment</a:t>
            </a:r>
            <a:endParaRPr lang="en-US" dirty="0"/>
          </a:p>
        </p:txBody>
      </p:sp>
      <p:sp>
        <p:nvSpPr>
          <p:cNvPr id="4" name="Content Placeholder 3"/>
          <p:cNvSpPr>
            <a:spLocks noGrp="1"/>
          </p:cNvSpPr>
          <p:nvPr>
            <p:ph idx="1"/>
          </p:nvPr>
        </p:nvSpPr>
        <p:spPr/>
        <p:txBody>
          <a:bodyPr/>
          <a:lstStyle/>
          <a:p>
            <a:r>
              <a:rPr lang="en-US" dirty="0"/>
              <a:t>Follow these steps to access </a:t>
            </a:r>
            <a:r>
              <a:rPr lang="en-US" dirty="0" smtClean="0"/>
              <a:t>the TIPS </a:t>
            </a:r>
            <a:r>
              <a:rPr lang="en-US" dirty="0"/>
              <a:t>Training Environment</a:t>
            </a:r>
            <a:r>
              <a:rPr lang="en-US" dirty="0" smtClean="0"/>
              <a:t>:</a:t>
            </a:r>
          </a:p>
          <a:p>
            <a:pPr lvl="1"/>
            <a:r>
              <a:rPr lang="en-US" dirty="0" smtClean="0"/>
              <a:t>Open a web browser on your computer</a:t>
            </a:r>
          </a:p>
          <a:p>
            <a:pPr lvl="1"/>
            <a:r>
              <a:rPr lang="en-US" dirty="0"/>
              <a:t>Enter the URL provided to you on your user information handout</a:t>
            </a:r>
          </a:p>
          <a:p>
            <a:pPr lvl="1"/>
            <a:r>
              <a:rPr lang="en-US" dirty="0" smtClean="0"/>
              <a:t>Refer to your user </a:t>
            </a:r>
            <a:r>
              <a:rPr lang="en-US" dirty="0"/>
              <a:t>information handout </a:t>
            </a:r>
            <a:r>
              <a:rPr lang="en-US" dirty="0" smtClean="0"/>
              <a:t>for:</a:t>
            </a:r>
          </a:p>
          <a:p>
            <a:pPr lvl="2"/>
            <a:r>
              <a:rPr lang="en-US" dirty="0" smtClean="0"/>
              <a:t>Temporary User ID</a:t>
            </a:r>
          </a:p>
          <a:p>
            <a:pPr lvl="2"/>
            <a:r>
              <a:rPr lang="en-US" dirty="0" smtClean="0"/>
              <a:t>Temporary Password</a:t>
            </a:r>
          </a:p>
          <a:p>
            <a:pPr lvl="2"/>
            <a:r>
              <a:rPr lang="en-US" dirty="0" smtClean="0"/>
              <a:t>Additional exercise information</a:t>
            </a:r>
            <a:br>
              <a:rPr lang="en-US" dirty="0" smtClean="0"/>
            </a:br>
            <a:endParaRPr lang="en-US" dirty="0" smtClean="0"/>
          </a:p>
          <a:p>
            <a:pPr lvl="1"/>
            <a:endParaRPr lang="en-US" dirty="0" smtClean="0"/>
          </a:p>
          <a:p>
            <a:pPr lvl="1"/>
            <a:endParaRPr lang="en-US" dirty="0"/>
          </a:p>
          <a:p>
            <a:endParaRPr lang="en-US" dirty="0"/>
          </a:p>
        </p:txBody>
      </p:sp>
    </p:spTree>
    <p:extLst>
      <p:ext uri="{BB962C8B-B14F-4D97-AF65-F5344CB8AC3E}">
        <p14:creationId xmlns:p14="http://schemas.microsoft.com/office/powerpoint/2010/main" val="409552403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Exercise 5.1: Individual Enrollment</a:t>
            </a:r>
            <a:endParaRPr lang="en-US" dirty="0"/>
          </a:p>
        </p:txBody>
      </p:sp>
      <p:sp>
        <p:nvSpPr>
          <p:cNvPr id="7" name="Rectangle 2"/>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10 minutes to complete this exercise</a:t>
            </a:r>
            <a:endParaRPr lang="en-US" sz="2400" b="1" i="1" dirty="0"/>
          </a:p>
        </p:txBody>
      </p:sp>
      <p:grpSp>
        <p:nvGrpSpPr>
          <p:cNvPr id="4" name="Group 3" descr="Exercise 5.1 Individual Enrollment" title="Exercise 5.1 Individual Enrollment"/>
          <p:cNvGrpSpPr/>
          <p:nvPr/>
        </p:nvGrpSpPr>
        <p:grpSpPr>
          <a:xfrm>
            <a:off x="228600" y="1371600"/>
            <a:ext cx="8610600" cy="4495800"/>
            <a:chOff x="228600" y="1371600"/>
            <a:chExt cx="8610600" cy="4495800"/>
          </a:xfrm>
        </p:grpSpPr>
        <p:pic>
          <p:nvPicPr>
            <p:cNvPr id="9" name="Picture 8" descr="00433172.jpg" title="Computer Picture"/>
            <p:cNvPicPr>
              <a:picLocks noChangeAspect="1"/>
            </p:cNvPicPr>
            <p:nvPr/>
          </p:nvPicPr>
          <p:blipFill>
            <a:blip r:embed="rId3" cstate="print"/>
            <a:srcRect l="13833" t="10345" r="11817" b="12069"/>
            <a:stretch>
              <a:fillRect/>
            </a:stretch>
          </p:blipFill>
          <p:spPr>
            <a:xfrm>
              <a:off x="4120896" y="1417320"/>
              <a:ext cx="4718304" cy="4450080"/>
            </a:xfrm>
            <a:prstGeom prst="rect">
              <a:avLst/>
            </a:prstGeom>
          </p:spPr>
        </p:pic>
        <p:sp>
          <p:nvSpPr>
            <p:cNvPr id="6" name="Rectangle 5"/>
            <p:cNvSpPr txBox="1">
              <a:spLocks noChangeArrowheads="1"/>
            </p:cNvSpPr>
            <p:nvPr/>
          </p:nvSpPr>
          <p:spPr>
            <a:xfrm>
              <a:off x="228600" y="1371600"/>
              <a:ext cx="4038600"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Create a new enrollment in TIPS </a:t>
              </a:r>
            </a:p>
            <a:p>
              <a:r>
                <a:rPr lang="en-US" sz="2400" dirty="0" smtClean="0"/>
                <a:t>Instead </a:t>
              </a:r>
              <a:r>
                <a:rPr lang="en-US" sz="2400" dirty="0"/>
                <a:t>of submitting </a:t>
              </a:r>
              <a:r>
                <a:rPr lang="en-US" sz="2400" dirty="0" smtClean="0"/>
                <a:t>the enrollment </a:t>
              </a:r>
              <a:r>
                <a:rPr lang="en-US" sz="2400" dirty="0"/>
                <a:t>form when </a:t>
              </a:r>
              <a:r>
                <a:rPr lang="en-US" sz="2400" dirty="0" smtClean="0"/>
                <a:t>finished,  </a:t>
              </a:r>
              <a:r>
                <a:rPr lang="en-US" sz="2400" dirty="0"/>
                <a:t>select </a:t>
              </a:r>
              <a:r>
                <a:rPr lang="en-US" sz="2400" b="1" dirty="0"/>
                <a:t>Save  </a:t>
              </a:r>
              <a:r>
                <a:rPr lang="en-US" sz="2400" b="1" dirty="0" smtClean="0"/>
                <a:t>            </a:t>
              </a:r>
              <a:endParaRPr lang="en-US" sz="2400" dirty="0" smtClean="0"/>
            </a:p>
            <a:p>
              <a:r>
                <a:rPr lang="en-US" sz="2400" dirty="0" smtClean="0"/>
                <a:t>Refer </a:t>
              </a:r>
              <a:r>
                <a:rPr lang="en-US" sz="2400" dirty="0"/>
                <a:t>to the handout with your login </a:t>
              </a:r>
              <a:r>
                <a:rPr lang="en-US" sz="2400" dirty="0" smtClean="0"/>
                <a:t>information for the Social Security Number to use in this exercise</a:t>
              </a:r>
            </a:p>
          </p:txBody>
        </p:sp>
        <p:pic>
          <p:nvPicPr>
            <p:cNvPr id="3" name="Picture 2" descr="Computer Screen picture" title="computer screen picture"/>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8914" y="1609344"/>
              <a:ext cx="3465576" cy="2057400"/>
            </a:xfrm>
            <a:prstGeom prst="rect">
              <a:avLst/>
            </a:prstGeom>
          </p:spPr>
        </p:pic>
      </p:grpSp>
    </p:spTree>
    <p:extLst>
      <p:ext uri="{BB962C8B-B14F-4D97-AF65-F5344CB8AC3E}">
        <p14:creationId xmlns:p14="http://schemas.microsoft.com/office/powerpoint/2010/main" val="12900279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5.2: Updating a Saved Enrollment</a:t>
            </a:r>
            <a:endParaRPr lang="en-US" dirty="0"/>
          </a:p>
        </p:txBody>
      </p:sp>
      <p:sp>
        <p:nvSpPr>
          <p:cNvPr id="17" name="Rectangle 2"/>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10 minutes to complete this exercise</a:t>
            </a:r>
            <a:endParaRPr lang="en-US" sz="2400" b="1" i="1" dirty="0"/>
          </a:p>
        </p:txBody>
      </p:sp>
      <p:grpSp>
        <p:nvGrpSpPr>
          <p:cNvPr id="3" name="Group 2" descr="Exercise 5.2 Updating Saved Enrollment" title="Exercise 5.2 Updating Saved Enrollment"/>
          <p:cNvGrpSpPr/>
          <p:nvPr/>
        </p:nvGrpSpPr>
        <p:grpSpPr>
          <a:xfrm>
            <a:off x="228600" y="1371600"/>
            <a:ext cx="8610600" cy="4495800"/>
            <a:chOff x="228600" y="1371600"/>
            <a:chExt cx="8610600" cy="4495800"/>
          </a:xfrm>
        </p:grpSpPr>
        <p:pic>
          <p:nvPicPr>
            <p:cNvPr id="14" name="Picture 13" descr="00433172.jpg" title="computer picture"/>
            <p:cNvPicPr>
              <a:picLocks noChangeAspect="1"/>
            </p:cNvPicPr>
            <p:nvPr/>
          </p:nvPicPr>
          <p:blipFill>
            <a:blip r:embed="rId3" cstate="print"/>
            <a:srcRect l="13833" t="10345" r="11817" b="12069"/>
            <a:stretch>
              <a:fillRect/>
            </a:stretch>
          </p:blipFill>
          <p:spPr>
            <a:xfrm>
              <a:off x="4120896" y="1417320"/>
              <a:ext cx="4718304" cy="4450080"/>
            </a:xfrm>
            <a:prstGeom prst="rect">
              <a:avLst/>
            </a:prstGeom>
          </p:spPr>
        </p:pic>
        <p:sp>
          <p:nvSpPr>
            <p:cNvPr id="16" name="Rectangle 5"/>
            <p:cNvSpPr txBox="1">
              <a:spLocks noChangeArrowheads="1"/>
            </p:cNvSpPr>
            <p:nvPr/>
          </p:nvSpPr>
          <p:spPr>
            <a:xfrm>
              <a:off x="228600" y="1371600"/>
              <a:ext cx="4038600"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Perform an inquiry for the </a:t>
              </a:r>
              <a:r>
                <a:rPr lang="en-US" sz="2400" dirty="0" smtClean="0"/>
                <a:t>SF 2809 </a:t>
              </a:r>
              <a:r>
                <a:rPr lang="en-US" sz="2400" dirty="0"/>
                <a:t>you created in Exercise </a:t>
              </a:r>
              <a:r>
                <a:rPr lang="en-US" sz="2400" dirty="0" smtClean="0"/>
                <a:t>5.1</a:t>
              </a:r>
            </a:p>
            <a:p>
              <a:r>
                <a:rPr lang="en-US" sz="2400" dirty="0" smtClean="0"/>
                <a:t>Update the SF 2809 in TIPS adding in the spouse’s information</a:t>
              </a:r>
            </a:p>
            <a:p>
              <a:r>
                <a:rPr lang="en-US" sz="2400" b="1" dirty="0" smtClean="0"/>
                <a:t>Submit</a:t>
              </a:r>
              <a:r>
                <a:rPr lang="en-US" sz="2400" dirty="0" smtClean="0"/>
                <a:t> the SF 2809</a:t>
              </a:r>
            </a:p>
            <a:p>
              <a:r>
                <a:rPr lang="en-US" sz="2400" dirty="0" smtClean="0"/>
                <a:t>Refer </a:t>
              </a:r>
              <a:r>
                <a:rPr lang="en-US" sz="2400" dirty="0"/>
                <a:t>to the handout with your login </a:t>
              </a:r>
              <a:r>
                <a:rPr lang="en-US" sz="2400" dirty="0" smtClean="0"/>
                <a:t>information for you and your spouse’s  Social Security Number</a:t>
              </a:r>
            </a:p>
          </p:txBody>
        </p:sp>
        <p:pic>
          <p:nvPicPr>
            <p:cNvPr id="8" name="Picture 7" descr="Picture of computer screen" title="Picture of computer screen"/>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8914" y="1609344"/>
              <a:ext cx="3465576" cy="2057400"/>
            </a:xfrm>
            <a:prstGeom prst="rect">
              <a:avLst/>
            </a:prstGeom>
          </p:spPr>
        </p:pic>
      </p:grpSp>
    </p:spTree>
    <p:extLst>
      <p:ext uri="{BB962C8B-B14F-4D97-AF65-F5344CB8AC3E}">
        <p14:creationId xmlns:p14="http://schemas.microsoft.com/office/powerpoint/2010/main" val="381068857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5.3: Holding, Updating, and </a:t>
            </a:r>
            <a:r>
              <a:rPr lang="en-US" dirty="0"/>
              <a:t>S</a:t>
            </a:r>
            <a:r>
              <a:rPr lang="en-US" dirty="0" smtClean="0"/>
              <a:t>ubmitting an Enrollment</a:t>
            </a:r>
            <a:endParaRPr lang="en-US" dirty="0"/>
          </a:p>
        </p:txBody>
      </p:sp>
      <p:sp>
        <p:nvSpPr>
          <p:cNvPr id="17" name="Rectangle 2"/>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10 minutes to complete this exercise</a:t>
            </a:r>
            <a:endParaRPr lang="en-US" sz="2400" b="1" i="1" dirty="0"/>
          </a:p>
        </p:txBody>
      </p:sp>
      <p:grpSp>
        <p:nvGrpSpPr>
          <p:cNvPr id="3" name="Group 2" descr="Exercise 5.3 Holding, Updating, and Submitting an Enrollment " title="Exercise 5.3 Holding, Updating, and Submitting an Enrollment"/>
          <p:cNvGrpSpPr/>
          <p:nvPr/>
        </p:nvGrpSpPr>
        <p:grpSpPr>
          <a:xfrm>
            <a:off x="228600" y="1371600"/>
            <a:ext cx="8610600" cy="4495800"/>
            <a:chOff x="228600" y="1371600"/>
            <a:chExt cx="8610600" cy="4495800"/>
          </a:xfrm>
        </p:grpSpPr>
        <p:pic>
          <p:nvPicPr>
            <p:cNvPr id="14" name="Picture 13" descr="00433172.jpg" title="Computer Picture"/>
            <p:cNvPicPr>
              <a:picLocks noChangeAspect="1"/>
            </p:cNvPicPr>
            <p:nvPr/>
          </p:nvPicPr>
          <p:blipFill>
            <a:blip r:embed="rId3" cstate="print"/>
            <a:srcRect l="13833" t="10345" r="11817" b="12069"/>
            <a:stretch>
              <a:fillRect/>
            </a:stretch>
          </p:blipFill>
          <p:spPr>
            <a:xfrm>
              <a:off x="4120896" y="1417320"/>
              <a:ext cx="4718304" cy="4450080"/>
            </a:xfrm>
            <a:prstGeom prst="rect">
              <a:avLst/>
            </a:prstGeom>
          </p:spPr>
        </p:pic>
        <p:sp>
          <p:nvSpPr>
            <p:cNvPr id="16" name="Rectangle 5"/>
            <p:cNvSpPr txBox="1">
              <a:spLocks noChangeArrowheads="1"/>
            </p:cNvSpPr>
            <p:nvPr/>
          </p:nvSpPr>
          <p:spPr>
            <a:xfrm>
              <a:off x="228600" y="1371600"/>
              <a:ext cx="4038600"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Perform an inquiry for the SF 2809 you updated in Exercise 5.2</a:t>
              </a:r>
            </a:p>
            <a:p>
              <a:r>
                <a:rPr lang="en-US" sz="2400" b="1" dirty="0" smtClean="0"/>
                <a:t>Hold</a:t>
              </a:r>
              <a:r>
                <a:rPr lang="en-US" sz="2400" dirty="0" smtClean="0"/>
                <a:t> the SF 2809 you updated in Exercise 5.2</a:t>
              </a:r>
            </a:p>
            <a:p>
              <a:r>
                <a:rPr lang="en-US" sz="2400" dirty="0" smtClean="0"/>
                <a:t>The Enrollee’s date of birth was entered incorrectly. Update the birthday to read 03/01/1970</a:t>
              </a:r>
            </a:p>
            <a:p>
              <a:r>
                <a:rPr lang="en-US" sz="2400" b="1" dirty="0"/>
                <a:t>S</a:t>
              </a:r>
              <a:r>
                <a:rPr lang="en-US" sz="2400" b="1" dirty="0" smtClean="0"/>
                <a:t>ubmit</a:t>
              </a:r>
              <a:r>
                <a:rPr lang="en-US" sz="2400" dirty="0" smtClean="0"/>
                <a:t> the updated SF 2809</a:t>
              </a:r>
            </a:p>
            <a:p>
              <a:pPr marL="0" indent="0">
                <a:buNone/>
              </a:pPr>
              <a:endParaRPr lang="en-US" sz="2400" dirty="0" smtClean="0"/>
            </a:p>
          </p:txBody>
        </p:sp>
        <p:pic>
          <p:nvPicPr>
            <p:cNvPr id="4" name="Picture 3" descr="Picture of Computer Screen" title="Picture of Computer Screen"/>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6592" y="1609344"/>
              <a:ext cx="3465576" cy="2057400"/>
            </a:xfrm>
            <a:prstGeom prst="rect">
              <a:avLst/>
            </a:prstGeom>
          </p:spPr>
        </p:pic>
      </p:grpSp>
    </p:spTree>
    <p:extLst>
      <p:ext uri="{BB962C8B-B14F-4D97-AF65-F5344CB8AC3E}">
        <p14:creationId xmlns:p14="http://schemas.microsoft.com/office/powerpoint/2010/main" val="14722289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5.4: </a:t>
            </a:r>
            <a:r>
              <a:rPr lang="en-US" dirty="0"/>
              <a:t>Enrollment Termination</a:t>
            </a:r>
          </a:p>
        </p:txBody>
      </p:sp>
      <p:sp>
        <p:nvSpPr>
          <p:cNvPr id="17" name="Rectangle 2"/>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10 minutes to complete this exercise</a:t>
            </a:r>
            <a:endParaRPr lang="en-US" sz="2400" b="1" i="1" dirty="0"/>
          </a:p>
        </p:txBody>
      </p:sp>
      <p:grpSp>
        <p:nvGrpSpPr>
          <p:cNvPr id="4" name="Group 3" descr="Exercise 5.5 Enrollment Termination" title="Exercise 5.5 Enrollment Termination"/>
          <p:cNvGrpSpPr/>
          <p:nvPr/>
        </p:nvGrpSpPr>
        <p:grpSpPr>
          <a:xfrm>
            <a:off x="228600" y="1371600"/>
            <a:ext cx="8610600" cy="4495800"/>
            <a:chOff x="228600" y="1371600"/>
            <a:chExt cx="8610600" cy="4495800"/>
          </a:xfrm>
        </p:grpSpPr>
        <p:grpSp>
          <p:nvGrpSpPr>
            <p:cNvPr id="3" name="Group 2"/>
            <p:cNvGrpSpPr/>
            <p:nvPr/>
          </p:nvGrpSpPr>
          <p:grpSpPr>
            <a:xfrm>
              <a:off x="228600" y="1371600"/>
              <a:ext cx="8610600" cy="4495800"/>
              <a:chOff x="228600" y="1371600"/>
              <a:chExt cx="8610600" cy="4495800"/>
            </a:xfrm>
          </p:grpSpPr>
          <p:pic>
            <p:nvPicPr>
              <p:cNvPr id="14" name="Picture 13" descr="00433172.jpg" title="Computer Picture"/>
              <p:cNvPicPr>
                <a:picLocks noChangeAspect="1"/>
              </p:cNvPicPr>
              <p:nvPr/>
            </p:nvPicPr>
            <p:blipFill>
              <a:blip r:embed="rId3" cstate="print"/>
              <a:srcRect l="13833" t="10345" r="11817" b="12069"/>
              <a:stretch>
                <a:fillRect/>
              </a:stretch>
            </p:blipFill>
            <p:spPr>
              <a:xfrm>
                <a:off x="4120896" y="1417320"/>
                <a:ext cx="4718304" cy="4450080"/>
              </a:xfrm>
              <a:prstGeom prst="rect">
                <a:avLst/>
              </a:prstGeom>
            </p:spPr>
          </p:pic>
          <p:sp>
            <p:nvSpPr>
              <p:cNvPr id="16" name="Rectangle 5"/>
              <p:cNvSpPr txBox="1">
                <a:spLocks noChangeArrowheads="1"/>
              </p:cNvSpPr>
              <p:nvPr/>
            </p:nvSpPr>
            <p:spPr>
              <a:xfrm>
                <a:off x="228600" y="1371600"/>
                <a:ext cx="4038600"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Terminate your assigned enrollee in </a:t>
                </a:r>
                <a:r>
                  <a:rPr lang="en-US" sz="2400" dirty="0"/>
                  <a:t>TIPS using the information found in your </a:t>
                </a:r>
                <a:r>
                  <a:rPr lang="en-US" sz="2400" dirty="0" smtClean="0"/>
                  <a:t>User Login Information sheet</a:t>
                </a:r>
              </a:p>
              <a:p>
                <a:r>
                  <a:rPr lang="en-US" sz="2400" dirty="0" smtClean="0"/>
                  <a:t>Refer </a:t>
                </a:r>
                <a:r>
                  <a:rPr lang="en-US" sz="2400" dirty="0"/>
                  <a:t>to the handout with your login </a:t>
                </a:r>
                <a:r>
                  <a:rPr lang="en-US" sz="2400" dirty="0" smtClean="0"/>
                  <a:t>information for your enrollee’s Social Security Number</a:t>
                </a:r>
              </a:p>
            </p:txBody>
          </p:sp>
        </p:grpSp>
        <p:pic>
          <p:nvPicPr>
            <p:cNvPr id="8" name="Picture 7" descr="Picture of Computer Screen" title="Picture of Computer Screen"/>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6592" y="1609344"/>
              <a:ext cx="3465576" cy="2057400"/>
            </a:xfrm>
            <a:prstGeom prst="rect">
              <a:avLst/>
            </a:prstGeom>
          </p:spPr>
        </p:pic>
      </p:grpSp>
    </p:spTree>
    <p:extLst>
      <p:ext uri="{BB962C8B-B14F-4D97-AF65-F5344CB8AC3E}">
        <p14:creationId xmlns:p14="http://schemas.microsoft.com/office/powerpoint/2010/main" val="214431644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Exercise 5.5: Preparing a Billing Report</a:t>
            </a:r>
            <a:endParaRPr lang="en-US" dirty="0"/>
          </a:p>
        </p:txBody>
      </p:sp>
      <p:sp>
        <p:nvSpPr>
          <p:cNvPr id="17" name="Rectangle 2"/>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10 minutes to complete this exercise</a:t>
            </a:r>
            <a:endParaRPr lang="en-US" sz="2400" b="1" i="1" dirty="0"/>
          </a:p>
        </p:txBody>
      </p:sp>
      <p:grpSp>
        <p:nvGrpSpPr>
          <p:cNvPr id="3" name="Group 2" descr="Exercise 5.6 Preparing a Billing Report" title="Exercise 5.6 Preparing a Billing Report"/>
          <p:cNvGrpSpPr/>
          <p:nvPr/>
        </p:nvGrpSpPr>
        <p:grpSpPr>
          <a:xfrm>
            <a:off x="228600" y="1371600"/>
            <a:ext cx="8610600" cy="4495800"/>
            <a:chOff x="228600" y="1371600"/>
            <a:chExt cx="8610600" cy="4495800"/>
          </a:xfrm>
        </p:grpSpPr>
        <p:pic>
          <p:nvPicPr>
            <p:cNvPr id="14" name="Picture 13" descr="00433172.jpg" title="Computer Picture"/>
            <p:cNvPicPr>
              <a:picLocks noChangeAspect="1"/>
            </p:cNvPicPr>
            <p:nvPr/>
          </p:nvPicPr>
          <p:blipFill>
            <a:blip r:embed="rId3" cstate="print"/>
            <a:srcRect l="13833" t="10345" r="11817" b="12069"/>
            <a:stretch>
              <a:fillRect/>
            </a:stretch>
          </p:blipFill>
          <p:spPr>
            <a:xfrm>
              <a:off x="4120896" y="1417320"/>
              <a:ext cx="4718304" cy="4450080"/>
            </a:xfrm>
            <a:prstGeom prst="rect">
              <a:avLst/>
            </a:prstGeom>
          </p:spPr>
        </p:pic>
        <p:sp>
          <p:nvSpPr>
            <p:cNvPr id="16" name="Rectangle 5"/>
            <p:cNvSpPr txBox="1">
              <a:spLocks noChangeArrowheads="1"/>
            </p:cNvSpPr>
            <p:nvPr/>
          </p:nvSpPr>
          <p:spPr>
            <a:xfrm>
              <a:off x="228600" y="1371600"/>
              <a:ext cx="4038600"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Run a Billing Report in TIPS on your Billing Unit / POI </a:t>
              </a:r>
            </a:p>
            <a:p>
              <a:r>
                <a:rPr lang="en-US" sz="2400" dirty="0" smtClean="0"/>
                <a:t>Do not </a:t>
              </a:r>
              <a:r>
                <a:rPr lang="en-US" sz="2400" b="1" dirty="0" smtClean="0"/>
                <a:t>Export</a:t>
              </a:r>
              <a:r>
                <a:rPr lang="en-US" sz="2400" dirty="0" smtClean="0"/>
                <a:t> the report to Excel, view it in your TIPS portal</a:t>
              </a:r>
            </a:p>
            <a:p>
              <a:pPr marL="0" indent="0">
                <a:buNone/>
              </a:pPr>
              <a:endParaRPr lang="en-US" sz="2400" dirty="0" smtClean="0"/>
            </a:p>
          </p:txBody>
        </p:sp>
        <p:pic>
          <p:nvPicPr>
            <p:cNvPr id="4" name="Picture 3" descr="Computer Screen Picture" title="Comptuer Screen Picture"/>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6592" y="1609344"/>
              <a:ext cx="3465576" cy="2057400"/>
            </a:xfrm>
            <a:prstGeom prst="rect">
              <a:avLst/>
            </a:prstGeom>
          </p:spPr>
        </p:pic>
      </p:grpSp>
      <p:pic>
        <p:nvPicPr>
          <p:cNvPr id="8" name="Picture 1" descr="Description: image001" title="Computer Screen Picture"/>
          <p:cNvPicPr>
            <a:picLocks noChangeArrowheads="1"/>
          </p:cNvPicPr>
          <p:nvPr/>
        </p:nvPicPr>
        <p:blipFill>
          <a:blip r:embed="rId5" cstate="print">
            <a:extLst>
              <a:ext uri="{28A0092B-C50C-407E-A947-70E740481C1C}">
                <a14:useLocalDpi xmlns:a14="http://schemas.microsoft.com/office/drawing/2010/main" val="0"/>
              </a:ext>
            </a:extLst>
          </a:blip>
          <a:srcRect t="17358" b="19775"/>
          <a:stretch>
            <a:fillRect/>
          </a:stretch>
        </p:blipFill>
        <p:spPr bwMode="auto">
          <a:xfrm>
            <a:off x="4736592" y="1609344"/>
            <a:ext cx="3465575" cy="2057400"/>
          </a:xfrm>
          <a:prstGeom prst="rect">
            <a:avLst/>
          </a:prstGeom>
          <a:noFill/>
          <a:ln>
            <a:solidFill>
              <a:srgbClr val="616F5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77599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0"/>
            <a:ext cx="7772400" cy="1097280"/>
          </a:xfrm>
        </p:spPr>
        <p:txBody>
          <a:bodyPr>
            <a:normAutofit/>
          </a:bodyPr>
          <a:lstStyle/>
          <a:p>
            <a:r>
              <a:rPr lang="en-US" dirty="0" smtClean="0"/>
              <a:t>Exercise 5.6: Overall SF 2809/SF 2810 </a:t>
            </a:r>
            <a:r>
              <a:rPr lang="en-US" dirty="0"/>
              <a:t>Report</a:t>
            </a:r>
          </a:p>
        </p:txBody>
      </p:sp>
      <p:sp>
        <p:nvSpPr>
          <p:cNvPr id="11" name="Rectangle 2"/>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5 minutes to complete this exercise</a:t>
            </a:r>
            <a:endParaRPr lang="en-US" sz="2400" b="1" i="1" dirty="0"/>
          </a:p>
        </p:txBody>
      </p:sp>
      <p:grpSp>
        <p:nvGrpSpPr>
          <p:cNvPr id="5" name="Group 4" descr="Exercise 5.7 Overall SF2809/SF2810 Report" title="Exercise 5.7 Overall SF2809/SF2810 Report"/>
          <p:cNvGrpSpPr/>
          <p:nvPr/>
        </p:nvGrpSpPr>
        <p:grpSpPr>
          <a:xfrm>
            <a:off x="228600" y="1371600"/>
            <a:ext cx="8610600" cy="4495800"/>
            <a:chOff x="228600" y="1371600"/>
            <a:chExt cx="8610600" cy="4495800"/>
          </a:xfrm>
        </p:grpSpPr>
        <p:grpSp>
          <p:nvGrpSpPr>
            <p:cNvPr id="4" name="Group 3"/>
            <p:cNvGrpSpPr/>
            <p:nvPr/>
          </p:nvGrpSpPr>
          <p:grpSpPr>
            <a:xfrm>
              <a:off x="228600" y="1371600"/>
              <a:ext cx="8610600" cy="4495800"/>
              <a:chOff x="228600" y="1371600"/>
              <a:chExt cx="8610600" cy="4495800"/>
            </a:xfrm>
          </p:grpSpPr>
          <p:pic>
            <p:nvPicPr>
              <p:cNvPr id="8" name="Picture 7" descr="00433172.jpg" title="Picture of Computer"/>
              <p:cNvPicPr>
                <a:picLocks noChangeAspect="1"/>
              </p:cNvPicPr>
              <p:nvPr/>
            </p:nvPicPr>
            <p:blipFill>
              <a:blip r:embed="rId3" cstate="print"/>
              <a:srcRect l="13833" t="10345" r="11817" b="12069"/>
              <a:stretch>
                <a:fillRect/>
              </a:stretch>
            </p:blipFill>
            <p:spPr>
              <a:xfrm>
                <a:off x="4120896" y="1417320"/>
                <a:ext cx="4718304" cy="4450080"/>
              </a:xfrm>
              <a:prstGeom prst="rect">
                <a:avLst/>
              </a:prstGeom>
            </p:spPr>
          </p:pic>
          <p:sp>
            <p:nvSpPr>
              <p:cNvPr id="10" name="Rectangle 5"/>
              <p:cNvSpPr txBox="1">
                <a:spLocks noChangeArrowheads="1"/>
              </p:cNvSpPr>
              <p:nvPr/>
            </p:nvSpPr>
            <p:spPr>
              <a:xfrm>
                <a:off x="228600" y="1371600"/>
                <a:ext cx="4038600" cy="4343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t>Generate </a:t>
                </a:r>
                <a:r>
                  <a:rPr lang="en-US" sz="2400" dirty="0" smtClean="0"/>
                  <a:t>an Overall SF 2809/SF 2810 TIPS Report for your Tribal Employer Billing Unit/POI</a:t>
                </a:r>
              </a:p>
              <a:p>
                <a:r>
                  <a:rPr lang="en-US" sz="2400" dirty="0" smtClean="0"/>
                  <a:t>Do not </a:t>
                </a:r>
                <a:r>
                  <a:rPr lang="en-US" sz="2400" b="1" dirty="0" smtClean="0"/>
                  <a:t>Export</a:t>
                </a:r>
                <a:r>
                  <a:rPr lang="en-US" sz="2400" dirty="0" smtClean="0"/>
                  <a:t> the report to Excel, view it in the TIPS portal</a:t>
                </a:r>
              </a:p>
              <a:p>
                <a:r>
                  <a:rPr lang="en-US" sz="2400" dirty="0" smtClean="0"/>
                  <a:t>Open the report and review</a:t>
                </a:r>
              </a:p>
            </p:txBody>
          </p:sp>
        </p:grpSp>
        <p:pic>
          <p:nvPicPr>
            <p:cNvPr id="3" name="Picture 2" descr="Picture of Computer Screen" title="Picture of Computer Screen"/>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736592" y="1609344"/>
              <a:ext cx="3465576" cy="2057400"/>
            </a:xfrm>
            <a:prstGeom prst="rect">
              <a:avLst/>
            </a:prstGeom>
          </p:spPr>
        </p:pic>
      </p:grpSp>
    </p:spTree>
    <p:extLst>
      <p:ext uri="{BB962C8B-B14F-4D97-AF65-F5344CB8AC3E}">
        <p14:creationId xmlns:p14="http://schemas.microsoft.com/office/powerpoint/2010/main" val="110368975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5 Summary</a:t>
            </a:r>
            <a:endParaRPr lang="en-US" dirty="0"/>
          </a:p>
        </p:txBody>
      </p:sp>
      <p:sp>
        <p:nvSpPr>
          <p:cNvPr id="3" name="Content Placeholder 2"/>
          <p:cNvSpPr>
            <a:spLocks noGrp="1"/>
          </p:cNvSpPr>
          <p:nvPr>
            <p:ph idx="1"/>
          </p:nvPr>
        </p:nvSpPr>
        <p:spPr/>
        <p:txBody>
          <a:bodyPr/>
          <a:lstStyle/>
          <a:p>
            <a:r>
              <a:rPr lang="en-US" dirty="0" smtClean="0"/>
              <a:t>Now that you have completed this lesson, you should be able to:</a:t>
            </a:r>
          </a:p>
          <a:p>
            <a:pPr lvl="1"/>
            <a:r>
              <a:rPr lang="en-US" dirty="0"/>
              <a:t>Access </a:t>
            </a:r>
            <a:r>
              <a:rPr lang="en-US" dirty="0" smtClean="0"/>
              <a:t>TIPS</a:t>
            </a:r>
            <a:endParaRPr lang="en-US" dirty="0"/>
          </a:p>
          <a:p>
            <a:pPr lvl="1"/>
            <a:r>
              <a:rPr lang="en-US" dirty="0" smtClean="0"/>
              <a:t>Navigate TIPS</a:t>
            </a:r>
            <a:endParaRPr lang="en-US" dirty="0"/>
          </a:p>
          <a:p>
            <a:pPr lvl="1"/>
            <a:r>
              <a:rPr lang="en-US" dirty="0"/>
              <a:t>Perform enrollment transactions </a:t>
            </a:r>
            <a:r>
              <a:rPr lang="en-US" dirty="0" smtClean="0"/>
              <a:t>using individual forms and the electronic upload process</a:t>
            </a:r>
          </a:p>
          <a:p>
            <a:pPr lvl="1"/>
            <a:r>
              <a:rPr lang="en-US" dirty="0" smtClean="0"/>
              <a:t>Prepare TIPS Reports</a:t>
            </a:r>
            <a:endParaRPr lang="en-US" dirty="0"/>
          </a:p>
          <a:p>
            <a:pPr lvl="1"/>
            <a:r>
              <a:rPr lang="en-US" dirty="0"/>
              <a:t>Review your </a:t>
            </a:r>
            <a:r>
              <a:rPr lang="en-US" dirty="0" smtClean="0"/>
              <a:t>Billing Report in </a:t>
            </a:r>
            <a:r>
              <a:rPr lang="en-US" dirty="0"/>
              <a:t>TIPS </a:t>
            </a:r>
          </a:p>
        </p:txBody>
      </p:sp>
    </p:spTree>
    <p:extLst>
      <p:ext uri="{BB962C8B-B14F-4D97-AF65-F5344CB8AC3E}">
        <p14:creationId xmlns:p14="http://schemas.microsoft.com/office/powerpoint/2010/main" val="1809700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box"/>
          <p:cNvSpPr>
            <a:spLocks noGrp="1"/>
          </p:cNvSpPr>
          <p:nvPr>
            <p:ph type="title"/>
          </p:nvPr>
        </p:nvSpPr>
        <p:spPr/>
        <p:txBody>
          <a:bodyPr>
            <a:normAutofit/>
          </a:bodyPr>
          <a:lstStyle/>
          <a:p>
            <a:r>
              <a:rPr lang="en-US" dirty="0"/>
              <a:t>FEHB Key Stakeholders:</a:t>
            </a:r>
            <a:r>
              <a:rPr lang="en-US" dirty="0" smtClean="0"/>
              <a:t/>
            </a:r>
            <a:br>
              <a:rPr lang="en-US" dirty="0" smtClean="0"/>
            </a:br>
            <a:r>
              <a:rPr lang="en-US" dirty="0" smtClean="0"/>
              <a:t>FEHB Plan Carriers</a:t>
            </a:r>
            <a:endParaRPr lang="en-US" dirty="0"/>
          </a:p>
        </p:txBody>
      </p:sp>
      <p:graphicFrame>
        <p:nvGraphicFramePr>
          <p:cNvPr id="7" name="Object 6" descr="Clip Art depicting FEHB Plan Carriers in Key Stakeholders" title="FEHB Plan Carriers"/>
          <p:cNvGraphicFramePr>
            <a:graphicFrameLocks/>
          </p:cNvGraphicFramePr>
          <p:nvPr>
            <p:extLst>
              <p:ext uri="{D42A27DB-BD31-4B8C-83A1-F6EECF244321}">
                <p14:modId xmlns:p14="http://schemas.microsoft.com/office/powerpoint/2010/main" val="2635331901"/>
              </p:ext>
            </p:extLst>
          </p:nvPr>
        </p:nvGraphicFramePr>
        <p:xfrm>
          <a:off x="301626" y="1447809"/>
          <a:ext cx="8540751" cy="2387249"/>
        </p:xfrm>
        <a:graphic>
          <a:graphicData uri="http://schemas.openxmlformats.org/presentationml/2006/ole">
            <mc:AlternateContent xmlns:mc="http://schemas.openxmlformats.org/markup-compatibility/2006">
              <mc:Choice xmlns:v="urn:schemas-microsoft-com:vml" Requires="v">
                <p:oleObj spid="_x0000_s47297" name="Visio" r:id="rId4" imgW="8541413" imgH="3410355" progId="Visio.Drawing.11">
                  <p:embed/>
                </p:oleObj>
              </mc:Choice>
              <mc:Fallback>
                <p:oleObj name="Visio" r:id="rId4" imgW="8541413" imgH="3410355" progId="Visio.Drawing.11">
                  <p:embed/>
                  <p:pic>
                    <p:nvPicPr>
                      <p:cNvPr id="0" name="Picture 9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26" y="1447809"/>
                        <a:ext cx="8540751" cy="2387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Table 1" descr="FEHB Plan Carrier(s): Provide plan information and documentation, including health insurance card; Address Tribal employee inquiries about coverage and claims; Provide health insurance coverage to Tribal employees; Process claims; Work with NFC to reconcile enrollments using the Centralized Enrollment Clearinghouse System (CLER)" title="FEHB Plan Carriers"/>
          <p:cNvGraphicFramePr>
            <a:graphicFrameLocks noGrp="1"/>
          </p:cNvGraphicFramePr>
          <p:nvPr>
            <p:extLst>
              <p:ext uri="{D42A27DB-BD31-4B8C-83A1-F6EECF244321}">
                <p14:modId xmlns:p14="http://schemas.microsoft.com/office/powerpoint/2010/main" val="238336309"/>
              </p:ext>
            </p:extLst>
          </p:nvPr>
        </p:nvGraphicFramePr>
        <p:xfrm>
          <a:off x="228600" y="4038600"/>
          <a:ext cx="8686800" cy="2651364"/>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429372">
                <a:tc>
                  <a:txBody>
                    <a:bodyPr/>
                    <a:lstStyle/>
                    <a:p>
                      <a:pPr algn="ctr"/>
                      <a:r>
                        <a:rPr lang="en-US" sz="2000" dirty="0" smtClean="0">
                          <a:solidFill>
                            <a:schemeClr val="bg1"/>
                          </a:solidFill>
                        </a:rPr>
                        <a:t>FEHB</a:t>
                      </a:r>
                      <a:r>
                        <a:rPr lang="en-US" sz="2000" baseline="0" dirty="0" smtClean="0">
                          <a:solidFill>
                            <a:schemeClr val="bg1"/>
                          </a:solidFill>
                        </a:rPr>
                        <a:t> Plan </a:t>
                      </a:r>
                      <a:r>
                        <a:rPr lang="en-US" sz="2000" dirty="0" smtClean="0">
                          <a:solidFill>
                            <a:schemeClr val="bg1"/>
                          </a:solidFill>
                        </a:rPr>
                        <a:t>Carrier(s)</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2221992">
                <a:tc>
                  <a: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dirty="0" smtClean="0"/>
                        <a:t>Provide</a:t>
                      </a:r>
                      <a:r>
                        <a:rPr lang="en-US" sz="2000" baseline="0" dirty="0" smtClean="0"/>
                        <a:t> </a:t>
                      </a:r>
                      <a:r>
                        <a:rPr lang="en-US" sz="2000" dirty="0" smtClean="0"/>
                        <a:t>plan information and documentation, including</a:t>
                      </a:r>
                      <a:r>
                        <a:rPr lang="en-US" sz="2000" baseline="0" dirty="0" smtClean="0"/>
                        <a:t> health insurance card </a:t>
                      </a:r>
                      <a:endParaRPr lang="en-US" sz="2000" dirty="0" smtClean="0"/>
                    </a:p>
                    <a:p>
                      <a:pPr marL="171450" indent="-171450">
                        <a:buFont typeface="Arial" pitchFamily="34" charset="0"/>
                        <a:buChar char="•"/>
                      </a:pPr>
                      <a:r>
                        <a:rPr lang="en-US" sz="2000" dirty="0" smtClean="0"/>
                        <a:t>Address Tribal employee inquiries about coverage and claims</a:t>
                      </a:r>
                    </a:p>
                    <a:p>
                      <a:pPr marL="171450" indent="-171450">
                        <a:buFont typeface="Arial" pitchFamily="34" charset="0"/>
                        <a:buChar char="•"/>
                      </a:pPr>
                      <a:r>
                        <a:rPr lang="en-US" sz="2000" dirty="0" smtClean="0"/>
                        <a:t>Provide health insurance coverage to Tribal employees</a:t>
                      </a:r>
                    </a:p>
                    <a:p>
                      <a:pPr marL="171450" indent="-171450">
                        <a:buFont typeface="Arial" pitchFamily="34" charset="0"/>
                        <a:buChar char="•"/>
                      </a:pPr>
                      <a:r>
                        <a:rPr lang="en-US" sz="2000" dirty="0" smtClean="0"/>
                        <a:t>Process claims</a:t>
                      </a:r>
                    </a:p>
                    <a:p>
                      <a:pPr marL="171450" indent="-171450">
                        <a:buFont typeface="Arial" pitchFamily="34" charset="0"/>
                        <a:buChar char="•"/>
                      </a:pPr>
                      <a:r>
                        <a:rPr lang="en-US" sz="2000" baseline="0" dirty="0" smtClean="0"/>
                        <a:t>Work with NFC to reconcile enrollments using the </a:t>
                      </a:r>
                      <a:r>
                        <a:rPr lang="en-US" sz="2000" dirty="0" smtClean="0"/>
                        <a:t>Centralized Enrollment Clearinghouse System (CLER)</a:t>
                      </a:r>
                      <a:endParaRPr lang="en-US" sz="2000" dirty="0"/>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16019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 – 10 Minutes</a:t>
            </a:r>
            <a:endParaRPr lang="en-US" dirty="0"/>
          </a:p>
        </p:txBody>
      </p:sp>
    </p:spTree>
    <p:extLst>
      <p:ext uri="{BB962C8B-B14F-4D97-AF65-F5344CB8AC3E}">
        <p14:creationId xmlns:p14="http://schemas.microsoft.com/office/powerpoint/2010/main" val="108957736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a:t>
            </a:r>
            <a:r>
              <a:rPr lang="en-US" dirty="0" smtClean="0"/>
              <a:t>6: </a:t>
            </a:r>
            <a:r>
              <a:rPr lang="en-US" dirty="0"/>
              <a:t>Obtaining Additional Assistance</a:t>
            </a:r>
          </a:p>
        </p:txBody>
      </p:sp>
      <p:graphicFrame>
        <p:nvGraphicFramePr>
          <p:cNvPr id="4" name="Table 3" descr="Table of Contents - Lesson 6: Obtaining Additional Assistance" title="Table of Contents -Lesson 6: Obtaining Additional Assistance"/>
          <p:cNvGraphicFramePr>
            <a:graphicFrameLocks noGrp="1"/>
          </p:cNvGraphicFramePr>
          <p:nvPr>
            <p:extLst>
              <p:ext uri="{D42A27DB-BD31-4B8C-83A1-F6EECF244321}">
                <p14:modId xmlns:p14="http://schemas.microsoft.com/office/powerpoint/2010/main" val="733649816"/>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solidFill>
                            <a:schemeClr val="tx1"/>
                          </a:solidFill>
                        </a:rPr>
                        <a:t>Lesson 4: Special</a:t>
                      </a:r>
                      <a:r>
                        <a:rPr lang="en-US" sz="1800" b="1" baseline="0" dirty="0" smtClean="0">
                          <a:solidFill>
                            <a:schemeClr val="tx1"/>
                          </a:solidFill>
                        </a:rPr>
                        <a:t> Transactions</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solidFill>
                            <a:schemeClr val="tx1"/>
                          </a:solidFill>
                        </a:rPr>
                        <a:t>Lesson 5: Performing Transactions in TIPS</a:t>
                      </a:r>
                      <a:endParaRPr lang="en-US" sz="1800" b="1" dirty="0">
                        <a:solidFill>
                          <a:schemeClr val="tx1"/>
                        </a:solidFill>
                      </a:endParaRPr>
                    </a:p>
                  </a:txBody>
                  <a:tcPr anchor="ctr">
                    <a:solidFill>
                      <a:srgbClr val="F0E8CE"/>
                    </a:solidFill>
                  </a:tcPr>
                </a:tc>
                <a:tc>
                  <a:txBody>
                    <a:bodyPr/>
                    <a:lstStyle/>
                    <a:p>
                      <a:r>
                        <a:rPr lang="en-US" sz="1800" b="1" dirty="0" smtClean="0">
                          <a:solidFill>
                            <a:schemeClr val="tx1"/>
                          </a:solidFill>
                        </a:rPr>
                        <a:t>90 minutes</a:t>
                      </a:r>
                      <a:endParaRPr lang="en-US" sz="1800" b="1" dirty="0">
                        <a:solidFill>
                          <a:schemeClr val="tx1"/>
                        </a:solidFill>
                      </a:endParaRPr>
                    </a:p>
                  </a:txBody>
                  <a:tcPr anchor="ctr">
                    <a:solidFill>
                      <a:srgbClr val="F0E8CE"/>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solidFill>
                            <a:schemeClr val="bg1"/>
                          </a:solidFill>
                        </a:rPr>
                        <a:t>Lesson 6:</a:t>
                      </a:r>
                      <a:r>
                        <a:rPr lang="en-US" sz="1800" b="1" baseline="0" dirty="0" smtClean="0">
                          <a:solidFill>
                            <a:schemeClr val="bg1"/>
                          </a:solidFill>
                        </a:rPr>
                        <a:t> Obtaining Additional Assistance</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30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9"/>
                  </a:ext>
                </a:extLst>
              </a:tr>
              <a:tr h="406400">
                <a:tc>
                  <a:txBody>
                    <a:bodyPr/>
                    <a:lstStyle/>
                    <a:p>
                      <a:r>
                        <a:rPr lang="en-US" sz="1800" b="1" dirty="0" smtClean="0"/>
                        <a:t>TIPS Transactions</a:t>
                      </a:r>
                      <a:r>
                        <a:rPr lang="en-US" sz="1800" b="1" baseline="0" dirty="0" smtClean="0"/>
                        <a:t> References</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4027642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6 Objectives</a:t>
            </a:r>
            <a:endParaRPr lang="en-US" dirty="0"/>
          </a:p>
        </p:txBody>
      </p:sp>
      <p:sp>
        <p:nvSpPr>
          <p:cNvPr id="3" name="Content Placeholder 2"/>
          <p:cNvSpPr>
            <a:spLocks noGrp="1"/>
          </p:cNvSpPr>
          <p:nvPr>
            <p:ph idx="1"/>
          </p:nvPr>
        </p:nvSpPr>
        <p:spPr/>
        <p:txBody>
          <a:bodyPr/>
          <a:lstStyle/>
          <a:p>
            <a:r>
              <a:rPr lang="en-US" dirty="0" smtClean="0"/>
              <a:t>By the end of this lesson, you should be able to:</a:t>
            </a:r>
          </a:p>
          <a:p>
            <a:pPr lvl="1"/>
            <a:r>
              <a:rPr lang="en-US" dirty="0" smtClean="0"/>
              <a:t>Describe the standard Tribal Employer inquiries</a:t>
            </a:r>
          </a:p>
          <a:p>
            <a:pPr lvl="1"/>
            <a:r>
              <a:rPr lang="en-US" dirty="0" smtClean="0"/>
              <a:t>Demonstrate an understanding of the types of inquiries handled by NFC and other external organizations</a:t>
            </a:r>
          </a:p>
          <a:p>
            <a:pPr lvl="1"/>
            <a:r>
              <a:rPr lang="en-US" dirty="0" smtClean="0"/>
              <a:t>Demonstrate how to navigate the TIPS website</a:t>
            </a:r>
          </a:p>
          <a:p>
            <a:pPr lvl="1"/>
            <a:r>
              <a:rPr lang="en-US" dirty="0"/>
              <a:t>Submit an inquiry using the </a:t>
            </a:r>
            <a:r>
              <a:rPr lang="en-US" dirty="0" smtClean="0"/>
              <a:t>ServiceNow Customer Service Portal</a:t>
            </a:r>
            <a:endParaRPr lang="en-US" dirty="0"/>
          </a:p>
        </p:txBody>
      </p:sp>
    </p:spTree>
    <p:extLst>
      <p:ext uri="{BB962C8B-B14F-4D97-AF65-F5344CB8AC3E}">
        <p14:creationId xmlns:p14="http://schemas.microsoft.com/office/powerpoint/2010/main" val="349360569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20" y="11511"/>
            <a:ext cx="7498080" cy="1047750"/>
          </a:xfrm>
        </p:spPr>
        <p:txBody>
          <a:bodyPr/>
          <a:lstStyle/>
          <a:p>
            <a:r>
              <a:rPr lang="en-US" dirty="0" smtClean="0"/>
              <a:t>Standard Inquiries</a:t>
            </a:r>
            <a:endParaRPr lang="en-US" dirty="0"/>
          </a:p>
        </p:txBody>
      </p:sp>
      <p:sp>
        <p:nvSpPr>
          <p:cNvPr id="25" name="Content Placeholder 24"/>
          <p:cNvSpPr>
            <a:spLocks noGrp="1"/>
          </p:cNvSpPr>
          <p:nvPr>
            <p:ph sz="half" idx="1"/>
          </p:nvPr>
        </p:nvSpPr>
        <p:spPr>
          <a:xfrm>
            <a:off x="228600" y="1371600"/>
            <a:ext cx="5562600" cy="4910328"/>
          </a:xfrm>
        </p:spPr>
        <p:txBody>
          <a:bodyPr/>
          <a:lstStyle/>
          <a:p>
            <a:r>
              <a:rPr lang="en-US" dirty="0" smtClean="0"/>
              <a:t>Standard inquiries from Tribal Employers may include:</a:t>
            </a:r>
          </a:p>
          <a:p>
            <a:pPr lvl="1"/>
            <a:r>
              <a:rPr lang="en-US" dirty="0" smtClean="0"/>
              <a:t>How do I complete a SF 2809 or SF 2810?</a:t>
            </a:r>
          </a:p>
          <a:p>
            <a:pPr lvl="1"/>
            <a:r>
              <a:rPr lang="en-US" dirty="0" smtClean="0"/>
              <a:t>How do I generate a TIPS Report or Billing Report?</a:t>
            </a:r>
          </a:p>
          <a:p>
            <a:pPr lvl="1"/>
            <a:r>
              <a:rPr lang="en-US" dirty="0" smtClean="0"/>
              <a:t>I received an error message in TIPS, how do I correct this error?</a:t>
            </a:r>
          </a:p>
          <a:p>
            <a:pPr lvl="1"/>
            <a:r>
              <a:rPr lang="en-US" dirty="0" smtClean="0"/>
              <a:t>What prescriptions are covered under this FEHB plan?</a:t>
            </a:r>
          </a:p>
          <a:p>
            <a:pPr lvl="1"/>
            <a:endParaRPr lang="en-US" dirty="0" smtClean="0"/>
          </a:p>
          <a:p>
            <a:endParaRPr lang="en-US" dirty="0"/>
          </a:p>
        </p:txBody>
      </p:sp>
      <p:pic>
        <p:nvPicPr>
          <p:cNvPr id="22" name="Picture 3" descr="Picture of Woman on Phone" title="Picture of Woman on Phone"/>
          <p:cNvPicPr>
            <a:picLocks noChangeAspect="1" noChangeArrowheads="1"/>
          </p:cNvPicPr>
          <p:nvPr/>
        </p:nvPicPr>
        <p:blipFill>
          <a:blip r:embed="rId3" cstate="print"/>
          <a:srcRect l="20625" t="26000" r="60625" b="29000"/>
          <a:stretch>
            <a:fillRect/>
          </a:stretch>
        </p:blipFill>
        <p:spPr bwMode="auto">
          <a:xfrm>
            <a:off x="5892800" y="1828800"/>
            <a:ext cx="2743200" cy="4114800"/>
          </a:xfrm>
          <a:prstGeom prst="rect">
            <a:avLst/>
          </a:prstGeom>
          <a:ln>
            <a:noFill/>
          </a:ln>
          <a:effectLst>
            <a:softEdge rad="112500"/>
          </a:effectLst>
        </p:spPr>
      </p:pic>
    </p:spTree>
    <p:extLst>
      <p:ext uri="{BB962C8B-B14F-4D97-AF65-F5344CB8AC3E}">
        <p14:creationId xmlns:p14="http://schemas.microsoft.com/office/powerpoint/2010/main" val="18305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Telephone" title="Image of Telepho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288" y="5876827"/>
            <a:ext cx="1251122" cy="822960"/>
          </a:xfrm>
          <a:prstGeom prst="rect">
            <a:avLst/>
          </a:prstGeom>
        </p:spPr>
      </p:pic>
      <p:sp>
        <p:nvSpPr>
          <p:cNvPr id="15" name="Rectangle 14" descr="Other Organizations: OPM (Policy Inquiries), Tribal Employers (Employee specific Inquiries), FEHB Plan Carriers Call Centers (Coverage Inquiries), and Tribal Security Officer (TIPS Username Setup and Security Inquiries)" title="Other Organizations"/>
          <p:cNvSpPr/>
          <p:nvPr/>
        </p:nvSpPr>
        <p:spPr>
          <a:xfrm>
            <a:off x="3886200" y="1371600"/>
            <a:ext cx="4953000" cy="2667000"/>
          </a:xfrm>
          <a:prstGeom prst="rect">
            <a:avLst/>
          </a:prstGeom>
          <a:solidFill>
            <a:srgbClr val="8D9D83"/>
          </a:solidFill>
          <a:ln>
            <a:solidFill>
              <a:srgbClr val="8D9D8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943350" y="1578370"/>
            <a:ext cx="4846320" cy="400110"/>
          </a:xfrm>
          <a:prstGeom prst="rect">
            <a:avLst/>
          </a:prstGeom>
          <a:noFill/>
        </p:spPr>
        <p:txBody>
          <a:bodyPr wrap="square" rtlCol="0">
            <a:spAutoFit/>
          </a:bodyPr>
          <a:lstStyle/>
          <a:p>
            <a:pPr algn="ctr"/>
            <a:r>
              <a:rPr lang="en-US" sz="2000" b="1" dirty="0" smtClean="0"/>
              <a:t>Other Organizations</a:t>
            </a:r>
            <a:endParaRPr lang="en-US" sz="2000" b="1" dirty="0"/>
          </a:p>
        </p:txBody>
      </p:sp>
      <p:sp>
        <p:nvSpPr>
          <p:cNvPr id="2" name="Title 1"/>
          <p:cNvSpPr>
            <a:spLocks noGrp="1"/>
          </p:cNvSpPr>
          <p:nvPr>
            <p:ph type="title"/>
          </p:nvPr>
        </p:nvSpPr>
        <p:spPr/>
        <p:txBody>
          <a:bodyPr/>
          <a:lstStyle/>
          <a:p>
            <a:r>
              <a:rPr lang="en-US" dirty="0"/>
              <a:t>Inquiries Handled by </a:t>
            </a:r>
            <a:r>
              <a:rPr lang="en-US" dirty="0" smtClean="0"/>
              <a:t>NFC Contact Center and Other Organizations</a:t>
            </a:r>
            <a:endParaRPr lang="en-US" dirty="0"/>
          </a:p>
        </p:txBody>
      </p:sp>
      <p:sp>
        <p:nvSpPr>
          <p:cNvPr id="39" name="Rectangle 38" descr="Tribal Employers - Employee specific inquiries" title="Tribal Employers"/>
          <p:cNvSpPr/>
          <p:nvPr/>
        </p:nvSpPr>
        <p:spPr>
          <a:xfrm>
            <a:off x="6609472" y="2025752"/>
            <a:ext cx="2057400" cy="1066800"/>
          </a:xfrm>
          <a:prstGeom prst="rect">
            <a:avLst/>
          </a:prstGeom>
          <a:solidFill>
            <a:schemeClr val="bg2"/>
          </a:solidFill>
          <a:ln>
            <a:solidFill>
              <a:srgbClr val="BAC4B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6616000" y="2140803"/>
            <a:ext cx="2057400" cy="830997"/>
          </a:xfrm>
          <a:prstGeom prst="rect">
            <a:avLst/>
          </a:prstGeom>
          <a:noFill/>
        </p:spPr>
        <p:txBody>
          <a:bodyPr wrap="square" rtlCol="0">
            <a:spAutoFit/>
          </a:bodyPr>
          <a:lstStyle/>
          <a:p>
            <a:pPr algn="ctr"/>
            <a:r>
              <a:rPr lang="en-US" sz="1600" b="1" dirty="0"/>
              <a:t>Tribal </a:t>
            </a:r>
            <a:r>
              <a:rPr lang="en-US" sz="1600" b="1" dirty="0" smtClean="0"/>
              <a:t>Employers</a:t>
            </a:r>
            <a:endParaRPr lang="en-US" sz="1600" b="1" dirty="0"/>
          </a:p>
          <a:p>
            <a:pPr algn="ctr"/>
            <a:r>
              <a:rPr lang="en-US" sz="1600" dirty="0"/>
              <a:t>Employee-specific inquiries</a:t>
            </a:r>
          </a:p>
        </p:txBody>
      </p:sp>
      <p:sp>
        <p:nvSpPr>
          <p:cNvPr id="43" name="Rectangle 42" descr="Tribal Security Officer - TIPS Username Setup and Security Inquiries" title="Tribal Security Officer"/>
          <p:cNvSpPr/>
          <p:nvPr/>
        </p:nvSpPr>
        <p:spPr>
          <a:xfrm>
            <a:off x="6631080" y="3479412"/>
            <a:ext cx="2057400" cy="1066800"/>
          </a:xfrm>
          <a:prstGeom prst="rect">
            <a:avLst/>
          </a:prstGeom>
          <a:solidFill>
            <a:schemeClr val="bg2"/>
          </a:solidFill>
          <a:ln>
            <a:solidFill>
              <a:srgbClr val="BAC4B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6609472" y="3621256"/>
            <a:ext cx="2057400" cy="830997"/>
          </a:xfrm>
          <a:prstGeom prst="rect">
            <a:avLst/>
          </a:prstGeom>
          <a:noFill/>
          <a:ln>
            <a:noFill/>
          </a:ln>
        </p:spPr>
        <p:txBody>
          <a:bodyPr wrap="square" rtlCol="0">
            <a:spAutoFit/>
          </a:bodyPr>
          <a:lstStyle/>
          <a:p>
            <a:pPr algn="ctr"/>
            <a:r>
              <a:rPr lang="en-US" sz="1600" b="1" dirty="0"/>
              <a:t>Tribal Security Officer</a:t>
            </a:r>
          </a:p>
          <a:p>
            <a:pPr algn="ctr"/>
            <a:r>
              <a:rPr lang="en-US" sz="1600" dirty="0" smtClean="0"/>
              <a:t>TIPS </a:t>
            </a:r>
            <a:r>
              <a:rPr lang="en-US" sz="1600" dirty="0"/>
              <a:t>Username Setup and Security Inquiries</a:t>
            </a:r>
          </a:p>
        </p:txBody>
      </p:sp>
      <p:sp>
        <p:nvSpPr>
          <p:cNvPr id="45" name="Rectangle 44" descr="NFC Contact Center" title="NFC Contact Center"/>
          <p:cNvSpPr/>
          <p:nvPr/>
        </p:nvSpPr>
        <p:spPr>
          <a:xfrm>
            <a:off x="358724" y="1374320"/>
            <a:ext cx="1905000" cy="1371600"/>
          </a:xfrm>
          <a:prstGeom prst="rect">
            <a:avLst/>
          </a:prstGeom>
          <a:solidFill>
            <a:srgbClr val="8D9D83"/>
          </a:solidFill>
          <a:ln>
            <a:solidFill>
              <a:srgbClr val="8D9D8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descr="Types of Inquiries Chart" title="Types of Inquiries Chart"/>
          <p:cNvSpPr/>
          <p:nvPr/>
        </p:nvSpPr>
        <p:spPr>
          <a:xfrm>
            <a:off x="788628" y="2105664"/>
            <a:ext cx="2640372" cy="4572000"/>
          </a:xfrm>
          <a:prstGeom prst="rect">
            <a:avLst/>
          </a:prstGeom>
          <a:solidFill>
            <a:schemeClr val="bg2"/>
          </a:solidFill>
          <a:ln>
            <a:solidFill>
              <a:srgbClr val="8D9D8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descr="NFC Contact Center" title="NFC Contact Center"/>
          <p:cNvSpPr txBox="1"/>
          <p:nvPr/>
        </p:nvSpPr>
        <p:spPr>
          <a:xfrm>
            <a:off x="207560" y="1447800"/>
            <a:ext cx="2148951" cy="707886"/>
          </a:xfrm>
          <a:prstGeom prst="rect">
            <a:avLst/>
          </a:prstGeom>
          <a:noFill/>
        </p:spPr>
        <p:txBody>
          <a:bodyPr wrap="square" rtlCol="0">
            <a:spAutoFit/>
          </a:bodyPr>
          <a:lstStyle/>
          <a:p>
            <a:pPr algn="ctr"/>
            <a:r>
              <a:rPr lang="en-US" sz="2000" b="1" dirty="0" smtClean="0"/>
              <a:t>NFC Contact Center</a:t>
            </a:r>
            <a:endParaRPr lang="en-US" sz="2000" b="1" dirty="0"/>
          </a:p>
        </p:txBody>
      </p:sp>
      <p:sp>
        <p:nvSpPr>
          <p:cNvPr id="48" name="TextBox 47"/>
          <p:cNvSpPr txBox="1"/>
          <p:nvPr/>
        </p:nvSpPr>
        <p:spPr>
          <a:xfrm>
            <a:off x="767020" y="2105664"/>
            <a:ext cx="2661980" cy="4078039"/>
          </a:xfrm>
          <a:prstGeom prst="rect">
            <a:avLst/>
          </a:prstGeom>
          <a:noFill/>
        </p:spPr>
        <p:txBody>
          <a:bodyPr wrap="square" rtlCol="0">
            <a:spAutoFit/>
          </a:bodyPr>
          <a:lstStyle/>
          <a:p>
            <a:r>
              <a:rPr lang="en-US" sz="1600" b="1" dirty="0" smtClean="0"/>
              <a:t>Types of Inquiries:</a:t>
            </a:r>
            <a:endParaRPr lang="en-US" sz="1600" dirty="0" smtClean="0"/>
          </a:p>
          <a:p>
            <a:pPr marL="231775" indent="-122238">
              <a:spcBef>
                <a:spcPts val="600"/>
              </a:spcBef>
              <a:buFont typeface="Arial" pitchFamily="34" charset="0"/>
              <a:buChar char="•"/>
            </a:pPr>
            <a:r>
              <a:rPr lang="en-US" sz="1600" dirty="0" smtClean="0"/>
              <a:t>General program inquiries</a:t>
            </a:r>
          </a:p>
          <a:p>
            <a:pPr marL="231775" indent="-122238">
              <a:spcBef>
                <a:spcPts val="600"/>
              </a:spcBef>
              <a:buFont typeface="Arial" pitchFamily="34" charset="0"/>
              <a:buChar char="•"/>
            </a:pPr>
            <a:r>
              <a:rPr lang="en-US" sz="1600" dirty="0"/>
              <a:t>Inquiries regarding completing a </a:t>
            </a:r>
            <a:r>
              <a:rPr lang="en-US" sz="1600" dirty="0" smtClean="0"/>
              <a:t>SF 2809/ SF 2810</a:t>
            </a:r>
          </a:p>
          <a:p>
            <a:pPr marL="231775" indent="-122238">
              <a:spcBef>
                <a:spcPts val="600"/>
              </a:spcBef>
              <a:buFont typeface="Arial" pitchFamily="34" charset="0"/>
              <a:buChar char="•"/>
            </a:pPr>
            <a:r>
              <a:rPr lang="en-US" sz="1600" dirty="0" smtClean="0"/>
              <a:t>Assistance with Electronic Upload errors</a:t>
            </a:r>
          </a:p>
          <a:p>
            <a:pPr marL="231775" indent="-122238">
              <a:spcBef>
                <a:spcPts val="600"/>
              </a:spcBef>
              <a:buFont typeface="Arial" pitchFamily="34" charset="0"/>
              <a:buChar char="•"/>
            </a:pPr>
            <a:r>
              <a:rPr lang="en-US" sz="1600" dirty="0"/>
              <a:t>Assistance with generating a </a:t>
            </a:r>
            <a:r>
              <a:rPr lang="en-US" sz="1600" dirty="0" smtClean="0"/>
              <a:t>TIPS Report</a:t>
            </a:r>
          </a:p>
          <a:p>
            <a:pPr marL="231775" indent="-122238">
              <a:spcBef>
                <a:spcPts val="600"/>
              </a:spcBef>
              <a:buFont typeface="Arial" pitchFamily="34" charset="0"/>
              <a:buChar char="•"/>
            </a:pPr>
            <a:r>
              <a:rPr lang="en-US" sz="1600" dirty="0"/>
              <a:t>Billing and technical </a:t>
            </a:r>
            <a:r>
              <a:rPr lang="en-US" sz="1600" dirty="0" smtClean="0"/>
              <a:t>inquiries</a:t>
            </a:r>
          </a:p>
          <a:p>
            <a:pPr marL="231775" indent="-122238">
              <a:spcBef>
                <a:spcPts val="600"/>
              </a:spcBef>
              <a:buFont typeface="Arial" pitchFamily="34" charset="0"/>
              <a:buChar char="•"/>
            </a:pPr>
            <a:r>
              <a:rPr lang="en-US" sz="1600" dirty="0" smtClean="0"/>
              <a:t>Billing discrepancies</a:t>
            </a:r>
          </a:p>
          <a:p>
            <a:pPr marL="231775" indent="-122238">
              <a:spcBef>
                <a:spcPts val="600"/>
              </a:spcBef>
              <a:buFont typeface="Arial" pitchFamily="34" charset="0"/>
              <a:buChar char="•"/>
            </a:pPr>
            <a:r>
              <a:rPr lang="en-US" sz="1600" dirty="0" smtClean="0"/>
              <a:t>Assistance with navigating the TIPS website</a:t>
            </a:r>
          </a:p>
        </p:txBody>
      </p:sp>
      <p:sp>
        <p:nvSpPr>
          <p:cNvPr id="49" name="Rectangle 48" descr="OPM - Policy Inquiries" title="OPM"/>
          <p:cNvSpPr/>
          <p:nvPr/>
        </p:nvSpPr>
        <p:spPr>
          <a:xfrm>
            <a:off x="4114800" y="2057400"/>
            <a:ext cx="2057400" cy="1066800"/>
          </a:xfrm>
          <a:prstGeom prst="rect">
            <a:avLst/>
          </a:prstGeom>
          <a:solidFill>
            <a:schemeClr val="bg2"/>
          </a:solidFill>
          <a:ln>
            <a:solidFill>
              <a:srgbClr val="BAC4B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4121328" y="2310825"/>
            <a:ext cx="2057400" cy="584775"/>
          </a:xfrm>
          <a:prstGeom prst="rect">
            <a:avLst/>
          </a:prstGeom>
          <a:noFill/>
        </p:spPr>
        <p:txBody>
          <a:bodyPr wrap="square" rtlCol="0">
            <a:spAutoFit/>
          </a:bodyPr>
          <a:lstStyle/>
          <a:p>
            <a:pPr algn="ctr"/>
            <a:r>
              <a:rPr lang="en-US" sz="1600" b="1" dirty="0"/>
              <a:t>OPM</a:t>
            </a:r>
          </a:p>
          <a:p>
            <a:pPr algn="ctr"/>
            <a:r>
              <a:rPr lang="en-US" sz="1600" dirty="0"/>
              <a:t>Policy Inquiries</a:t>
            </a:r>
          </a:p>
        </p:txBody>
      </p:sp>
      <p:sp>
        <p:nvSpPr>
          <p:cNvPr id="51" name="Rectangle 50"/>
          <p:cNvSpPr/>
          <p:nvPr/>
        </p:nvSpPr>
        <p:spPr>
          <a:xfrm>
            <a:off x="4114800" y="3505200"/>
            <a:ext cx="2057400" cy="1066800"/>
          </a:xfrm>
          <a:prstGeom prst="rect">
            <a:avLst/>
          </a:prstGeom>
          <a:solidFill>
            <a:schemeClr val="bg2"/>
          </a:solidFill>
          <a:ln>
            <a:solidFill>
              <a:srgbClr val="BAC4B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smtClean="0">
                <a:solidFill>
                  <a:schemeClr val="tx1"/>
                </a:solidFill>
              </a:rPr>
              <a:t>FEHB Plan Carriers </a:t>
            </a:r>
            <a:r>
              <a:rPr lang="en-US" sz="1600" b="1" dirty="0">
                <a:solidFill>
                  <a:schemeClr val="tx1"/>
                </a:solidFill>
              </a:rPr>
              <a:t>Call Centers</a:t>
            </a:r>
          </a:p>
          <a:p>
            <a:pPr algn="ctr">
              <a:lnSpc>
                <a:spcPct val="150000"/>
              </a:lnSpc>
            </a:pPr>
            <a:r>
              <a:rPr lang="en-US" sz="1600" dirty="0">
                <a:solidFill>
                  <a:schemeClr val="tx1"/>
                </a:solidFill>
              </a:rPr>
              <a:t>Coverage Inquiries</a:t>
            </a:r>
          </a:p>
        </p:txBody>
      </p:sp>
      <p:sp>
        <p:nvSpPr>
          <p:cNvPr id="17" name="TextBox 16"/>
          <p:cNvSpPr txBox="1"/>
          <p:nvPr/>
        </p:nvSpPr>
        <p:spPr>
          <a:xfrm>
            <a:off x="4876800" y="4876800"/>
            <a:ext cx="3672840" cy="707886"/>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b="1" dirty="0">
                <a:solidFill>
                  <a:schemeClr val="bg1"/>
                </a:solidFill>
              </a:rPr>
              <a:t>The TIPS Contact Center can be reached at: </a:t>
            </a:r>
            <a:r>
              <a:rPr lang="en-US" sz="2000" b="1" dirty="0" smtClean="0">
                <a:solidFill>
                  <a:schemeClr val="bg1"/>
                </a:solidFill>
              </a:rPr>
              <a:t>855-NFC-4GOV</a:t>
            </a:r>
            <a:endParaRPr lang="en-US" sz="2000" b="1" dirty="0">
              <a:solidFill>
                <a:schemeClr val="bg1"/>
              </a:solidFill>
            </a:endParaRPr>
          </a:p>
        </p:txBody>
      </p:sp>
      <p:sp>
        <p:nvSpPr>
          <p:cNvPr id="18" name="TextBox 17"/>
          <p:cNvSpPr txBox="1"/>
          <p:nvPr/>
        </p:nvSpPr>
        <p:spPr>
          <a:xfrm>
            <a:off x="4876800" y="5791200"/>
            <a:ext cx="3672840" cy="707886"/>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b="1" dirty="0" smtClean="0">
                <a:solidFill>
                  <a:schemeClr val="bg1"/>
                </a:solidFill>
              </a:rPr>
              <a:t>OPM Tribal Desk can </a:t>
            </a:r>
            <a:r>
              <a:rPr lang="en-US" sz="2000" b="1" dirty="0">
                <a:solidFill>
                  <a:schemeClr val="bg1"/>
                </a:solidFill>
              </a:rPr>
              <a:t>be reached at: </a:t>
            </a:r>
            <a:r>
              <a:rPr lang="en-US" sz="2000" b="1" dirty="0" smtClean="0">
                <a:solidFill>
                  <a:schemeClr val="bg1"/>
                </a:solidFill>
              </a:rPr>
              <a:t>202-606-2530 </a:t>
            </a:r>
            <a:endParaRPr lang="en-US" sz="2000" b="1" dirty="0">
              <a:solidFill>
                <a:schemeClr val="bg1"/>
              </a:solidFill>
            </a:endParaRPr>
          </a:p>
        </p:txBody>
      </p:sp>
    </p:spTree>
    <p:extLst>
      <p:ext uri="{BB962C8B-B14F-4D97-AF65-F5344CB8AC3E}">
        <p14:creationId xmlns:p14="http://schemas.microsoft.com/office/powerpoint/2010/main" val="39669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39" grpId="0" animBg="1"/>
      <p:bldP spid="40" grpId="0"/>
      <p:bldP spid="43" grpId="0" animBg="1"/>
      <p:bldP spid="44" grpId="0"/>
      <p:bldP spid="45" grpId="0" animBg="1"/>
      <p:bldP spid="46" grpId="0" animBg="1"/>
      <p:bldP spid="47" grpId="0"/>
      <p:bldP spid="48" grpId="0"/>
      <p:bldP spid="49" grpId="0" animBg="1"/>
      <p:bldP spid="50" grpId="0"/>
      <p:bldP spid="51" grpId="0" animBg="1"/>
      <p:bldP spid="17" grpId="0" animBg="1"/>
      <p:bldP spid="18"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Tribal Insurance Processing System (TIPS) </a:t>
            </a:r>
            <a:r>
              <a:rPr lang="en-US" dirty="0" smtClean="0"/>
              <a:t>Detailed Inquiry </a:t>
            </a:r>
            <a:r>
              <a:rPr lang="en-US" dirty="0"/>
              <a:t>Guide                        </a:t>
            </a:r>
          </a:p>
        </p:txBody>
      </p:sp>
      <p:sp>
        <p:nvSpPr>
          <p:cNvPr id="3" name="Rectangle 2"/>
          <p:cNvSpPr/>
          <p:nvPr/>
        </p:nvSpPr>
        <p:spPr>
          <a:xfrm>
            <a:off x="228600" y="1226403"/>
            <a:ext cx="8229600" cy="830997"/>
          </a:xfrm>
          <a:prstGeom prst="rect">
            <a:avLst/>
          </a:prstGeom>
        </p:spPr>
        <p:txBody>
          <a:bodyPr wrap="square">
            <a:spAutoFit/>
          </a:bodyPr>
          <a:lstStyle/>
          <a:p>
            <a:pPr marL="342900" indent="-342900">
              <a:buFont typeface="Arial" pitchFamily="34" charset="0"/>
              <a:buChar char="•"/>
            </a:pPr>
            <a:r>
              <a:rPr lang="en-US" sz="2400" dirty="0"/>
              <a:t>The </a:t>
            </a:r>
            <a:r>
              <a:rPr lang="en-US" sz="2400" dirty="0" smtClean="0"/>
              <a:t>detailed guide outlines </a:t>
            </a:r>
            <a:r>
              <a:rPr lang="en-US" sz="2400" dirty="0"/>
              <a:t>the points of contact that will be responsible for resolving the </a:t>
            </a:r>
            <a:r>
              <a:rPr lang="en-US" sz="2400" dirty="0" smtClean="0"/>
              <a:t>Tribal Employers’ TIPS inquiries</a:t>
            </a:r>
            <a:endParaRPr lang="en-US" sz="2800" dirty="0"/>
          </a:p>
        </p:txBody>
      </p:sp>
      <p:graphicFrame>
        <p:nvGraphicFramePr>
          <p:cNvPr id="6" name="Table 5" descr="Detailed Inquiry Guide" title="Detailed Inquiry Guide"/>
          <p:cNvGraphicFramePr>
            <a:graphicFrameLocks noGrp="1"/>
          </p:cNvGraphicFramePr>
          <p:nvPr>
            <p:extLst>
              <p:ext uri="{D42A27DB-BD31-4B8C-83A1-F6EECF244321}">
                <p14:modId xmlns:p14="http://schemas.microsoft.com/office/powerpoint/2010/main" val="1620388994"/>
              </p:ext>
            </p:extLst>
          </p:nvPr>
        </p:nvGraphicFramePr>
        <p:xfrm>
          <a:off x="228600" y="2034665"/>
          <a:ext cx="8686800" cy="4760597"/>
        </p:xfrm>
        <a:graphic>
          <a:graphicData uri="http://schemas.openxmlformats.org/drawingml/2006/table">
            <a:tbl>
              <a:tblPr firstRow="1" firstCol="1" bandRow="1"/>
              <a:tblGrid>
                <a:gridCol w="26670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104929">
                <a:tc>
                  <a:txBody>
                    <a:bodyPr/>
                    <a:lstStyle/>
                    <a:p>
                      <a:pPr marL="0" marR="0" algn="l">
                        <a:lnSpc>
                          <a:spcPct val="115000"/>
                        </a:lnSpc>
                        <a:spcBef>
                          <a:spcPts val="0"/>
                        </a:spcBef>
                        <a:spcAft>
                          <a:spcPts val="0"/>
                        </a:spcAft>
                      </a:pPr>
                      <a:r>
                        <a:rPr lang="en-US" sz="1000" b="1" dirty="0">
                          <a:solidFill>
                            <a:srgbClr val="FFFFFF"/>
                          </a:solidFill>
                          <a:effectLst/>
                          <a:latin typeface="Arial"/>
                          <a:ea typeface="Times New Roman"/>
                          <a:cs typeface="Times New Roman"/>
                        </a:rPr>
                        <a:t>Inquiry Type</a:t>
                      </a:r>
                      <a:endParaRPr lang="en-US" sz="10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423"/>
                    </a:solidFill>
                  </a:tcPr>
                </a:tc>
                <a:tc>
                  <a:txBody>
                    <a:bodyPr/>
                    <a:lstStyle/>
                    <a:p>
                      <a:pPr marL="0" marR="0" algn="l">
                        <a:lnSpc>
                          <a:spcPct val="115000"/>
                        </a:lnSpc>
                        <a:spcBef>
                          <a:spcPts val="0"/>
                        </a:spcBef>
                        <a:spcAft>
                          <a:spcPts val="0"/>
                        </a:spcAft>
                      </a:pPr>
                      <a:r>
                        <a:rPr lang="en-US" sz="1000" b="1" dirty="0">
                          <a:solidFill>
                            <a:srgbClr val="FFFFFF"/>
                          </a:solidFill>
                          <a:effectLst/>
                          <a:latin typeface="Arial"/>
                          <a:ea typeface="Times New Roman"/>
                          <a:cs typeface="Times New Roman"/>
                        </a:rPr>
                        <a:t>Example Inquiries</a:t>
                      </a:r>
                      <a:endParaRPr lang="en-US" sz="10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423"/>
                    </a:solidFill>
                  </a:tcPr>
                </a:tc>
                <a:tc>
                  <a:txBody>
                    <a:bodyPr/>
                    <a:lstStyle/>
                    <a:p>
                      <a:pPr marL="0" marR="0" algn="l">
                        <a:lnSpc>
                          <a:spcPct val="115000"/>
                        </a:lnSpc>
                        <a:spcBef>
                          <a:spcPts val="0"/>
                        </a:spcBef>
                        <a:spcAft>
                          <a:spcPts val="0"/>
                        </a:spcAft>
                      </a:pPr>
                      <a:r>
                        <a:rPr lang="en-US" sz="1000" b="1" dirty="0">
                          <a:solidFill>
                            <a:srgbClr val="FFFFFF"/>
                          </a:solidFill>
                          <a:effectLst/>
                          <a:latin typeface="Arial"/>
                          <a:ea typeface="Times New Roman"/>
                          <a:cs typeface="Times New Roman"/>
                        </a:rPr>
                        <a:t>Who To Contact</a:t>
                      </a:r>
                      <a:endParaRPr lang="en-US" sz="10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2423"/>
                    </a:solidFill>
                  </a:tcPr>
                </a:tc>
                <a:extLst>
                  <a:ext uri="{0D108BD9-81ED-4DB2-BD59-A6C34878D82A}">
                    <a16:rowId xmlns:a16="http://schemas.microsoft.com/office/drawing/2014/main" val="10000"/>
                  </a:ext>
                </a:extLst>
              </a:tr>
              <a:tr h="533275">
                <a:tc>
                  <a:txBody>
                    <a:bodyPr/>
                    <a:lstStyle/>
                    <a:p>
                      <a:pPr marL="0" marR="0" algn="l">
                        <a:lnSpc>
                          <a:spcPct val="115000"/>
                        </a:lnSpc>
                        <a:spcBef>
                          <a:spcPts val="0"/>
                        </a:spcBef>
                        <a:spcAft>
                          <a:spcPts val="0"/>
                        </a:spcAft>
                      </a:pPr>
                      <a:r>
                        <a:rPr lang="en-US" sz="900" b="1" i="1" dirty="0">
                          <a:effectLst/>
                          <a:latin typeface="Arial"/>
                          <a:ea typeface="Times New Roman"/>
                          <a:cs typeface="Times New Roman"/>
                        </a:rPr>
                        <a:t>Implementation Inquiries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i="1" dirty="0">
                          <a:effectLst/>
                          <a:latin typeface="Arial"/>
                          <a:ea typeface="Times New Roman"/>
                          <a:cs typeface="Times New Roman"/>
                        </a:rPr>
                        <a:t>Includes questions related to setting up Tribal Employers in TIPS.</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74625" algn="l">
                        <a:lnSpc>
                          <a:spcPct val="115000"/>
                        </a:lnSpc>
                        <a:spcBef>
                          <a:spcPts val="300"/>
                        </a:spcBef>
                        <a:spcAft>
                          <a:spcPts val="0"/>
                        </a:spcAft>
                        <a:buFont typeface="Symbol"/>
                        <a:buChar char=""/>
                      </a:pPr>
                      <a:r>
                        <a:rPr lang="en-US" sz="900" dirty="0">
                          <a:effectLst/>
                          <a:latin typeface="Arial"/>
                          <a:ea typeface="Times New Roman"/>
                          <a:cs typeface="Times New Roman"/>
                        </a:rPr>
                        <a:t>Confirming receipt of Authorized Contact Designation Forms or other parts of the OPM Agreement Package</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900" b="1" dirty="0">
                          <a:effectLst/>
                          <a:latin typeface="Arial"/>
                          <a:ea typeface="Times New Roman"/>
                          <a:cs typeface="Times New Roman"/>
                        </a:rPr>
                        <a:t>NFC Client Management Branch</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u="sng" dirty="0">
                          <a:effectLst/>
                          <a:latin typeface="Arial"/>
                          <a:ea typeface="Times New Roman"/>
                          <a:cs typeface="Times New Roman"/>
                        </a:rPr>
                        <a:t>tips@nfc.usda.gov</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11148">
                <a:tc>
                  <a:txBody>
                    <a:bodyPr/>
                    <a:lstStyle/>
                    <a:p>
                      <a:pPr marL="0" marR="0" algn="l">
                        <a:lnSpc>
                          <a:spcPct val="115000"/>
                        </a:lnSpc>
                        <a:spcBef>
                          <a:spcPts val="0"/>
                        </a:spcBef>
                        <a:spcAft>
                          <a:spcPts val="0"/>
                        </a:spcAft>
                      </a:pPr>
                      <a:r>
                        <a:rPr lang="en-US" sz="900" b="1" i="1" dirty="0">
                          <a:effectLst/>
                          <a:latin typeface="Arial"/>
                          <a:ea typeface="Times New Roman"/>
                          <a:cs typeface="Times New Roman"/>
                        </a:rPr>
                        <a:t>Processing, Technical and Billing Inquiries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i="1" dirty="0">
                          <a:effectLst/>
                          <a:latin typeface="Arial"/>
                          <a:ea typeface="Times New Roman"/>
                          <a:cs typeface="Times New Roman"/>
                        </a:rPr>
                        <a:t>Includes questions associated with performing core system activities in TIPS.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74625" algn="l">
                        <a:lnSpc>
                          <a:spcPct val="115000"/>
                        </a:lnSpc>
                        <a:spcBef>
                          <a:spcPts val="300"/>
                        </a:spcBef>
                        <a:spcAft>
                          <a:spcPts val="0"/>
                        </a:spcAft>
                        <a:buFont typeface="Symbol"/>
                        <a:buChar char=""/>
                      </a:pPr>
                      <a:r>
                        <a:rPr lang="en-US" sz="900" dirty="0">
                          <a:effectLst/>
                          <a:latin typeface="Arial"/>
                          <a:ea typeface="Times New Roman"/>
                          <a:cs typeface="Times New Roman"/>
                        </a:rPr>
                        <a:t>Entering a 2809 or 2810</a:t>
                      </a:r>
                      <a:endParaRPr lang="en-US" sz="900" dirty="0">
                        <a:effectLst/>
                        <a:latin typeface="Cambria"/>
                        <a:ea typeface="Times New Roman"/>
                        <a:cs typeface="Times New Roman"/>
                      </a:endParaRPr>
                    </a:p>
                    <a:p>
                      <a:pPr marL="174625" marR="0" lvl="0" indent="-174625" algn="l">
                        <a:lnSpc>
                          <a:spcPct val="115000"/>
                        </a:lnSpc>
                        <a:spcBef>
                          <a:spcPts val="0"/>
                        </a:spcBef>
                        <a:spcAft>
                          <a:spcPts val="0"/>
                        </a:spcAft>
                        <a:buFont typeface="Symbol"/>
                        <a:buChar char=""/>
                      </a:pPr>
                      <a:r>
                        <a:rPr lang="en-US" sz="900" dirty="0">
                          <a:effectLst/>
                          <a:latin typeface="Arial"/>
                          <a:ea typeface="Times New Roman"/>
                          <a:cs typeface="Times New Roman"/>
                        </a:rPr>
                        <a:t>Generating reports in TIPS</a:t>
                      </a:r>
                      <a:endParaRPr lang="en-US" sz="900" dirty="0">
                        <a:effectLst/>
                        <a:latin typeface="Cambria"/>
                        <a:ea typeface="Times New Roman"/>
                        <a:cs typeface="Times New Roman"/>
                      </a:endParaRPr>
                    </a:p>
                    <a:p>
                      <a:pPr marL="174625" marR="0" lvl="0" indent="-174625" algn="l">
                        <a:lnSpc>
                          <a:spcPct val="115000"/>
                        </a:lnSpc>
                        <a:spcBef>
                          <a:spcPts val="0"/>
                        </a:spcBef>
                        <a:spcAft>
                          <a:spcPts val="0"/>
                        </a:spcAft>
                        <a:buFont typeface="Symbol"/>
                        <a:buChar char=""/>
                      </a:pPr>
                      <a:r>
                        <a:rPr lang="en-US" sz="900" dirty="0">
                          <a:effectLst/>
                          <a:latin typeface="Arial"/>
                          <a:ea typeface="Times New Roman"/>
                          <a:cs typeface="Times New Roman"/>
                        </a:rPr>
                        <a:t>Locating a Tribal Employee in TIPS</a:t>
                      </a:r>
                      <a:endParaRPr lang="en-US" sz="900" dirty="0">
                        <a:effectLst/>
                        <a:latin typeface="Cambria"/>
                        <a:ea typeface="Times New Roman"/>
                        <a:cs typeface="Times New Roman"/>
                      </a:endParaRPr>
                    </a:p>
                    <a:p>
                      <a:pPr marL="174625" marR="0" lvl="0" indent="-174625" algn="l">
                        <a:lnSpc>
                          <a:spcPct val="115000"/>
                        </a:lnSpc>
                        <a:spcBef>
                          <a:spcPts val="0"/>
                        </a:spcBef>
                        <a:spcAft>
                          <a:spcPts val="0"/>
                        </a:spcAft>
                        <a:buFont typeface="Symbol"/>
                        <a:buChar char=""/>
                      </a:pPr>
                      <a:r>
                        <a:rPr lang="en-US" sz="900" dirty="0">
                          <a:effectLst/>
                          <a:latin typeface="Arial"/>
                          <a:ea typeface="Times New Roman"/>
                          <a:cs typeface="Times New Roman"/>
                        </a:rPr>
                        <a:t>Questions regarding account balance</a:t>
                      </a:r>
                      <a:endParaRPr lang="en-US" sz="900" dirty="0">
                        <a:effectLst/>
                        <a:latin typeface="Cambria"/>
                        <a:ea typeface="Times New Roman"/>
                        <a:cs typeface="Times New Roman"/>
                      </a:endParaRPr>
                    </a:p>
                    <a:p>
                      <a:pPr marL="174625" marR="0" lvl="0" indent="-174625" algn="l">
                        <a:lnSpc>
                          <a:spcPct val="115000"/>
                        </a:lnSpc>
                        <a:spcBef>
                          <a:spcPts val="0"/>
                        </a:spcBef>
                        <a:spcAft>
                          <a:spcPts val="0"/>
                        </a:spcAft>
                        <a:buFont typeface="Symbol"/>
                        <a:buChar char=""/>
                      </a:pPr>
                      <a:r>
                        <a:rPr lang="en-US" sz="900" dirty="0">
                          <a:effectLst/>
                          <a:latin typeface="Arial"/>
                          <a:ea typeface="Times New Roman"/>
                          <a:cs typeface="Times New Roman"/>
                        </a:rPr>
                        <a:t>Screen will not load in TIPS</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900" b="1" dirty="0">
                          <a:effectLst/>
                          <a:latin typeface="Arial"/>
                          <a:ea typeface="Times New Roman"/>
                          <a:cs typeface="Times New Roman"/>
                        </a:rPr>
                        <a:t>TIPS Contact Center</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dirty="0">
                          <a:solidFill>
                            <a:srgbClr val="000000"/>
                          </a:solidFill>
                          <a:effectLst/>
                          <a:latin typeface="Arial"/>
                          <a:ea typeface="Times New Roman"/>
                          <a:cs typeface="Times New Roman"/>
                        </a:rPr>
                        <a:t>1-855-NFC-</a:t>
                      </a:r>
                      <a:r>
                        <a:rPr lang="en-US" sz="900" dirty="0">
                          <a:effectLst/>
                          <a:latin typeface="Arial"/>
                          <a:ea typeface="Times New Roman"/>
                          <a:cs typeface="Times New Roman"/>
                        </a:rPr>
                        <a:t>4GOV (632-4468)</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u="sng" dirty="0">
                          <a:effectLst/>
                          <a:latin typeface="Arial"/>
                          <a:ea typeface="Times New Roman"/>
                          <a:cs typeface="Times New Roman"/>
                        </a:rPr>
                        <a:t>http://tips.nfc.usda.gov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01862">
                <a:tc>
                  <a:txBody>
                    <a:bodyPr/>
                    <a:lstStyle/>
                    <a:p>
                      <a:pPr marL="0" marR="0" algn="l">
                        <a:lnSpc>
                          <a:spcPct val="115000"/>
                        </a:lnSpc>
                        <a:spcBef>
                          <a:spcPts val="0"/>
                        </a:spcBef>
                        <a:spcAft>
                          <a:spcPts val="0"/>
                        </a:spcAft>
                      </a:pPr>
                      <a:r>
                        <a:rPr lang="en-US" sz="900" b="1" i="1" dirty="0">
                          <a:effectLst/>
                          <a:latin typeface="Arial"/>
                          <a:ea typeface="Times New Roman"/>
                          <a:cs typeface="Times New Roman"/>
                        </a:rPr>
                        <a:t>TIPS Access Inquiries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i="1" dirty="0">
                          <a:effectLst/>
                          <a:latin typeface="Arial"/>
                          <a:ea typeface="Times New Roman"/>
                          <a:cs typeface="Times New Roman"/>
                        </a:rPr>
                        <a:t>Includes questions related to the steps necessary for establishing TSOs or modifying User IDs (for TSOs).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74625" algn="l">
                        <a:lnSpc>
                          <a:spcPct val="115000"/>
                        </a:lnSpc>
                        <a:spcBef>
                          <a:spcPts val="600"/>
                        </a:spcBef>
                        <a:spcAft>
                          <a:spcPts val="0"/>
                        </a:spcAft>
                        <a:buFont typeface="Symbol"/>
                        <a:buChar char=""/>
                      </a:pPr>
                      <a:r>
                        <a:rPr lang="en-US" sz="900" dirty="0">
                          <a:effectLst/>
                          <a:latin typeface="Arial"/>
                          <a:ea typeface="Times New Roman"/>
                          <a:cs typeface="Times New Roman"/>
                        </a:rPr>
                        <a:t>Establishing or modifying TIPS TSOs and User IDs</a:t>
                      </a:r>
                      <a:endParaRPr lang="en-US" sz="900" dirty="0">
                        <a:effectLst/>
                        <a:latin typeface="Cambria"/>
                        <a:ea typeface="Times New Roman"/>
                        <a:cs typeface="Times New Roman"/>
                      </a:endParaRPr>
                    </a:p>
                    <a:p>
                      <a:pPr marL="174625" marR="0" lvl="0" indent="-174625" algn="l">
                        <a:lnSpc>
                          <a:spcPct val="115000"/>
                        </a:lnSpc>
                        <a:spcBef>
                          <a:spcPts val="0"/>
                        </a:spcBef>
                        <a:spcAft>
                          <a:spcPts val="0"/>
                        </a:spcAft>
                        <a:buFont typeface="Symbol"/>
                        <a:buChar char=""/>
                      </a:pPr>
                      <a:r>
                        <a:rPr lang="en-US" sz="900" dirty="0">
                          <a:effectLst/>
                          <a:latin typeface="Arial"/>
                          <a:ea typeface="Times New Roman"/>
                          <a:cs typeface="Times New Roman"/>
                        </a:rPr>
                        <a:t>Assigning User ID roles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dirty="0">
                          <a:effectLst/>
                          <a:latin typeface="Arial"/>
                          <a:ea typeface="Times New Roman"/>
                          <a:cs typeface="Times New Roman"/>
                        </a:rPr>
                        <a:t>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900" b="1" dirty="0">
                          <a:effectLst/>
                          <a:latin typeface="Arial"/>
                          <a:ea typeface="Times New Roman"/>
                          <a:cs typeface="Times New Roman"/>
                        </a:rPr>
                        <a:t>NFC Security Office - </a:t>
                      </a:r>
                      <a:r>
                        <a:rPr lang="en-US" sz="900" dirty="0">
                          <a:effectLst/>
                          <a:latin typeface="Arial"/>
                          <a:ea typeface="Times New Roman"/>
                          <a:cs typeface="Times New Roman"/>
                        </a:rPr>
                        <a:t>To create or delete a User ID, or to add or remove access to/from an existing User ID, submit </a:t>
                      </a:r>
                      <a:r>
                        <a:rPr lang="en-US" sz="900" i="1" dirty="0">
                          <a:effectLst/>
                          <a:latin typeface="Arial"/>
                          <a:ea typeface="Times New Roman"/>
                          <a:cs typeface="Times New Roman"/>
                        </a:rPr>
                        <a:t>Security Access Requests</a:t>
                      </a:r>
                      <a:r>
                        <a:rPr lang="en-US" sz="900" dirty="0">
                          <a:effectLst/>
                          <a:latin typeface="Arial"/>
                          <a:ea typeface="Times New Roman"/>
                          <a:cs typeface="Times New Roman"/>
                        </a:rPr>
                        <a:t> to: </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dirty="0">
                          <a:effectLst/>
                          <a:latin typeface="Arial"/>
                          <a:ea typeface="Times New Roman"/>
                          <a:cs typeface="Times New Roman"/>
                        </a:rPr>
                        <a:t>1-888-245-4060 (fax) or </a:t>
                      </a:r>
                      <a:r>
                        <a:rPr lang="en-US" sz="900" u="sng" dirty="0">
                          <a:solidFill>
                            <a:srgbClr val="0000FF"/>
                          </a:solidFill>
                          <a:effectLst/>
                          <a:latin typeface="Arial"/>
                          <a:ea typeface="Times New Roman"/>
                          <a:cs typeface="Times New Roman"/>
                          <a:hlinkClick r:id="rId3"/>
                        </a:rPr>
                        <a:t>nfc.securityofc@nfc.usda.gov</a:t>
                      </a:r>
                      <a:endParaRPr lang="en-US" sz="900" dirty="0">
                        <a:effectLst/>
                        <a:latin typeface="Cambria"/>
                        <a:ea typeface="Times New Roman"/>
                        <a:cs typeface="Times New Roman"/>
                      </a:endParaRPr>
                    </a:p>
                    <a:p>
                      <a:pPr marL="0" marR="0" algn="l">
                        <a:spcBef>
                          <a:spcPts val="0"/>
                        </a:spcBef>
                        <a:spcAft>
                          <a:spcPts val="0"/>
                        </a:spcAft>
                      </a:pPr>
                      <a:r>
                        <a:rPr lang="en-US" sz="900" dirty="0">
                          <a:effectLst/>
                          <a:latin typeface="Arial"/>
                          <a:ea typeface="Times New Roman"/>
                          <a:cs typeface="Times New Roman"/>
                        </a:rPr>
                        <a:t> </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b="1" dirty="0">
                          <a:effectLst/>
                          <a:latin typeface="Arial"/>
                          <a:ea typeface="Times New Roman"/>
                          <a:cs typeface="Times New Roman"/>
                        </a:rPr>
                        <a:t>NFC Operations Security Center  -  </a:t>
                      </a:r>
                      <a:r>
                        <a:rPr lang="en-US" sz="900" dirty="0">
                          <a:effectLst/>
                          <a:latin typeface="Arial"/>
                          <a:ea typeface="Times New Roman"/>
                          <a:cs typeface="Times New Roman"/>
                        </a:rPr>
                        <a:t>Submit </a:t>
                      </a:r>
                      <a:r>
                        <a:rPr lang="en-US" sz="900" i="1" dirty="0">
                          <a:effectLst/>
                          <a:latin typeface="Arial"/>
                          <a:ea typeface="Times New Roman"/>
                          <a:cs typeface="Times New Roman"/>
                        </a:rPr>
                        <a:t>technical </a:t>
                      </a:r>
                      <a:r>
                        <a:rPr lang="en-US" sz="900" dirty="0">
                          <a:effectLst/>
                          <a:latin typeface="Arial"/>
                          <a:ea typeface="Times New Roman"/>
                          <a:cs typeface="Times New Roman"/>
                        </a:rPr>
                        <a:t>access inquiries to:  </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dirty="0">
                          <a:effectLst/>
                          <a:latin typeface="Arial"/>
                          <a:ea typeface="Times New Roman"/>
                          <a:cs typeface="Times New Roman"/>
                        </a:rPr>
                        <a:t>1-800-767-9641 (phone) or </a:t>
                      </a:r>
                      <a:r>
                        <a:rPr lang="en-US" sz="900" u="sng" dirty="0">
                          <a:solidFill>
                            <a:srgbClr val="0000FF"/>
                          </a:solidFill>
                          <a:effectLst/>
                          <a:latin typeface="Arial"/>
                          <a:ea typeface="Times New Roman"/>
                          <a:cs typeface="Times New Roman"/>
                          <a:hlinkClick r:id="rId4"/>
                        </a:rPr>
                        <a:t>osc.etix@nfc.usda.gov</a:t>
                      </a:r>
                      <a:endParaRPr lang="en-US" sz="900" dirty="0">
                        <a:effectLst/>
                        <a:latin typeface="Cambria"/>
                        <a:ea typeface="Times New Roman"/>
                        <a:cs typeface="Times New Roman"/>
                      </a:endParaRPr>
                    </a:p>
                    <a:p>
                      <a:pPr marL="0" marR="0" algn="l">
                        <a:spcBef>
                          <a:spcPts val="0"/>
                        </a:spcBef>
                        <a:spcAft>
                          <a:spcPts val="0"/>
                        </a:spcAft>
                      </a:pPr>
                      <a:r>
                        <a:rPr lang="en-US" sz="900" dirty="0">
                          <a:effectLst/>
                          <a:latin typeface="Arial"/>
                          <a:ea typeface="Times New Roman"/>
                          <a:cs typeface="Times New Roman"/>
                        </a:rPr>
                        <a:t> </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dirty="0">
                          <a:effectLst/>
                          <a:latin typeface="Arial"/>
                          <a:ea typeface="Times New Roman"/>
                          <a:cs typeface="Times New Roman"/>
                        </a:rPr>
                        <a:t>Submit TSO general inquiries and training requests to: </a:t>
                      </a:r>
                      <a:r>
                        <a:rPr lang="en-US" sz="900" u="sng" dirty="0">
                          <a:solidFill>
                            <a:srgbClr val="0000FF"/>
                          </a:solidFill>
                          <a:effectLst/>
                          <a:latin typeface="Arial"/>
                          <a:ea typeface="Times New Roman"/>
                          <a:cs typeface="Times New Roman"/>
                          <a:hlinkClick r:id="rId5"/>
                        </a:rPr>
                        <a:t>nfc.aso@nfc.usda.gov</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6726">
                <a:tc>
                  <a:txBody>
                    <a:bodyPr/>
                    <a:lstStyle/>
                    <a:p>
                      <a:pPr marL="0" marR="0" algn="l">
                        <a:lnSpc>
                          <a:spcPct val="115000"/>
                        </a:lnSpc>
                        <a:spcBef>
                          <a:spcPts val="0"/>
                        </a:spcBef>
                        <a:spcAft>
                          <a:spcPts val="0"/>
                        </a:spcAft>
                      </a:pPr>
                      <a:r>
                        <a:rPr lang="en-US" sz="900" b="1" i="1" dirty="0">
                          <a:effectLst/>
                          <a:latin typeface="Arial"/>
                          <a:ea typeface="Times New Roman"/>
                          <a:cs typeface="Times New Roman"/>
                        </a:rPr>
                        <a:t>TIPS Training Inquiries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i="1" dirty="0">
                          <a:effectLst/>
                          <a:latin typeface="Arial"/>
                          <a:ea typeface="Times New Roman"/>
                          <a:cs typeface="Times New Roman"/>
                        </a:rPr>
                        <a:t>Includes questions related to the coordination and delivery of regional training to Tribal Employers.</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74625" algn="l">
                        <a:lnSpc>
                          <a:spcPct val="115000"/>
                        </a:lnSpc>
                        <a:spcBef>
                          <a:spcPts val="300"/>
                        </a:spcBef>
                        <a:spcAft>
                          <a:spcPts val="0"/>
                        </a:spcAft>
                        <a:buFont typeface="Symbol"/>
                        <a:buChar char=""/>
                      </a:pPr>
                      <a:r>
                        <a:rPr lang="en-US" sz="900" dirty="0">
                          <a:effectLst/>
                          <a:latin typeface="Arial"/>
                          <a:ea typeface="Times New Roman"/>
                          <a:cs typeface="Times New Roman"/>
                        </a:rPr>
                        <a:t>Confirming that NFC will be able to deliver TIPS system training in a specific location</a:t>
                      </a:r>
                      <a:endParaRPr lang="en-US" sz="900" dirty="0">
                        <a:effectLst/>
                        <a:latin typeface="Cambria"/>
                        <a:ea typeface="Times New Roman"/>
                        <a:cs typeface="Times New Roman"/>
                      </a:endParaRPr>
                    </a:p>
                    <a:p>
                      <a:pPr marL="228600" marR="0" algn="l">
                        <a:lnSpc>
                          <a:spcPct val="115000"/>
                        </a:lnSpc>
                        <a:spcBef>
                          <a:spcPts val="300"/>
                        </a:spcBef>
                        <a:spcAft>
                          <a:spcPts val="0"/>
                        </a:spcAft>
                      </a:pPr>
                      <a:r>
                        <a:rPr lang="en-US" sz="900" dirty="0">
                          <a:effectLst/>
                          <a:latin typeface="Arial"/>
                          <a:ea typeface="Times New Roman"/>
                          <a:cs typeface="Times New Roman"/>
                        </a:rPr>
                        <a:t>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900" b="1" dirty="0">
                          <a:effectLst/>
                          <a:latin typeface="Arial"/>
                          <a:ea typeface="Times New Roman"/>
                          <a:cs typeface="Times New Roman"/>
                        </a:rPr>
                        <a:t>NFC Training and Communications Branch</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u="sng" dirty="0">
                          <a:solidFill>
                            <a:srgbClr val="0000FF"/>
                          </a:solidFill>
                          <a:effectLst/>
                          <a:latin typeface="Arial"/>
                          <a:ea typeface="Times New Roman"/>
                          <a:cs typeface="Times New Roman"/>
                          <a:hlinkClick r:id="rId6"/>
                        </a:rPr>
                        <a:t>nfc.training@usda.gov</a:t>
                      </a:r>
                      <a:r>
                        <a:rPr lang="en-US" sz="900" dirty="0">
                          <a:effectLst/>
                          <a:latin typeface="Arial"/>
                          <a:ea typeface="Times New Roman"/>
                          <a:cs typeface="Times New Roman"/>
                        </a:rPr>
                        <a:t>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0327">
                <a:tc>
                  <a:txBody>
                    <a:bodyPr/>
                    <a:lstStyle/>
                    <a:p>
                      <a:pPr marL="0" marR="0" algn="l">
                        <a:lnSpc>
                          <a:spcPct val="115000"/>
                        </a:lnSpc>
                        <a:spcBef>
                          <a:spcPts val="0"/>
                        </a:spcBef>
                        <a:spcAft>
                          <a:spcPts val="0"/>
                        </a:spcAft>
                      </a:pPr>
                      <a:r>
                        <a:rPr lang="en-US" sz="900" b="1" i="1" dirty="0">
                          <a:effectLst/>
                          <a:latin typeface="Arial"/>
                          <a:ea typeface="Times New Roman"/>
                          <a:cs typeface="Times New Roman"/>
                        </a:rPr>
                        <a:t>Program and Policy Inquiries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i="1" dirty="0">
                          <a:effectLst/>
                          <a:latin typeface="Arial"/>
                          <a:ea typeface="Times New Roman"/>
                          <a:cs typeface="Times New Roman"/>
                        </a:rPr>
                        <a:t>Includes questions related to eligibility and general program information.</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74625" algn="l">
                        <a:lnSpc>
                          <a:spcPct val="115000"/>
                        </a:lnSpc>
                        <a:spcBef>
                          <a:spcPts val="300"/>
                        </a:spcBef>
                        <a:spcAft>
                          <a:spcPts val="0"/>
                        </a:spcAft>
                        <a:buFont typeface="Symbol"/>
                        <a:buChar char=""/>
                      </a:pPr>
                      <a:r>
                        <a:rPr lang="en-US" sz="900" dirty="0">
                          <a:effectLst/>
                          <a:latin typeface="Arial"/>
                          <a:ea typeface="Times New Roman"/>
                          <a:cs typeface="Times New Roman"/>
                        </a:rPr>
                        <a:t>Determining if eligible to participate in FEHB</a:t>
                      </a:r>
                      <a:endParaRPr lang="en-US" sz="900" dirty="0">
                        <a:effectLst/>
                        <a:latin typeface="Cambria"/>
                        <a:ea typeface="Times New Roman"/>
                        <a:cs typeface="Times New Roman"/>
                      </a:endParaRPr>
                    </a:p>
                    <a:p>
                      <a:pPr marL="174625" marR="0" lvl="0" indent="-174625" algn="l">
                        <a:lnSpc>
                          <a:spcPct val="115000"/>
                        </a:lnSpc>
                        <a:spcBef>
                          <a:spcPts val="300"/>
                        </a:spcBef>
                        <a:spcAft>
                          <a:spcPts val="0"/>
                        </a:spcAft>
                        <a:buFont typeface="Symbol"/>
                        <a:buChar char=""/>
                      </a:pPr>
                      <a:r>
                        <a:rPr lang="en-US" sz="900" dirty="0">
                          <a:effectLst/>
                          <a:latin typeface="Arial"/>
                          <a:ea typeface="Times New Roman"/>
                          <a:cs typeface="Times New Roman"/>
                        </a:rPr>
                        <a:t>Requesting an FEHB Agreement Package or program training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900" b="1" dirty="0">
                          <a:effectLst/>
                          <a:latin typeface="Arial"/>
                          <a:ea typeface="Times New Roman"/>
                          <a:cs typeface="Times New Roman"/>
                        </a:rPr>
                        <a:t>U.S. Office Personnel Management </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dirty="0">
                          <a:effectLst/>
                          <a:latin typeface="Arial"/>
                          <a:ea typeface="Times New Roman"/>
                          <a:cs typeface="Times New Roman"/>
                        </a:rPr>
                        <a:t>1-202-606-2530 or </a:t>
                      </a:r>
                      <a:r>
                        <a:rPr lang="en-US" sz="900" u="sng" dirty="0">
                          <a:solidFill>
                            <a:srgbClr val="0000FF"/>
                          </a:solidFill>
                          <a:effectLst/>
                          <a:latin typeface="Arial"/>
                          <a:ea typeface="Times New Roman"/>
                          <a:cs typeface="Times New Roman"/>
                          <a:hlinkClick r:id="rId7"/>
                        </a:rPr>
                        <a:t>TribalPrograms@opm.gov</a:t>
                      </a:r>
                      <a:r>
                        <a:rPr lang="en-US" sz="900" dirty="0">
                          <a:effectLst/>
                          <a:latin typeface="Arial"/>
                          <a:ea typeface="Times New Roman"/>
                          <a:cs typeface="Times New Roman"/>
                        </a:rPr>
                        <a:t>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5359">
                <a:tc>
                  <a:txBody>
                    <a:bodyPr/>
                    <a:lstStyle/>
                    <a:p>
                      <a:pPr marL="0" marR="0" algn="l">
                        <a:lnSpc>
                          <a:spcPct val="115000"/>
                        </a:lnSpc>
                        <a:spcBef>
                          <a:spcPts val="0"/>
                        </a:spcBef>
                        <a:spcAft>
                          <a:spcPts val="0"/>
                        </a:spcAft>
                      </a:pPr>
                      <a:r>
                        <a:rPr lang="en-US" sz="900" b="1" i="1" dirty="0">
                          <a:effectLst/>
                          <a:latin typeface="Arial"/>
                          <a:ea typeface="Times New Roman"/>
                          <a:cs typeface="Times New Roman"/>
                        </a:rPr>
                        <a:t>Carrier Specific Inquiries</a:t>
                      </a:r>
                      <a:endParaRPr lang="en-US" sz="900" dirty="0">
                        <a:effectLst/>
                        <a:latin typeface="Cambria"/>
                        <a:ea typeface="Times New Roman"/>
                        <a:cs typeface="Times New Roman"/>
                      </a:endParaRPr>
                    </a:p>
                    <a:p>
                      <a:pPr marL="0" marR="0" algn="l">
                        <a:lnSpc>
                          <a:spcPct val="115000"/>
                        </a:lnSpc>
                        <a:spcBef>
                          <a:spcPts val="0"/>
                        </a:spcBef>
                        <a:spcAft>
                          <a:spcPts val="0"/>
                        </a:spcAft>
                      </a:pPr>
                      <a:r>
                        <a:rPr lang="en-US" sz="900" i="1" dirty="0">
                          <a:effectLst/>
                          <a:latin typeface="Arial"/>
                          <a:ea typeface="Times New Roman"/>
                          <a:cs typeface="Times New Roman"/>
                        </a:rPr>
                        <a:t>Includes questions about the specific plans.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4625" marR="0" lvl="0" indent="-174625" algn="l">
                        <a:lnSpc>
                          <a:spcPct val="115000"/>
                        </a:lnSpc>
                        <a:spcBef>
                          <a:spcPts val="300"/>
                        </a:spcBef>
                        <a:spcAft>
                          <a:spcPts val="0"/>
                        </a:spcAft>
                        <a:buFont typeface="Symbol"/>
                        <a:buChar char=""/>
                      </a:pPr>
                      <a:r>
                        <a:rPr lang="en-US" sz="900" dirty="0">
                          <a:effectLst/>
                          <a:latin typeface="Arial"/>
                          <a:ea typeface="Times New Roman"/>
                          <a:cs typeface="Times New Roman"/>
                        </a:rPr>
                        <a:t>To change an enrolled employee’s address or add a family member under an already existing family enrollment</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900" b="1" dirty="0">
                          <a:effectLst/>
                          <a:latin typeface="Arial"/>
                          <a:ea typeface="Times New Roman"/>
                          <a:cs typeface="Times New Roman"/>
                        </a:rPr>
                        <a:t>Contact the specific FEHB Plan for information.  </a:t>
                      </a:r>
                      <a:endParaRPr lang="en-US" sz="900" dirty="0">
                        <a:effectLst/>
                        <a:latin typeface="Cambria"/>
                        <a:ea typeface="Times New Roman"/>
                        <a:cs typeface="Times New Roman"/>
                      </a:endParaRPr>
                    </a:p>
                  </a:txBody>
                  <a:tcPr marL="42726" marR="42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2320433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6.1: Resolving Inquiries</a:t>
            </a:r>
            <a:endParaRPr lang="en-US" dirty="0"/>
          </a:p>
        </p:txBody>
      </p:sp>
      <p:sp>
        <p:nvSpPr>
          <p:cNvPr id="3" name="Content Placeholder 2"/>
          <p:cNvSpPr>
            <a:spLocks noGrp="1"/>
          </p:cNvSpPr>
          <p:nvPr>
            <p:ph idx="1"/>
          </p:nvPr>
        </p:nvSpPr>
        <p:spPr>
          <a:xfrm>
            <a:off x="228600" y="1371600"/>
            <a:ext cx="4800600" cy="4910328"/>
          </a:xfrm>
        </p:spPr>
        <p:txBody>
          <a:bodyPr/>
          <a:lstStyle/>
          <a:p>
            <a:r>
              <a:rPr lang="en-US" dirty="0" smtClean="0"/>
              <a:t>This exercise will test your knowledge of who is the appropriate contact for different types of inquiries</a:t>
            </a:r>
          </a:p>
          <a:p>
            <a:r>
              <a:rPr lang="en-US" dirty="0" smtClean="0"/>
              <a:t>The facilitator will read aloud ten inquiries</a:t>
            </a:r>
          </a:p>
          <a:p>
            <a:pPr lvl="1"/>
            <a:r>
              <a:rPr lang="en-US" dirty="0" smtClean="0"/>
              <a:t>Identify who you should call to resolve each inquiry</a:t>
            </a:r>
          </a:p>
          <a:p>
            <a:pPr lvl="1"/>
            <a:r>
              <a:rPr lang="en-US" dirty="0" smtClean="0"/>
              <a:t>Write your answer in your participant guide</a:t>
            </a:r>
            <a:endParaRPr lang="en-US" dirty="0"/>
          </a:p>
        </p:txBody>
      </p:sp>
      <p:pic>
        <p:nvPicPr>
          <p:cNvPr id="5" name="Picture 4" descr="MP900438650 2.JPG" title="Image of  a Contact Center Representative"/>
          <p:cNvPicPr>
            <a:picLocks noChangeAspect="1"/>
          </p:cNvPicPr>
          <p:nvPr/>
        </p:nvPicPr>
        <p:blipFill>
          <a:blip r:embed="rId3" cstate="print"/>
          <a:stretch>
            <a:fillRect/>
          </a:stretch>
        </p:blipFill>
        <p:spPr>
          <a:xfrm>
            <a:off x="5562600" y="1568116"/>
            <a:ext cx="2999232" cy="4604084"/>
          </a:xfrm>
          <a:prstGeom prst="rect">
            <a:avLst/>
          </a:prstGeom>
          <a:ln>
            <a:noFill/>
          </a:ln>
          <a:effectLst>
            <a:softEdge rad="112500"/>
          </a:effectLst>
        </p:spPr>
      </p:pic>
    </p:spTree>
    <p:extLst>
      <p:ext uri="{BB962C8B-B14F-4D97-AF65-F5344CB8AC3E}">
        <p14:creationId xmlns:p14="http://schemas.microsoft.com/office/powerpoint/2010/main" val="48061747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1261872"/>
            <a:ext cx="8686800" cy="4910328"/>
          </a:xfrm>
        </p:spPr>
        <p:txBody>
          <a:bodyPr/>
          <a:lstStyle/>
          <a:p>
            <a:r>
              <a:rPr lang="en-US" sz="2400" dirty="0" smtClean="0"/>
              <a:t>I logged into TIPS, but I’m confused on how to navigate the system.  Specifically I cannot figure out how to use the electronic upload process.</a:t>
            </a:r>
          </a:p>
          <a:p>
            <a:pPr marL="914400" lvl="2" indent="-514350">
              <a:buFont typeface="Calibri" pitchFamily="34" charset="0"/>
              <a:buChar char="–"/>
            </a:pPr>
            <a:r>
              <a:rPr lang="en-US" sz="2400" dirty="0" smtClean="0"/>
              <a:t>the NFC Contact Center</a:t>
            </a:r>
          </a:p>
          <a:p>
            <a:r>
              <a:rPr lang="en-US" sz="2400" dirty="0" smtClean="0"/>
              <a:t>Hi, I am the Tribal Security Officer for my Tribal Employer.  The passwords provided are not working.  Who can help me rest the passwords?</a:t>
            </a:r>
          </a:p>
          <a:p>
            <a:pPr marL="914400" lvl="2" indent="-514350">
              <a:buFont typeface="Calibri" pitchFamily="34" charset="0"/>
              <a:buChar char="–"/>
            </a:pPr>
            <a:r>
              <a:rPr lang="en-US" sz="2400" dirty="0" smtClean="0"/>
              <a:t>NFC Security</a:t>
            </a:r>
          </a:p>
          <a:p>
            <a:r>
              <a:rPr lang="en-US" sz="2400" dirty="0" smtClean="0"/>
              <a:t>Can I continue providing coverage to one of my employees even after they leave Tribal Employment?</a:t>
            </a:r>
          </a:p>
          <a:p>
            <a:pPr marL="914400" lvl="1" indent="-568325">
              <a:buFont typeface="Calibri" pitchFamily="34" charset="0"/>
              <a:buChar char="–"/>
            </a:pPr>
            <a:r>
              <a:rPr lang="en-US" dirty="0" smtClean="0"/>
              <a:t>OPM</a:t>
            </a:r>
          </a:p>
          <a:p>
            <a:pPr marL="914400" lvl="1" indent="-568325">
              <a:buFont typeface="Calibri" pitchFamily="34" charset="0"/>
              <a:buChar char="–"/>
            </a:pPr>
            <a:endParaRPr lang="en-US" dirty="0"/>
          </a:p>
          <a:p>
            <a:pPr marL="914400" lvl="1" indent="-568325">
              <a:buFont typeface="Calibri" pitchFamily="34" charset="0"/>
              <a:buChar char="–"/>
            </a:pPr>
            <a:endParaRPr lang="en-US" dirty="0" smtClean="0"/>
          </a:p>
          <a:p>
            <a:pPr marL="914400" lvl="1" indent="-568325">
              <a:buFont typeface="Calibri" pitchFamily="34" charset="0"/>
              <a:buChar char="–"/>
            </a:pPr>
            <a:endParaRPr lang="en-US" dirty="0" smtClean="0"/>
          </a:p>
          <a:p>
            <a:pPr marL="0" indent="0">
              <a:buNone/>
            </a:pPr>
            <a:endParaRPr lang="en-US" sz="1800" dirty="0"/>
          </a:p>
        </p:txBody>
      </p:sp>
      <p:sp>
        <p:nvSpPr>
          <p:cNvPr id="5" name="Title 1"/>
          <p:cNvSpPr>
            <a:spLocks noGrp="1"/>
          </p:cNvSpPr>
          <p:nvPr>
            <p:ph type="title"/>
          </p:nvPr>
        </p:nvSpPr>
        <p:spPr/>
        <p:txBody>
          <a:bodyPr/>
          <a:lstStyle/>
          <a:p>
            <a:r>
              <a:rPr lang="en-US" dirty="0" smtClean="0"/>
              <a:t>Resolving Inquiries </a:t>
            </a:r>
            <a:endParaRPr lang="en-US" dirty="0"/>
          </a:p>
        </p:txBody>
      </p:sp>
    </p:spTree>
    <p:extLst>
      <p:ext uri="{BB962C8B-B14F-4D97-AF65-F5344CB8AC3E}">
        <p14:creationId xmlns:p14="http://schemas.microsoft.com/office/powerpoint/2010/main" val="33694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1261872"/>
            <a:ext cx="8686800" cy="4910328"/>
          </a:xfrm>
        </p:spPr>
        <p:txBody>
          <a:bodyPr/>
          <a:lstStyle/>
          <a:p>
            <a:r>
              <a:rPr lang="en-US" sz="2400" dirty="0" smtClean="0"/>
              <a:t>My employee has not received their insurance card.  Do you know when they can expect to receive their card?</a:t>
            </a:r>
          </a:p>
          <a:p>
            <a:pPr marL="914400" lvl="2" indent="-514350">
              <a:buFont typeface="Calibri" pitchFamily="34" charset="0"/>
              <a:buChar char="–"/>
            </a:pPr>
            <a:r>
              <a:rPr lang="en-US" sz="2400" dirty="0" smtClean="0"/>
              <a:t>FEHB Plan Carrier</a:t>
            </a:r>
          </a:p>
          <a:p>
            <a:r>
              <a:rPr lang="en-US" sz="2400" dirty="0" smtClean="0"/>
              <a:t>When will the Final Billing Report post each month?</a:t>
            </a:r>
          </a:p>
          <a:p>
            <a:pPr marL="914400" lvl="2" indent="-514350">
              <a:buFont typeface="Calibri" pitchFamily="34" charset="0"/>
              <a:buChar char="–"/>
            </a:pPr>
            <a:r>
              <a:rPr lang="en-US" sz="2400" dirty="0" smtClean="0"/>
              <a:t>NFC Contact Center</a:t>
            </a:r>
          </a:p>
          <a:p>
            <a:r>
              <a:rPr lang="en-US" sz="2400" dirty="0" smtClean="0"/>
              <a:t>My Tribal Employee needs coverage for an upcoming operation.  Will their FEHB Plan Carrier cover this procedure?</a:t>
            </a:r>
          </a:p>
          <a:p>
            <a:pPr marL="914400" lvl="1" indent="-568325">
              <a:buFont typeface="Calibri" pitchFamily="34" charset="0"/>
              <a:buChar char="–"/>
            </a:pPr>
            <a:r>
              <a:rPr lang="en-US" dirty="0" smtClean="0"/>
              <a:t>FEHB Plan Carrier</a:t>
            </a:r>
          </a:p>
          <a:p>
            <a:r>
              <a:rPr lang="en-US" sz="2400" dirty="0"/>
              <a:t>I’m unable to generate and download a TIPS Report, can you help me with this process?</a:t>
            </a:r>
          </a:p>
          <a:p>
            <a:pPr marL="914400" lvl="2" indent="-514350">
              <a:buFont typeface="Calibri" pitchFamily="34" charset="0"/>
              <a:buChar char="–"/>
            </a:pPr>
            <a:r>
              <a:rPr lang="en-US" sz="2400" dirty="0"/>
              <a:t>NFC Contact Center</a:t>
            </a:r>
          </a:p>
          <a:p>
            <a:pPr marL="914400" lvl="1" indent="-568325">
              <a:buFont typeface="Calibri" pitchFamily="34" charset="0"/>
              <a:buChar char="–"/>
            </a:pPr>
            <a:endParaRPr lang="en-US" dirty="0" smtClean="0"/>
          </a:p>
          <a:p>
            <a:pPr marL="0" indent="0">
              <a:buNone/>
            </a:pPr>
            <a:endParaRPr lang="en-US" sz="1800" dirty="0"/>
          </a:p>
        </p:txBody>
      </p:sp>
      <p:sp>
        <p:nvSpPr>
          <p:cNvPr id="5" name="Title 1"/>
          <p:cNvSpPr>
            <a:spLocks noGrp="1"/>
          </p:cNvSpPr>
          <p:nvPr>
            <p:ph type="title"/>
          </p:nvPr>
        </p:nvSpPr>
        <p:spPr/>
        <p:txBody>
          <a:bodyPr/>
          <a:lstStyle/>
          <a:p>
            <a:r>
              <a:rPr lang="en-US" dirty="0" smtClean="0"/>
              <a:t>Resolving Inquiries </a:t>
            </a:r>
            <a:endParaRPr lang="en-US" dirty="0"/>
          </a:p>
        </p:txBody>
      </p:sp>
    </p:spTree>
    <p:extLst>
      <p:ext uri="{BB962C8B-B14F-4D97-AF65-F5344CB8AC3E}">
        <p14:creationId xmlns:p14="http://schemas.microsoft.com/office/powerpoint/2010/main" val="28141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1261872"/>
            <a:ext cx="8686800" cy="4910328"/>
          </a:xfrm>
        </p:spPr>
        <p:txBody>
          <a:bodyPr/>
          <a:lstStyle/>
          <a:p>
            <a:r>
              <a:rPr lang="en-US" sz="2400" dirty="0" smtClean="0"/>
              <a:t>I’m not sure if this is the right number or not but I got your number from a friend in another tribe.  I’m interested in learning about the program and whether or not we would be eligible to offer Federal health benefits to our employees.  Can you tell me more about the program?</a:t>
            </a:r>
          </a:p>
          <a:p>
            <a:pPr marL="914400" lvl="2" indent="-514350">
              <a:buFont typeface="Calibri" pitchFamily="34" charset="0"/>
              <a:buChar char="–"/>
            </a:pPr>
            <a:r>
              <a:rPr lang="en-US" sz="2400" dirty="0" smtClean="0"/>
              <a:t>OPM</a:t>
            </a:r>
          </a:p>
          <a:p>
            <a:r>
              <a:rPr lang="en-US" sz="2400" dirty="0" smtClean="0"/>
              <a:t>I’ve been trying to log into the TIPS system all morning and it’s still not working.  Are you able to log into the system and enter this SF 2809 for me?</a:t>
            </a:r>
          </a:p>
          <a:p>
            <a:pPr marL="914400" lvl="1" indent="-568325">
              <a:buFont typeface="Calibri" pitchFamily="34" charset="0"/>
              <a:buChar char="–"/>
            </a:pPr>
            <a:r>
              <a:rPr lang="en-US" dirty="0" smtClean="0"/>
              <a:t>NFC Contact Center</a:t>
            </a:r>
          </a:p>
          <a:p>
            <a:r>
              <a:rPr lang="en-US" sz="2400" dirty="0" smtClean="0"/>
              <a:t>One of my employees just adopted a child and submitted a QLE request.  I’m not sure if they can switch their plan at this time.  Who can help verify their eligibility under the FEHB program?</a:t>
            </a:r>
            <a:endParaRPr lang="en-US" sz="2400" dirty="0"/>
          </a:p>
          <a:p>
            <a:pPr marL="914400" lvl="1" indent="-568325">
              <a:buFont typeface="Calibri" pitchFamily="34" charset="0"/>
              <a:buChar char="–"/>
            </a:pPr>
            <a:r>
              <a:rPr lang="en-US" dirty="0" smtClean="0"/>
              <a:t>FEHB Plan Carrier</a:t>
            </a:r>
            <a:endParaRPr lang="en-US" dirty="0"/>
          </a:p>
          <a:p>
            <a:pPr marL="0" indent="0">
              <a:buNone/>
            </a:pPr>
            <a:endParaRPr lang="en-US" sz="1800" dirty="0"/>
          </a:p>
        </p:txBody>
      </p:sp>
      <p:sp>
        <p:nvSpPr>
          <p:cNvPr id="5" name="Title 1"/>
          <p:cNvSpPr>
            <a:spLocks noGrp="1"/>
          </p:cNvSpPr>
          <p:nvPr>
            <p:ph type="title"/>
          </p:nvPr>
        </p:nvSpPr>
        <p:spPr/>
        <p:txBody>
          <a:bodyPr/>
          <a:lstStyle/>
          <a:p>
            <a:r>
              <a:rPr lang="en-US" dirty="0" smtClean="0"/>
              <a:t>Resolving Inquiries </a:t>
            </a:r>
            <a:endParaRPr lang="en-US" dirty="0"/>
          </a:p>
        </p:txBody>
      </p:sp>
    </p:spTree>
    <p:extLst>
      <p:ext uri="{BB962C8B-B14F-4D97-AF65-F5344CB8AC3E}">
        <p14:creationId xmlns:p14="http://schemas.microsoft.com/office/powerpoint/2010/main" val="42580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Joining FEHB</a:t>
            </a:r>
            <a:endParaRPr lang="en-US" dirty="0"/>
          </a:p>
        </p:txBody>
      </p:sp>
      <p:sp>
        <p:nvSpPr>
          <p:cNvPr id="3" name="Content Placeholder 2" descr="text box"/>
          <p:cNvSpPr>
            <a:spLocks noGrp="1"/>
          </p:cNvSpPr>
          <p:nvPr>
            <p:ph idx="1"/>
          </p:nvPr>
        </p:nvSpPr>
        <p:spPr>
          <a:xfrm>
            <a:off x="228600" y="1371599"/>
            <a:ext cx="8686800" cy="1447801"/>
          </a:xfrm>
        </p:spPr>
        <p:txBody>
          <a:bodyPr/>
          <a:lstStyle/>
          <a:p>
            <a:r>
              <a:rPr lang="en-US" dirty="0"/>
              <a:t>In order to join the FEHB program, </a:t>
            </a:r>
            <a:r>
              <a:rPr lang="en-US" dirty="0" smtClean="0"/>
              <a:t>the following five steps need to be completed </a:t>
            </a:r>
            <a:r>
              <a:rPr lang="en-US" dirty="0"/>
              <a:t>in order to access TIPS and be </a:t>
            </a:r>
            <a:r>
              <a:rPr lang="en-US" dirty="0" smtClean="0"/>
              <a:t>enrolled into </a:t>
            </a:r>
            <a:r>
              <a:rPr lang="en-US" dirty="0"/>
              <a:t>FEHB: </a:t>
            </a:r>
          </a:p>
          <a:p>
            <a:pPr marL="457200" lvl="1" indent="0">
              <a:buNone/>
            </a:pPr>
            <a:endParaRPr lang="en-US" dirty="0"/>
          </a:p>
        </p:txBody>
      </p:sp>
      <p:sp>
        <p:nvSpPr>
          <p:cNvPr id="14" name="Oval 13" descr="#1"/>
          <p:cNvSpPr/>
          <p:nvPr/>
        </p:nvSpPr>
        <p:spPr>
          <a:xfrm>
            <a:off x="88025" y="2743200"/>
            <a:ext cx="304800" cy="381000"/>
          </a:xfrm>
          <a:prstGeom prst="ellipse">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1</a:t>
            </a:r>
            <a:endParaRPr lang="en-US" b="1" dirty="0">
              <a:solidFill>
                <a:prstClr val="white"/>
              </a:solidFill>
            </a:endParaRPr>
          </a:p>
        </p:txBody>
      </p:sp>
      <p:sp>
        <p:nvSpPr>
          <p:cNvPr id="4" name="Rectangle 3" descr="outline box"/>
          <p:cNvSpPr/>
          <p:nvPr/>
        </p:nvSpPr>
        <p:spPr>
          <a:xfrm>
            <a:off x="240425" y="3242701"/>
            <a:ext cx="1402605" cy="1925147"/>
          </a:xfrm>
          <a:prstGeom prst="rect">
            <a:avLst/>
          </a:prstGeom>
          <a:noFill/>
          <a:ln w="38100">
            <a:solidFill>
              <a:srgbClr val="84181B"/>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31F20"/>
                </a:solidFill>
              </a:rPr>
              <a:t>Tribal Employer completes FEHB Agreement Package</a:t>
            </a:r>
          </a:p>
        </p:txBody>
      </p:sp>
      <p:sp>
        <p:nvSpPr>
          <p:cNvPr id="9" name="Right Arrow 8" descr="forward arrow" title="Arrow Clip Art"/>
          <p:cNvSpPr/>
          <p:nvPr/>
        </p:nvSpPr>
        <p:spPr>
          <a:xfrm>
            <a:off x="1725537" y="4023276"/>
            <a:ext cx="275021" cy="226487"/>
          </a:xfrm>
          <a:prstGeom prst="rightArrow">
            <a:avLst/>
          </a:prstGeom>
          <a:noFill/>
          <a:ln w="38100">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descr="#2"/>
          <p:cNvSpPr/>
          <p:nvPr/>
        </p:nvSpPr>
        <p:spPr>
          <a:xfrm>
            <a:off x="1903161" y="2743200"/>
            <a:ext cx="304800" cy="381000"/>
          </a:xfrm>
          <a:prstGeom prst="ellipse">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2</a:t>
            </a:r>
            <a:endParaRPr lang="en-US" b="1" dirty="0">
              <a:solidFill>
                <a:prstClr val="white"/>
              </a:solidFill>
            </a:endParaRPr>
          </a:p>
        </p:txBody>
      </p:sp>
      <p:sp>
        <p:nvSpPr>
          <p:cNvPr id="5" name="Rectangle 4" descr="outline box"/>
          <p:cNvSpPr/>
          <p:nvPr/>
        </p:nvSpPr>
        <p:spPr>
          <a:xfrm>
            <a:off x="2055561" y="3242701"/>
            <a:ext cx="1402605" cy="1938899"/>
          </a:xfrm>
          <a:prstGeom prst="rect">
            <a:avLst/>
          </a:prstGeom>
          <a:noFill/>
          <a:ln w="38100">
            <a:solidFill>
              <a:srgbClr val="84181B"/>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31F20"/>
                </a:solidFill>
              </a:rPr>
              <a:t>OPM and NFC verifies agreement package</a:t>
            </a:r>
          </a:p>
          <a:p>
            <a:pPr algn="ctr"/>
            <a:endParaRPr lang="en-US" dirty="0">
              <a:solidFill>
                <a:srgbClr val="231F20"/>
              </a:solidFill>
            </a:endParaRPr>
          </a:p>
        </p:txBody>
      </p:sp>
      <p:sp>
        <p:nvSpPr>
          <p:cNvPr id="10" name="Right Arrow 9" descr="forward arrow" title="Arrow Clip Art"/>
          <p:cNvSpPr/>
          <p:nvPr/>
        </p:nvSpPr>
        <p:spPr>
          <a:xfrm>
            <a:off x="3540673" y="4024892"/>
            <a:ext cx="275021" cy="226487"/>
          </a:xfrm>
          <a:prstGeom prst="rightArrow">
            <a:avLst/>
          </a:prstGeom>
          <a:noFill/>
          <a:ln w="38100">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descr="#3"/>
          <p:cNvSpPr/>
          <p:nvPr/>
        </p:nvSpPr>
        <p:spPr>
          <a:xfrm>
            <a:off x="3758143" y="2743200"/>
            <a:ext cx="304800" cy="381000"/>
          </a:xfrm>
          <a:prstGeom prst="ellipse">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3</a:t>
            </a:r>
            <a:endParaRPr lang="en-US" b="1" dirty="0">
              <a:solidFill>
                <a:prstClr val="white"/>
              </a:solidFill>
            </a:endParaRPr>
          </a:p>
        </p:txBody>
      </p:sp>
      <p:sp>
        <p:nvSpPr>
          <p:cNvPr id="6" name="Rectangle 5" descr="outline box"/>
          <p:cNvSpPr/>
          <p:nvPr/>
        </p:nvSpPr>
        <p:spPr>
          <a:xfrm>
            <a:off x="3870698" y="3242701"/>
            <a:ext cx="1402605" cy="1925147"/>
          </a:xfrm>
          <a:prstGeom prst="rect">
            <a:avLst/>
          </a:prstGeom>
          <a:noFill/>
          <a:ln w="38100">
            <a:solidFill>
              <a:srgbClr val="84181B"/>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rgbClr val="231F20"/>
              </a:solidFill>
            </a:endParaRPr>
          </a:p>
          <a:p>
            <a:pPr algn="ctr"/>
            <a:r>
              <a:rPr lang="en-US" b="1" dirty="0" smtClean="0">
                <a:solidFill>
                  <a:srgbClr val="231F20"/>
                </a:solidFill>
              </a:rPr>
              <a:t>Tribal Security Officer (TSO) completes </a:t>
            </a:r>
            <a:r>
              <a:rPr lang="en-US" b="1" dirty="0">
                <a:solidFill>
                  <a:srgbClr val="231F20"/>
                </a:solidFill>
              </a:rPr>
              <a:t>NFC </a:t>
            </a:r>
            <a:r>
              <a:rPr lang="en-US" b="1" dirty="0" smtClean="0">
                <a:solidFill>
                  <a:srgbClr val="231F20"/>
                </a:solidFill>
              </a:rPr>
              <a:t>Security Training</a:t>
            </a:r>
            <a:endParaRPr lang="en-US" b="1" dirty="0">
              <a:solidFill>
                <a:srgbClr val="231F20"/>
              </a:solidFill>
            </a:endParaRPr>
          </a:p>
          <a:p>
            <a:pPr algn="ctr"/>
            <a:endParaRPr lang="en-US" sz="2000" dirty="0">
              <a:solidFill>
                <a:prstClr val="white"/>
              </a:solidFill>
            </a:endParaRPr>
          </a:p>
        </p:txBody>
      </p:sp>
      <p:sp>
        <p:nvSpPr>
          <p:cNvPr id="11" name="Right Arrow 10" descr="forward arrow" title="Arrow Clip Art"/>
          <p:cNvSpPr/>
          <p:nvPr/>
        </p:nvSpPr>
        <p:spPr>
          <a:xfrm>
            <a:off x="5355809" y="3982023"/>
            <a:ext cx="275021" cy="226487"/>
          </a:xfrm>
          <a:prstGeom prst="rightArrow">
            <a:avLst/>
          </a:prstGeom>
          <a:noFill/>
          <a:ln w="38100">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descr="#4"/>
          <p:cNvSpPr/>
          <p:nvPr/>
        </p:nvSpPr>
        <p:spPr>
          <a:xfrm>
            <a:off x="5600574" y="2743200"/>
            <a:ext cx="304800" cy="381000"/>
          </a:xfrm>
          <a:prstGeom prst="ellipse">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4</a:t>
            </a:r>
          </a:p>
        </p:txBody>
      </p:sp>
      <p:sp>
        <p:nvSpPr>
          <p:cNvPr id="7" name="Rectangle 6" descr="outline Box"/>
          <p:cNvSpPr/>
          <p:nvPr/>
        </p:nvSpPr>
        <p:spPr>
          <a:xfrm>
            <a:off x="5685834" y="3242701"/>
            <a:ext cx="1402605" cy="1938899"/>
          </a:xfrm>
          <a:prstGeom prst="rect">
            <a:avLst/>
          </a:prstGeom>
          <a:noFill/>
          <a:ln w="38100">
            <a:solidFill>
              <a:srgbClr val="84181B"/>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31F20"/>
                </a:solidFill>
              </a:rPr>
              <a:t>TSO requests TIPS </a:t>
            </a:r>
          </a:p>
          <a:p>
            <a:pPr algn="ctr"/>
            <a:r>
              <a:rPr lang="en-US" b="1" dirty="0" smtClean="0">
                <a:solidFill>
                  <a:srgbClr val="231F20"/>
                </a:solidFill>
              </a:rPr>
              <a:t>User IDs to establish TIPS Users</a:t>
            </a:r>
            <a:endParaRPr lang="en-US" b="1" dirty="0">
              <a:solidFill>
                <a:srgbClr val="231F20"/>
              </a:solidFill>
            </a:endParaRPr>
          </a:p>
        </p:txBody>
      </p:sp>
      <p:sp>
        <p:nvSpPr>
          <p:cNvPr id="12" name="Right Arrow 11" descr="forward arrow" title="Arrow Clip Art"/>
          <p:cNvSpPr/>
          <p:nvPr/>
        </p:nvSpPr>
        <p:spPr>
          <a:xfrm>
            <a:off x="7170946" y="3999008"/>
            <a:ext cx="275021" cy="226487"/>
          </a:xfrm>
          <a:prstGeom prst="rightArrow">
            <a:avLst/>
          </a:prstGeom>
          <a:noFill/>
          <a:ln w="38100">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descr="#5"/>
          <p:cNvSpPr/>
          <p:nvPr/>
        </p:nvSpPr>
        <p:spPr>
          <a:xfrm>
            <a:off x="7348571" y="2743200"/>
            <a:ext cx="304800" cy="381000"/>
          </a:xfrm>
          <a:prstGeom prst="ellipse">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5</a:t>
            </a:r>
          </a:p>
        </p:txBody>
      </p:sp>
      <p:sp>
        <p:nvSpPr>
          <p:cNvPr id="8" name="Rectangle 7" descr="outline box"/>
          <p:cNvSpPr/>
          <p:nvPr/>
        </p:nvSpPr>
        <p:spPr>
          <a:xfrm>
            <a:off x="7500971" y="3242701"/>
            <a:ext cx="1402605" cy="1925147"/>
          </a:xfrm>
          <a:prstGeom prst="rect">
            <a:avLst/>
          </a:prstGeom>
          <a:noFill/>
          <a:ln w="38100">
            <a:solidFill>
              <a:srgbClr val="84181B"/>
            </a:solid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31F20"/>
                </a:solidFill>
              </a:rPr>
              <a:t>NFC sets up access to requester console for online support</a:t>
            </a:r>
            <a:endParaRPr lang="en-US" b="1" dirty="0">
              <a:solidFill>
                <a:srgbClr val="231F20"/>
              </a:solidFill>
            </a:endParaRPr>
          </a:p>
        </p:txBody>
      </p:sp>
    </p:spTree>
    <p:extLst>
      <p:ext uri="{BB962C8B-B14F-4D97-AF65-F5344CB8AC3E}">
        <p14:creationId xmlns:p14="http://schemas.microsoft.com/office/powerpoint/2010/main" val="32185531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Website</a:t>
            </a:r>
            <a:endParaRPr lang="en-US" dirty="0"/>
          </a:p>
        </p:txBody>
      </p:sp>
      <p:sp>
        <p:nvSpPr>
          <p:cNvPr id="6" name="Content Placeholder 5"/>
          <p:cNvSpPr>
            <a:spLocks noGrp="1"/>
          </p:cNvSpPr>
          <p:nvPr>
            <p:ph idx="1"/>
          </p:nvPr>
        </p:nvSpPr>
        <p:spPr>
          <a:xfrm>
            <a:off x="228600" y="1295400"/>
            <a:ext cx="8686800" cy="914401"/>
          </a:xfrm>
        </p:spPr>
        <p:txBody>
          <a:bodyPr/>
          <a:lstStyle/>
          <a:p>
            <a:r>
              <a:rPr lang="en-US" dirty="0" smtClean="0"/>
              <a:t>Additional information can also be found on the TIPS website</a:t>
            </a:r>
            <a:br>
              <a:rPr lang="en-US" dirty="0" smtClean="0"/>
            </a:br>
            <a:endParaRPr lang="en-US" dirty="0" smtClean="0"/>
          </a:p>
          <a:p>
            <a:endParaRPr lang="en-US" dirty="0"/>
          </a:p>
        </p:txBody>
      </p:sp>
      <p:pic>
        <p:nvPicPr>
          <p:cNvPr id="7" name="Picture 2" descr="Picture of TIPS Website" title="Picture of TIPS Web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86000"/>
            <a:ext cx="8351837"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04940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Submitting Inquiries Online</a:t>
            </a:r>
            <a:endParaRPr lang="en-US" dirty="0"/>
          </a:p>
        </p:txBody>
      </p:sp>
      <p:sp>
        <p:nvSpPr>
          <p:cNvPr id="3" name="Content Placeholder 2"/>
          <p:cNvSpPr>
            <a:spLocks noGrp="1"/>
          </p:cNvSpPr>
          <p:nvPr>
            <p:ph idx="1"/>
          </p:nvPr>
        </p:nvSpPr>
        <p:spPr/>
        <p:txBody>
          <a:bodyPr/>
          <a:lstStyle/>
          <a:p>
            <a:pPr>
              <a:spcBef>
                <a:spcPts val="576"/>
              </a:spcBef>
            </a:pPr>
            <a:r>
              <a:rPr lang="en-US" dirty="0" smtClean="0"/>
              <a:t>TBOs and other Authorized Contacts may submit inquiries online using the ServiceNow Customer Service Portal </a:t>
            </a:r>
          </a:p>
          <a:p>
            <a:pPr>
              <a:spcBef>
                <a:spcPts val="576"/>
              </a:spcBef>
            </a:pPr>
            <a:r>
              <a:rPr lang="en-US" dirty="0" smtClean="0"/>
              <a:t>To add Authorized Contacts please call the TIPS Contact Center</a:t>
            </a:r>
          </a:p>
          <a:p>
            <a:pPr>
              <a:spcBef>
                <a:spcPts val="576"/>
              </a:spcBef>
            </a:pPr>
            <a:r>
              <a:rPr lang="en-US" dirty="0" smtClean="0"/>
              <a:t>Links to ServiceNow are available:</a:t>
            </a:r>
          </a:p>
          <a:p>
            <a:pPr lvl="1">
              <a:spcBef>
                <a:spcPts val="576"/>
              </a:spcBef>
            </a:pPr>
            <a:r>
              <a:rPr lang="en-US" dirty="0" smtClean="0"/>
              <a:t>On the TIPS website</a:t>
            </a:r>
          </a:p>
          <a:p>
            <a:pPr lvl="1">
              <a:spcBef>
                <a:spcPts val="576"/>
              </a:spcBef>
            </a:pPr>
            <a:r>
              <a:rPr lang="en-US" dirty="0" smtClean="0"/>
              <a:t>Inside TIPS on the Help page under the Information tab</a:t>
            </a:r>
          </a:p>
          <a:p>
            <a:pPr>
              <a:spcBef>
                <a:spcPts val="576"/>
              </a:spcBef>
            </a:pPr>
            <a:r>
              <a:rPr lang="en-US" dirty="0" smtClean="0"/>
              <a:t>In order to access ServiceNow you will receive a username and password from NFC</a:t>
            </a:r>
          </a:p>
        </p:txBody>
      </p:sp>
    </p:spTree>
    <p:extLst>
      <p:ext uri="{BB962C8B-B14F-4D97-AF65-F5344CB8AC3E}">
        <p14:creationId xmlns:p14="http://schemas.microsoft.com/office/powerpoint/2010/main" val="202881961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About the ServiceNow Customer Service Portal</a:t>
            </a:r>
            <a:endParaRPr lang="en-US" dirty="0"/>
          </a:p>
        </p:txBody>
      </p:sp>
      <p:sp>
        <p:nvSpPr>
          <p:cNvPr id="3" name="Content Placeholder 2"/>
          <p:cNvSpPr>
            <a:spLocks noGrp="1"/>
          </p:cNvSpPr>
          <p:nvPr>
            <p:ph idx="1"/>
          </p:nvPr>
        </p:nvSpPr>
        <p:spPr/>
        <p:txBody>
          <a:bodyPr/>
          <a:lstStyle/>
          <a:p>
            <a:r>
              <a:rPr lang="en-US" dirty="0" smtClean="0"/>
              <a:t>ServiceNow allows Tribal Employers to:</a:t>
            </a:r>
          </a:p>
          <a:p>
            <a:pPr lvl="1"/>
            <a:r>
              <a:rPr lang="en-US" dirty="0" smtClean="0"/>
              <a:t>Report Issues</a:t>
            </a:r>
          </a:p>
          <a:p>
            <a:pPr lvl="1"/>
            <a:r>
              <a:rPr lang="en-US" dirty="0" smtClean="0"/>
              <a:t>Request Items/Services</a:t>
            </a:r>
          </a:p>
          <a:p>
            <a:pPr lvl="1"/>
            <a:r>
              <a:rPr lang="en-US" dirty="0" smtClean="0"/>
              <a:t>Check the status of incidents or requests</a:t>
            </a:r>
          </a:p>
          <a:p>
            <a:pPr lvl="1"/>
            <a:r>
              <a:rPr lang="en-US" dirty="0" smtClean="0"/>
              <a:t>View Past incidents or requests</a:t>
            </a:r>
          </a:p>
        </p:txBody>
      </p:sp>
    </p:spTree>
    <p:extLst>
      <p:ext uri="{BB962C8B-B14F-4D97-AF65-F5344CB8AC3E}">
        <p14:creationId xmlns:p14="http://schemas.microsoft.com/office/powerpoint/2010/main" val="366940951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Request in ServiceNow</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Log on with your User Name and Password</a:t>
            </a:r>
            <a:endParaRPr lang="en-US" dirty="0"/>
          </a:p>
        </p:txBody>
      </p:sp>
      <p:pic>
        <p:nvPicPr>
          <p:cNvPr id="6" name="Picture 5" descr="ServiceNow Log in Screen" title="ServiceNow  Log in Screen"/>
          <p:cNvPicPr>
            <a:picLocks noChangeAspect="1"/>
          </p:cNvPicPr>
          <p:nvPr/>
        </p:nvPicPr>
        <p:blipFill>
          <a:blip r:embed="rId3"/>
          <a:stretch>
            <a:fillRect/>
          </a:stretch>
        </p:blipFill>
        <p:spPr>
          <a:xfrm>
            <a:off x="914400" y="1981200"/>
            <a:ext cx="7533753" cy="4479065"/>
          </a:xfrm>
          <a:prstGeom prst="rect">
            <a:avLst/>
          </a:prstGeom>
        </p:spPr>
      </p:pic>
    </p:spTree>
    <p:extLst>
      <p:ext uri="{BB962C8B-B14F-4D97-AF65-F5344CB8AC3E}">
        <p14:creationId xmlns:p14="http://schemas.microsoft.com/office/powerpoint/2010/main" val="273890315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Request in ServiceNow (cont.)</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smtClean="0"/>
              <a:t>Read the warning and select OK</a:t>
            </a:r>
          </a:p>
        </p:txBody>
      </p:sp>
      <p:pic>
        <p:nvPicPr>
          <p:cNvPr id="8" name="Picture 7" descr="ServiceNow Warning Box" title="ServiceNow Warning Box"/>
          <p:cNvPicPr>
            <a:picLocks noChangeAspect="1"/>
          </p:cNvPicPr>
          <p:nvPr/>
        </p:nvPicPr>
        <p:blipFill>
          <a:blip r:embed="rId3"/>
          <a:stretch>
            <a:fillRect/>
          </a:stretch>
        </p:blipFill>
        <p:spPr>
          <a:xfrm>
            <a:off x="2495809" y="1905000"/>
            <a:ext cx="4152381" cy="4580952"/>
          </a:xfrm>
          <a:prstGeom prst="rect">
            <a:avLst/>
          </a:prstGeom>
        </p:spPr>
      </p:pic>
    </p:spTree>
    <p:extLst>
      <p:ext uri="{BB962C8B-B14F-4D97-AF65-F5344CB8AC3E}">
        <p14:creationId xmlns:p14="http://schemas.microsoft.com/office/powerpoint/2010/main" val="396829022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Request in ServiceNow (cont.)</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smtClean="0"/>
              <a:t>Select Report Issue</a:t>
            </a:r>
          </a:p>
        </p:txBody>
      </p:sp>
      <p:pic>
        <p:nvPicPr>
          <p:cNvPr id="7" name="Picture 6" descr="ServiceNow creating a request" title="ServiceNow Cont."/>
          <p:cNvPicPr>
            <a:picLocks noChangeAspect="1"/>
          </p:cNvPicPr>
          <p:nvPr/>
        </p:nvPicPr>
        <p:blipFill>
          <a:blip r:embed="rId3"/>
          <a:stretch>
            <a:fillRect/>
          </a:stretch>
        </p:blipFill>
        <p:spPr>
          <a:xfrm>
            <a:off x="643428" y="1981200"/>
            <a:ext cx="7857143" cy="4552381"/>
          </a:xfrm>
          <a:prstGeom prst="rect">
            <a:avLst/>
          </a:prstGeom>
        </p:spPr>
      </p:pic>
    </p:spTree>
    <p:extLst>
      <p:ext uri="{BB962C8B-B14F-4D97-AF65-F5344CB8AC3E}">
        <p14:creationId xmlns:p14="http://schemas.microsoft.com/office/powerpoint/2010/main" val="8727680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Request in </a:t>
            </a:r>
            <a:r>
              <a:rPr lang="en-US" dirty="0" smtClean="0"/>
              <a:t>ServiceNow </a:t>
            </a:r>
            <a:r>
              <a:rPr lang="en-US" dirty="0"/>
              <a:t>(cont.)</a:t>
            </a:r>
          </a:p>
        </p:txBody>
      </p:sp>
      <p:sp>
        <p:nvSpPr>
          <p:cNvPr id="3" name="Content Placeholder 2"/>
          <p:cNvSpPr>
            <a:spLocks noGrp="1"/>
          </p:cNvSpPr>
          <p:nvPr>
            <p:ph idx="1"/>
          </p:nvPr>
        </p:nvSpPr>
        <p:spPr/>
        <p:txBody>
          <a:bodyPr/>
          <a:lstStyle/>
          <a:p>
            <a:pPr marL="514350" indent="-514350">
              <a:buFont typeface="+mj-lt"/>
              <a:buAutoNum type="arabicPeriod" startAt="4"/>
            </a:pPr>
            <a:r>
              <a:rPr lang="en-US" dirty="0" smtClean="0"/>
              <a:t>Fill out the required fields and select Submit</a:t>
            </a:r>
            <a:endParaRPr lang="en-US" dirty="0"/>
          </a:p>
        </p:txBody>
      </p:sp>
      <p:pic>
        <p:nvPicPr>
          <p:cNvPr id="6" name="Picture 5" descr="ServiceNow submit request" title="ServiceNow Submit request"/>
          <p:cNvPicPr>
            <a:picLocks noChangeAspect="1"/>
          </p:cNvPicPr>
          <p:nvPr/>
        </p:nvPicPr>
        <p:blipFill>
          <a:blip r:embed="rId3"/>
          <a:stretch>
            <a:fillRect/>
          </a:stretch>
        </p:blipFill>
        <p:spPr>
          <a:xfrm>
            <a:off x="228600" y="2133600"/>
            <a:ext cx="8537169" cy="1981200"/>
          </a:xfrm>
          <a:prstGeom prst="rect">
            <a:avLst/>
          </a:prstGeom>
        </p:spPr>
      </p:pic>
    </p:spTree>
    <p:extLst>
      <p:ext uri="{BB962C8B-B14F-4D97-AF65-F5344CB8AC3E}">
        <p14:creationId xmlns:p14="http://schemas.microsoft.com/office/powerpoint/2010/main" val="263881991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6 Knowledge Check</a:t>
            </a:r>
            <a:endParaRPr lang="en-US" dirty="0"/>
          </a:p>
        </p:txBody>
      </p:sp>
      <p:sp>
        <p:nvSpPr>
          <p:cNvPr id="3" name="Content Placeholder 2"/>
          <p:cNvSpPr>
            <a:spLocks noGrp="1"/>
          </p:cNvSpPr>
          <p:nvPr>
            <p:ph idx="1"/>
          </p:nvPr>
        </p:nvSpPr>
        <p:spPr/>
        <p:txBody>
          <a:bodyPr/>
          <a:lstStyle/>
          <a:p>
            <a:pPr marL="514350" indent="-514350">
              <a:spcBef>
                <a:spcPts val="300"/>
              </a:spcBef>
              <a:buFont typeface="+mj-lt"/>
              <a:buAutoNum type="arabicPeriod"/>
            </a:pPr>
            <a:r>
              <a:rPr lang="en-US" dirty="0" smtClean="0"/>
              <a:t>Who can resolve inquiries regarding coverage plans? </a:t>
            </a:r>
          </a:p>
          <a:p>
            <a:pPr lvl="1">
              <a:spcBef>
                <a:spcPts val="300"/>
              </a:spcBef>
            </a:pPr>
            <a:r>
              <a:rPr lang="en-US" dirty="0" smtClean="0"/>
              <a:t>FEHB Plan Carrier Call Centers</a:t>
            </a:r>
          </a:p>
          <a:p>
            <a:pPr marL="514350" indent="-514350">
              <a:spcBef>
                <a:spcPts val="300"/>
              </a:spcBef>
              <a:buFont typeface="+mj-lt"/>
              <a:buAutoNum type="arabicPeriod"/>
            </a:pPr>
            <a:r>
              <a:rPr lang="en-US" dirty="0" smtClean="0"/>
              <a:t>Who can resolve billing and technical inquiries?</a:t>
            </a:r>
          </a:p>
          <a:p>
            <a:pPr lvl="1">
              <a:spcBef>
                <a:spcPts val="300"/>
              </a:spcBef>
            </a:pPr>
            <a:r>
              <a:rPr lang="en-US" dirty="0" smtClean="0"/>
              <a:t>NFC Contact Center</a:t>
            </a:r>
          </a:p>
          <a:p>
            <a:pPr marL="514350" indent="-514350">
              <a:spcBef>
                <a:spcPts val="300"/>
              </a:spcBef>
              <a:buFont typeface="+mj-lt"/>
              <a:buAutoNum type="arabicPeriod"/>
            </a:pPr>
            <a:r>
              <a:rPr lang="en-US" dirty="0" smtClean="0"/>
              <a:t>Who can assist with inquiries regarding navigation of the TIPS system?</a:t>
            </a:r>
          </a:p>
          <a:p>
            <a:pPr lvl="1">
              <a:spcBef>
                <a:spcPts val="300"/>
              </a:spcBef>
            </a:pPr>
            <a:r>
              <a:rPr lang="en-US" dirty="0" smtClean="0"/>
              <a:t>NFC Contact Center</a:t>
            </a:r>
          </a:p>
          <a:p>
            <a:pPr marL="514350" indent="-514350">
              <a:spcBef>
                <a:spcPts val="300"/>
              </a:spcBef>
              <a:buFont typeface="+mj-lt"/>
              <a:buAutoNum type="arabicPeriod"/>
            </a:pPr>
            <a:r>
              <a:rPr lang="en-US" dirty="0" smtClean="0"/>
              <a:t>Who can resolve questions regarding policy inquiries?</a:t>
            </a:r>
          </a:p>
          <a:p>
            <a:pPr lvl="1">
              <a:spcBef>
                <a:spcPts val="300"/>
              </a:spcBef>
            </a:pPr>
            <a:r>
              <a:rPr lang="en-US" dirty="0" smtClean="0"/>
              <a:t>OPM</a:t>
            </a:r>
          </a:p>
          <a:p>
            <a:pPr marL="514350" indent="-514350">
              <a:spcBef>
                <a:spcPts val="300"/>
              </a:spcBef>
              <a:buFont typeface="+mj-lt"/>
              <a:buAutoNum type="arabicPeriod"/>
            </a:pPr>
            <a:r>
              <a:rPr lang="en-US" dirty="0"/>
              <a:t>Who can resolve inquiries regarding TIPS Username Setup and Security </a:t>
            </a:r>
            <a:r>
              <a:rPr lang="en-US" dirty="0" smtClean="0"/>
              <a:t>Inquiries</a:t>
            </a:r>
          </a:p>
          <a:p>
            <a:pPr lvl="1">
              <a:spcBef>
                <a:spcPts val="300"/>
              </a:spcBef>
            </a:pPr>
            <a:r>
              <a:rPr lang="en-US" dirty="0" smtClean="0"/>
              <a:t>Your Tribal Security Officer</a:t>
            </a:r>
            <a:endParaRPr lang="en-US" dirty="0"/>
          </a:p>
        </p:txBody>
      </p:sp>
    </p:spTree>
    <p:extLst>
      <p:ext uri="{BB962C8B-B14F-4D97-AF65-F5344CB8AC3E}">
        <p14:creationId xmlns:p14="http://schemas.microsoft.com/office/powerpoint/2010/main" val="34552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6 Summary</a:t>
            </a:r>
            <a:endParaRPr lang="en-US" dirty="0"/>
          </a:p>
        </p:txBody>
      </p:sp>
      <p:sp>
        <p:nvSpPr>
          <p:cNvPr id="3" name="Content Placeholder 2"/>
          <p:cNvSpPr>
            <a:spLocks noGrp="1"/>
          </p:cNvSpPr>
          <p:nvPr>
            <p:ph idx="1"/>
          </p:nvPr>
        </p:nvSpPr>
        <p:spPr/>
        <p:txBody>
          <a:bodyPr/>
          <a:lstStyle/>
          <a:p>
            <a:r>
              <a:rPr lang="en-US" dirty="0" smtClean="0"/>
              <a:t>Now that you have completed this lesson, you should be able to:</a:t>
            </a:r>
          </a:p>
          <a:p>
            <a:pPr lvl="1"/>
            <a:r>
              <a:rPr lang="en-US" dirty="0" smtClean="0"/>
              <a:t>Describe the standard Tribal Employer inquiries</a:t>
            </a:r>
          </a:p>
          <a:p>
            <a:pPr lvl="1"/>
            <a:r>
              <a:rPr lang="en-US" dirty="0" smtClean="0"/>
              <a:t>Demonstrate an understanding of the types of inquiries handled by NFC and other external organizations</a:t>
            </a:r>
          </a:p>
          <a:p>
            <a:pPr lvl="1"/>
            <a:r>
              <a:rPr lang="en-US" dirty="0" smtClean="0"/>
              <a:t>Demonstrate how to navigate the TIPS website</a:t>
            </a:r>
          </a:p>
          <a:p>
            <a:pPr lvl="1"/>
            <a:r>
              <a:rPr lang="en-US" dirty="0"/>
              <a:t>Submit an inquiry using the </a:t>
            </a:r>
            <a:r>
              <a:rPr lang="en-US" dirty="0" smtClean="0"/>
              <a:t>ServiceNow Customer Service Portal</a:t>
            </a:r>
            <a:endParaRPr lang="en-US" dirty="0"/>
          </a:p>
          <a:p>
            <a:pPr lvl="1"/>
            <a:endParaRPr lang="en-US" dirty="0" smtClean="0"/>
          </a:p>
          <a:p>
            <a:endParaRPr lang="en-US" dirty="0"/>
          </a:p>
        </p:txBody>
      </p:sp>
    </p:spTree>
    <p:extLst>
      <p:ext uri="{BB962C8B-B14F-4D97-AF65-F5344CB8AC3E}">
        <p14:creationId xmlns:p14="http://schemas.microsoft.com/office/powerpoint/2010/main" val="364070431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Transactions References</a:t>
            </a:r>
            <a:endParaRPr lang="en-US" dirty="0"/>
          </a:p>
        </p:txBody>
      </p:sp>
      <p:graphicFrame>
        <p:nvGraphicFramePr>
          <p:cNvPr id="5" name="Table 4" descr="Table of Content - TIPS Transactions References" title="Table of Content - TIPS Transactions References"/>
          <p:cNvGraphicFramePr>
            <a:graphicFrameLocks noGrp="1"/>
          </p:cNvGraphicFramePr>
          <p:nvPr>
            <p:extLst>
              <p:ext uri="{D42A27DB-BD31-4B8C-83A1-F6EECF244321}">
                <p14:modId xmlns:p14="http://schemas.microsoft.com/office/powerpoint/2010/main" val="190133318"/>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solidFill>
                            <a:schemeClr val="tx1"/>
                          </a:solidFill>
                        </a:rPr>
                        <a:t>Lesson 4: Special</a:t>
                      </a:r>
                      <a:r>
                        <a:rPr lang="en-US" sz="1800" b="1" baseline="0" dirty="0" smtClean="0">
                          <a:solidFill>
                            <a:schemeClr val="tx1"/>
                          </a:solidFill>
                        </a:rPr>
                        <a:t> Transactions</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solidFill>
                            <a:schemeClr val="bg1"/>
                          </a:solidFill>
                        </a:rPr>
                        <a:t>TIPS Transactions Reference</a:t>
                      </a:r>
                      <a:r>
                        <a:rPr lang="en-US" sz="1800" b="1" baseline="0" dirty="0" smtClean="0">
                          <a:solidFill>
                            <a:schemeClr val="bg1"/>
                          </a:solidFill>
                        </a:rPr>
                        <a:t>s</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10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33996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FEHB Agreement Package</a:t>
            </a:r>
            <a:endParaRPr lang="en-US" dirty="0"/>
          </a:p>
        </p:txBody>
      </p:sp>
      <p:sp>
        <p:nvSpPr>
          <p:cNvPr id="3" name="Content Placeholder 2" descr="text box"/>
          <p:cNvSpPr>
            <a:spLocks noGrp="1"/>
          </p:cNvSpPr>
          <p:nvPr>
            <p:ph idx="1"/>
          </p:nvPr>
        </p:nvSpPr>
        <p:spPr>
          <a:xfrm>
            <a:off x="228600" y="1371599"/>
            <a:ext cx="5334000" cy="4910328"/>
          </a:xfrm>
        </p:spPr>
        <p:txBody>
          <a:bodyPr/>
          <a:lstStyle/>
          <a:p>
            <a:r>
              <a:rPr lang="en-US" dirty="0" smtClean="0"/>
              <a:t>Tribal Employer must complete and return the documents OPM sent, including:</a:t>
            </a:r>
          </a:p>
          <a:p>
            <a:pPr lvl="1"/>
            <a:r>
              <a:rPr lang="en-US" dirty="0" smtClean="0"/>
              <a:t>Agreement </a:t>
            </a:r>
            <a:r>
              <a:rPr lang="en-US" dirty="0"/>
              <a:t>to Purchase FEHB</a:t>
            </a:r>
          </a:p>
          <a:p>
            <a:pPr lvl="1"/>
            <a:r>
              <a:rPr lang="en-US" dirty="0"/>
              <a:t>Tribal Employer Profile</a:t>
            </a:r>
          </a:p>
          <a:p>
            <a:pPr lvl="1"/>
            <a:r>
              <a:rPr lang="en-US" dirty="0"/>
              <a:t>DPRS Memorandum of Understanding </a:t>
            </a:r>
            <a:r>
              <a:rPr lang="en-US" i="1" dirty="0"/>
              <a:t>(MOU)</a:t>
            </a:r>
            <a:endParaRPr lang="en-US" dirty="0"/>
          </a:p>
          <a:p>
            <a:pPr lvl="1"/>
            <a:r>
              <a:rPr lang="en-US" dirty="0"/>
              <a:t>Bank Account Information Form</a:t>
            </a:r>
          </a:p>
          <a:p>
            <a:pPr lvl="1"/>
            <a:r>
              <a:rPr lang="en-US" dirty="0"/>
              <a:t>Authorized Contact Designation Forms </a:t>
            </a:r>
            <a:r>
              <a:rPr lang="en-US" i="1" dirty="0"/>
              <a:t>(description of each listed below)</a:t>
            </a:r>
            <a:endParaRPr lang="en-US" dirty="0"/>
          </a:p>
          <a:p>
            <a:pPr lvl="1"/>
            <a:endParaRPr lang="en-US" dirty="0"/>
          </a:p>
        </p:txBody>
      </p:sp>
      <p:pic>
        <p:nvPicPr>
          <p:cNvPr id="7" name="Picture 6" descr="Memorandum of Understanding Direct  Premium Remittance System Clip Art" title="MOU Clip 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2040" y="1495933"/>
            <a:ext cx="2119560" cy="2743200"/>
          </a:xfrm>
          <a:prstGeom prst="rect">
            <a:avLst/>
          </a:prstGeom>
          <a:ln>
            <a:solidFill>
              <a:schemeClr val="tx1"/>
            </a:solidFill>
          </a:ln>
        </p:spPr>
      </p:pic>
      <p:pic>
        <p:nvPicPr>
          <p:cNvPr id="8" name="Picture 7" descr="FEHB Handbook Clip Art" title="FEHB Handbook Clip Ar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0864" y="2838630"/>
            <a:ext cx="2122713" cy="2743200"/>
          </a:xfrm>
          <a:prstGeom prst="rect">
            <a:avLst/>
          </a:prstGeom>
          <a:ln>
            <a:solidFill>
              <a:schemeClr val="tx1"/>
            </a:solidFill>
          </a:ln>
        </p:spPr>
      </p:pic>
      <p:pic>
        <p:nvPicPr>
          <p:cNvPr id="9" name="Picture 8" descr="Tribal Employer Profile Picture of Form" title="Tribal Employer Profi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6658" y="3962400"/>
            <a:ext cx="2115742" cy="2743200"/>
          </a:xfrm>
          <a:prstGeom prst="rect">
            <a:avLst/>
          </a:prstGeom>
          <a:ln>
            <a:solidFill>
              <a:schemeClr val="tx1"/>
            </a:solidFill>
          </a:ln>
        </p:spPr>
      </p:pic>
    </p:spTree>
    <p:extLst>
      <p:ext uri="{BB962C8B-B14F-4D97-AF65-F5344CB8AC3E}">
        <p14:creationId xmlns:p14="http://schemas.microsoft.com/office/powerpoint/2010/main" val="137049491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Transactions References (cont.)</a:t>
            </a:r>
            <a:endParaRPr lang="en-US" dirty="0"/>
          </a:p>
        </p:txBody>
      </p:sp>
      <p:sp>
        <p:nvSpPr>
          <p:cNvPr id="4" name="Content Placeholder 3"/>
          <p:cNvSpPr>
            <a:spLocks noGrp="1"/>
          </p:cNvSpPr>
          <p:nvPr>
            <p:ph idx="1"/>
          </p:nvPr>
        </p:nvSpPr>
        <p:spPr/>
        <p:txBody>
          <a:bodyPr/>
          <a:lstStyle/>
          <a:p>
            <a:r>
              <a:rPr lang="en-US" dirty="0" smtClean="0"/>
              <a:t>Instructions on completing the TIPS activities listed below can be found in the  Participant </a:t>
            </a:r>
            <a:r>
              <a:rPr lang="en-US" dirty="0"/>
              <a:t>G</a:t>
            </a:r>
            <a:r>
              <a:rPr lang="en-US" dirty="0" smtClean="0"/>
              <a:t>uide:</a:t>
            </a:r>
          </a:p>
          <a:p>
            <a:pPr lvl="1"/>
            <a:r>
              <a:rPr lang="en-US" dirty="0" smtClean="0"/>
              <a:t>Creating new SF 2809s in TIPS</a:t>
            </a:r>
          </a:p>
          <a:p>
            <a:pPr lvl="1"/>
            <a:r>
              <a:rPr lang="en-US" dirty="0" smtClean="0"/>
              <a:t>Creating SF 2810s in TIPS</a:t>
            </a:r>
          </a:p>
          <a:p>
            <a:pPr lvl="1"/>
            <a:r>
              <a:rPr lang="en-US" dirty="0" smtClean="0"/>
              <a:t>Information Only SF 2809</a:t>
            </a:r>
          </a:p>
          <a:p>
            <a:pPr lvl="1"/>
            <a:r>
              <a:rPr lang="en-US" dirty="0" smtClean="0"/>
              <a:t>Managing Contacts in TIPS</a:t>
            </a:r>
          </a:p>
          <a:p>
            <a:pPr lvl="1"/>
            <a:r>
              <a:rPr lang="en-US" dirty="0" smtClean="0"/>
              <a:t>Billing Functionality Guide</a:t>
            </a:r>
          </a:p>
          <a:p>
            <a:pPr lvl="1"/>
            <a:r>
              <a:rPr lang="en-US" dirty="0"/>
              <a:t>Electronic Upload Process</a:t>
            </a:r>
          </a:p>
          <a:p>
            <a:pPr lvl="1"/>
            <a:endParaRPr lang="en-US" dirty="0" smtClean="0"/>
          </a:p>
          <a:p>
            <a:pPr lvl="1"/>
            <a:endParaRPr lang="en-US" dirty="0"/>
          </a:p>
        </p:txBody>
      </p:sp>
    </p:spTree>
    <p:extLst>
      <p:ext uri="{BB962C8B-B14F-4D97-AF65-F5344CB8AC3E}">
        <p14:creationId xmlns:p14="http://schemas.microsoft.com/office/powerpoint/2010/main" val="247675387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Review and Evaluation</a:t>
            </a:r>
            <a:endParaRPr lang="en-US" dirty="0"/>
          </a:p>
        </p:txBody>
      </p:sp>
      <p:graphicFrame>
        <p:nvGraphicFramePr>
          <p:cNvPr id="5" name="Table 4" descr="Table of Content - Final Review and Evaluation" title="Table of Content - Final Review and Evaluation"/>
          <p:cNvGraphicFramePr>
            <a:graphicFrameLocks noGrp="1"/>
          </p:cNvGraphicFramePr>
          <p:nvPr>
            <p:extLst>
              <p:ext uri="{D42A27DB-BD31-4B8C-83A1-F6EECF244321}">
                <p14:modId xmlns:p14="http://schemas.microsoft.com/office/powerpoint/2010/main" val="1235377619"/>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solidFill>
                            <a:schemeClr val="tx1"/>
                          </a:solidFill>
                        </a:rPr>
                        <a:t>Lesson 4: Special</a:t>
                      </a:r>
                      <a:r>
                        <a:rPr lang="en-US" sz="1800" b="1" baseline="0" dirty="0" smtClean="0">
                          <a:solidFill>
                            <a:schemeClr val="tx1"/>
                          </a:solidFill>
                        </a:rPr>
                        <a:t> Transactions</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solidFill>
                            <a:schemeClr val="tx1"/>
                          </a:solidFill>
                        </a:rPr>
                        <a:t>TIPS Transactions</a:t>
                      </a:r>
                      <a:r>
                        <a:rPr lang="en-US" sz="1800" b="1" baseline="0" dirty="0" smtClean="0">
                          <a:solidFill>
                            <a:schemeClr val="tx1"/>
                          </a:solidFill>
                        </a:rPr>
                        <a:t> References</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10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solidFill>
                            <a:schemeClr val="bg1"/>
                          </a:solidFill>
                        </a:rPr>
                        <a:t>Final Review</a:t>
                      </a:r>
                      <a:r>
                        <a:rPr lang="en-US" sz="1800" b="1" baseline="0" dirty="0" smtClean="0">
                          <a:solidFill>
                            <a:schemeClr val="bg1"/>
                          </a:solidFill>
                        </a:rPr>
                        <a:t> and Evaluation</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35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6647458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 Art for True/False" title="Clip Art for True/Fal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0304" y="2743200"/>
            <a:ext cx="2738662" cy="2057400"/>
          </a:xfrm>
          <a:prstGeom prst="rect">
            <a:avLst/>
          </a:prstGeom>
        </p:spPr>
      </p:pic>
      <p:sp>
        <p:nvSpPr>
          <p:cNvPr id="2" name="Title 1"/>
          <p:cNvSpPr>
            <a:spLocks noGrp="1"/>
          </p:cNvSpPr>
          <p:nvPr>
            <p:ph type="title"/>
          </p:nvPr>
        </p:nvSpPr>
        <p:spPr/>
        <p:txBody>
          <a:bodyPr/>
          <a:lstStyle/>
          <a:p>
            <a:r>
              <a:rPr lang="en-US" dirty="0" smtClean="0"/>
              <a:t>Final Review</a:t>
            </a:r>
            <a:endParaRPr lang="en-US" dirty="0"/>
          </a:p>
        </p:txBody>
      </p:sp>
      <p:sp>
        <p:nvSpPr>
          <p:cNvPr id="3" name="Content Placeholder 2"/>
          <p:cNvSpPr>
            <a:spLocks noGrp="1"/>
          </p:cNvSpPr>
          <p:nvPr>
            <p:ph idx="1"/>
          </p:nvPr>
        </p:nvSpPr>
        <p:spPr>
          <a:xfrm>
            <a:off x="228600" y="1371599"/>
            <a:ext cx="5791200" cy="4910328"/>
          </a:xfrm>
        </p:spPr>
        <p:txBody>
          <a:bodyPr/>
          <a:lstStyle/>
          <a:p>
            <a:r>
              <a:rPr lang="en-US" dirty="0" smtClean="0"/>
              <a:t>The class will be asked a series of 15 questions that cover all material reviewed today</a:t>
            </a:r>
          </a:p>
          <a:p>
            <a:r>
              <a:rPr lang="en-US" dirty="0" smtClean="0"/>
              <a:t>Once the facilitator has finished reading each statement </a:t>
            </a:r>
          </a:p>
          <a:p>
            <a:pPr lvl="1"/>
            <a:r>
              <a:rPr lang="en-US" dirty="0" smtClean="0"/>
              <a:t>Raise your hand if you know the correct answer</a:t>
            </a:r>
          </a:p>
        </p:txBody>
      </p:sp>
      <p:sp>
        <p:nvSpPr>
          <p:cNvPr id="5" name="Rectangle 4" descr="Blank" title="Blank"/>
          <p:cNvSpPr/>
          <p:nvPr/>
        </p:nvSpPr>
        <p:spPr>
          <a:xfrm>
            <a:off x="5994402" y="2514600"/>
            <a:ext cx="214086"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Blank" title="Blank"/>
          <p:cNvSpPr/>
          <p:nvPr/>
        </p:nvSpPr>
        <p:spPr>
          <a:xfrm>
            <a:off x="6074232" y="4742544"/>
            <a:ext cx="276859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Blank" title="Blank "/>
          <p:cNvSpPr/>
          <p:nvPr/>
        </p:nvSpPr>
        <p:spPr>
          <a:xfrm>
            <a:off x="6112331" y="2391228"/>
            <a:ext cx="2768598"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Blank" title="Blank"/>
          <p:cNvSpPr/>
          <p:nvPr/>
        </p:nvSpPr>
        <p:spPr>
          <a:xfrm>
            <a:off x="8654145" y="2514600"/>
            <a:ext cx="214086"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01543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a:t>
            </a:r>
            <a:endParaRPr lang="en-US" dirty="0"/>
          </a:p>
        </p:txBody>
      </p:sp>
      <p:sp>
        <p:nvSpPr>
          <p:cNvPr id="7" name="Content Placeholder 6"/>
          <p:cNvSpPr>
            <a:spLocks noGrp="1"/>
          </p:cNvSpPr>
          <p:nvPr>
            <p:ph idx="1"/>
          </p:nvPr>
        </p:nvSpPr>
        <p:spPr/>
        <p:txBody>
          <a:bodyPr/>
          <a:lstStyle/>
          <a:p>
            <a:pPr indent="0">
              <a:buNone/>
            </a:pPr>
            <a:r>
              <a:rPr lang="en-US" sz="4000" b="1" dirty="0" smtClean="0"/>
              <a:t>In addition to the CEO and CFO, what three contacts must Tribal employers designate when joining FEHB?</a:t>
            </a:r>
            <a:endParaRPr lang="en-US" sz="4000" dirty="0" smtClean="0"/>
          </a:p>
          <a:p>
            <a:pPr indent="0">
              <a:buNone/>
            </a:pPr>
            <a:endParaRPr lang="en-US" sz="4000" dirty="0" smtClean="0"/>
          </a:p>
          <a:p>
            <a:pPr indent="0">
              <a:buNone/>
            </a:pPr>
            <a:r>
              <a:rPr lang="en-US" sz="4000" dirty="0" smtClean="0"/>
              <a:t>Tribal Benefits Officer, Tribal Security Officer, and Authorized Maintenance Contact</a:t>
            </a:r>
          </a:p>
        </p:txBody>
      </p:sp>
    </p:spTree>
    <p:extLst>
      <p:ext uri="{BB962C8B-B14F-4D97-AF65-F5344CB8AC3E}">
        <p14:creationId xmlns:p14="http://schemas.microsoft.com/office/powerpoint/2010/main" val="238234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2</a:t>
            </a:r>
            <a:endParaRPr lang="en-US" dirty="0"/>
          </a:p>
        </p:txBody>
      </p:sp>
      <p:sp>
        <p:nvSpPr>
          <p:cNvPr id="7" name="Content Placeholder 6"/>
          <p:cNvSpPr>
            <a:spLocks noGrp="1"/>
          </p:cNvSpPr>
          <p:nvPr>
            <p:ph idx="1"/>
          </p:nvPr>
        </p:nvSpPr>
        <p:spPr/>
        <p:txBody>
          <a:bodyPr/>
          <a:lstStyle/>
          <a:p>
            <a:pPr indent="0">
              <a:buNone/>
            </a:pPr>
            <a:r>
              <a:rPr lang="en-US" sz="4000" b="1" dirty="0" smtClean="0"/>
              <a:t>What process enables you to upload multiple enrollment records or at the same time?</a:t>
            </a:r>
            <a:endParaRPr lang="en-US" sz="4000" dirty="0" smtClean="0"/>
          </a:p>
          <a:p>
            <a:pPr indent="0">
              <a:buNone/>
            </a:pPr>
            <a:endParaRPr lang="en-US" sz="4000" dirty="0" smtClean="0"/>
          </a:p>
          <a:p>
            <a:pPr indent="0">
              <a:buNone/>
            </a:pPr>
            <a:r>
              <a:rPr lang="en-US" sz="4000" dirty="0" smtClean="0"/>
              <a:t>Electronic </a:t>
            </a:r>
            <a:r>
              <a:rPr lang="en-US" sz="4000" dirty="0"/>
              <a:t>U</a:t>
            </a:r>
            <a:r>
              <a:rPr lang="en-US" sz="4000" dirty="0" smtClean="0"/>
              <a:t>pload process</a:t>
            </a:r>
          </a:p>
        </p:txBody>
      </p:sp>
    </p:spTree>
    <p:extLst>
      <p:ext uri="{BB962C8B-B14F-4D97-AF65-F5344CB8AC3E}">
        <p14:creationId xmlns:p14="http://schemas.microsoft.com/office/powerpoint/2010/main" val="122832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3</a:t>
            </a:r>
            <a:endParaRPr lang="en-US" dirty="0"/>
          </a:p>
        </p:txBody>
      </p:sp>
      <p:sp>
        <p:nvSpPr>
          <p:cNvPr id="7" name="Content Placeholder 6"/>
          <p:cNvSpPr>
            <a:spLocks noGrp="1"/>
          </p:cNvSpPr>
          <p:nvPr>
            <p:ph idx="1"/>
          </p:nvPr>
        </p:nvSpPr>
        <p:spPr/>
        <p:txBody>
          <a:bodyPr/>
          <a:lstStyle/>
          <a:p>
            <a:pPr indent="0">
              <a:buNone/>
            </a:pPr>
            <a:r>
              <a:rPr lang="en-US" sz="4000" b="1" dirty="0" smtClean="0"/>
              <a:t>What are the four primary functions of TIPS?</a:t>
            </a:r>
            <a:endParaRPr lang="en-US" sz="4000" dirty="0" smtClean="0"/>
          </a:p>
          <a:p>
            <a:pPr indent="0">
              <a:buNone/>
            </a:pPr>
            <a:endParaRPr lang="en-US" sz="2400" dirty="0" smtClean="0"/>
          </a:p>
          <a:p>
            <a:pPr marL="866775" indent="-523875">
              <a:buAutoNum type="arabicPeriod"/>
            </a:pPr>
            <a:r>
              <a:rPr lang="en-US" sz="4000" dirty="0" smtClean="0"/>
              <a:t>Enrollments</a:t>
            </a:r>
          </a:p>
          <a:p>
            <a:pPr marL="866775" indent="-523875">
              <a:buAutoNum type="arabicPeriod"/>
            </a:pPr>
            <a:r>
              <a:rPr lang="en-US" sz="4000" dirty="0" smtClean="0"/>
              <a:t>Billing Reports</a:t>
            </a:r>
          </a:p>
          <a:p>
            <a:pPr marL="866775" indent="-523875">
              <a:buAutoNum type="arabicPeriod"/>
            </a:pPr>
            <a:r>
              <a:rPr lang="en-US" sz="4000" dirty="0" smtClean="0"/>
              <a:t>TIPS Reports</a:t>
            </a:r>
          </a:p>
          <a:p>
            <a:pPr marL="866775" indent="-523875">
              <a:buAutoNum type="arabicPeriod"/>
            </a:pPr>
            <a:r>
              <a:rPr lang="en-US" sz="4000" dirty="0" smtClean="0"/>
              <a:t>Special Transactions</a:t>
            </a:r>
          </a:p>
        </p:txBody>
      </p:sp>
    </p:spTree>
    <p:extLst>
      <p:ext uri="{BB962C8B-B14F-4D97-AF65-F5344CB8AC3E}">
        <p14:creationId xmlns:p14="http://schemas.microsoft.com/office/powerpoint/2010/main" val="32243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4</a:t>
            </a:r>
            <a:endParaRPr lang="en-US" dirty="0"/>
          </a:p>
        </p:txBody>
      </p:sp>
      <p:sp>
        <p:nvSpPr>
          <p:cNvPr id="7" name="Content Placeholder 6"/>
          <p:cNvSpPr>
            <a:spLocks noGrp="1"/>
          </p:cNvSpPr>
          <p:nvPr>
            <p:ph idx="1"/>
          </p:nvPr>
        </p:nvSpPr>
        <p:spPr/>
        <p:txBody>
          <a:bodyPr/>
          <a:lstStyle/>
          <a:p>
            <a:pPr indent="0">
              <a:buNone/>
            </a:pPr>
            <a:r>
              <a:rPr lang="en-US" sz="4000" b="1" dirty="0" smtClean="0"/>
              <a:t>Each _______ will receive a separate Billing Report in TIPS.</a:t>
            </a:r>
            <a:endParaRPr lang="en-US" sz="4000" dirty="0" smtClean="0"/>
          </a:p>
          <a:p>
            <a:pPr indent="0">
              <a:buNone/>
            </a:pPr>
            <a:endParaRPr lang="en-US" sz="4000" dirty="0" smtClean="0"/>
          </a:p>
          <a:p>
            <a:pPr indent="0">
              <a:buNone/>
            </a:pPr>
            <a:r>
              <a:rPr lang="en-US" sz="4000" dirty="0" smtClean="0"/>
              <a:t>Tribal Employer Billing Unit/POI</a:t>
            </a:r>
          </a:p>
        </p:txBody>
      </p:sp>
    </p:spTree>
    <p:extLst>
      <p:ext uri="{BB962C8B-B14F-4D97-AF65-F5344CB8AC3E}">
        <p14:creationId xmlns:p14="http://schemas.microsoft.com/office/powerpoint/2010/main" val="427511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5</a:t>
            </a:r>
            <a:endParaRPr lang="en-US" dirty="0"/>
          </a:p>
        </p:txBody>
      </p:sp>
      <p:sp>
        <p:nvSpPr>
          <p:cNvPr id="7" name="Content Placeholder 6"/>
          <p:cNvSpPr>
            <a:spLocks noGrp="1"/>
          </p:cNvSpPr>
          <p:nvPr>
            <p:ph idx="1"/>
          </p:nvPr>
        </p:nvSpPr>
        <p:spPr/>
        <p:txBody>
          <a:bodyPr/>
          <a:lstStyle/>
          <a:p>
            <a:pPr indent="0">
              <a:buNone/>
            </a:pPr>
            <a:r>
              <a:rPr lang="en-US" sz="4000" b="1" dirty="0" smtClean="0"/>
              <a:t>The Final Billing Report closes at this time each month.</a:t>
            </a:r>
            <a:endParaRPr lang="en-US" sz="4000" dirty="0" smtClean="0"/>
          </a:p>
          <a:p>
            <a:pPr indent="0">
              <a:buNone/>
            </a:pPr>
            <a:endParaRPr lang="en-US" sz="4000" dirty="0" smtClean="0"/>
          </a:p>
          <a:p>
            <a:pPr indent="0">
              <a:buNone/>
            </a:pPr>
            <a:r>
              <a:rPr lang="en-US" sz="4000" dirty="0" smtClean="0"/>
              <a:t>11:59 PM MST on the last calendar day of the month</a:t>
            </a:r>
          </a:p>
        </p:txBody>
      </p:sp>
    </p:spTree>
    <p:extLst>
      <p:ext uri="{BB962C8B-B14F-4D97-AF65-F5344CB8AC3E}">
        <p14:creationId xmlns:p14="http://schemas.microsoft.com/office/powerpoint/2010/main" val="249452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6</a:t>
            </a:r>
            <a:endParaRPr lang="en-US" dirty="0"/>
          </a:p>
        </p:txBody>
      </p:sp>
      <p:sp>
        <p:nvSpPr>
          <p:cNvPr id="7" name="Content Placeholder 6"/>
          <p:cNvSpPr>
            <a:spLocks noGrp="1"/>
          </p:cNvSpPr>
          <p:nvPr>
            <p:ph idx="1"/>
          </p:nvPr>
        </p:nvSpPr>
        <p:spPr/>
        <p:txBody>
          <a:bodyPr/>
          <a:lstStyle/>
          <a:p>
            <a:pPr indent="0">
              <a:buNone/>
            </a:pPr>
            <a:r>
              <a:rPr lang="en-US" sz="4000" b="1" dirty="0" smtClean="0"/>
              <a:t>_____ will contact Tribal Employers if they are billed and insufficient funds are available</a:t>
            </a:r>
            <a:r>
              <a:rPr lang="en-US" sz="4000" b="1" dirty="0"/>
              <a:t> </a:t>
            </a:r>
            <a:r>
              <a:rPr lang="en-US" sz="4000" b="1" dirty="0" smtClean="0"/>
              <a:t>in their account.</a:t>
            </a:r>
            <a:endParaRPr lang="en-US" sz="4000" dirty="0" smtClean="0"/>
          </a:p>
          <a:p>
            <a:pPr indent="0">
              <a:buNone/>
            </a:pPr>
            <a:endParaRPr lang="en-US" sz="4000" dirty="0" smtClean="0"/>
          </a:p>
          <a:p>
            <a:pPr indent="0">
              <a:buNone/>
            </a:pPr>
            <a:r>
              <a:rPr lang="en-US" sz="4000" dirty="0" smtClean="0"/>
              <a:t>OPM</a:t>
            </a:r>
          </a:p>
        </p:txBody>
      </p:sp>
    </p:spTree>
    <p:extLst>
      <p:ext uri="{BB962C8B-B14F-4D97-AF65-F5344CB8AC3E}">
        <p14:creationId xmlns:p14="http://schemas.microsoft.com/office/powerpoint/2010/main" val="36222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7</a:t>
            </a:r>
            <a:endParaRPr lang="en-US" dirty="0"/>
          </a:p>
        </p:txBody>
      </p:sp>
      <p:sp>
        <p:nvSpPr>
          <p:cNvPr id="7" name="Content Placeholder 6"/>
          <p:cNvSpPr>
            <a:spLocks noGrp="1"/>
          </p:cNvSpPr>
          <p:nvPr>
            <p:ph idx="1"/>
          </p:nvPr>
        </p:nvSpPr>
        <p:spPr/>
        <p:txBody>
          <a:bodyPr/>
          <a:lstStyle/>
          <a:p>
            <a:pPr indent="0">
              <a:buNone/>
            </a:pPr>
            <a:r>
              <a:rPr lang="en-US" sz="4000" b="1" dirty="0" smtClean="0"/>
              <a:t>TIPS Reports can be viewed in either _______ or _______.</a:t>
            </a:r>
            <a:endParaRPr lang="en-US" sz="4000" dirty="0" smtClean="0"/>
          </a:p>
          <a:p>
            <a:pPr indent="0">
              <a:buNone/>
            </a:pPr>
            <a:endParaRPr lang="en-US" sz="4000" dirty="0" smtClean="0"/>
          </a:p>
          <a:p>
            <a:pPr indent="0">
              <a:buNone/>
            </a:pPr>
            <a:r>
              <a:rPr lang="en-US" sz="4000" dirty="0" smtClean="0"/>
              <a:t>The TIPS Web Portal (Online) or in Microsoft Excel</a:t>
            </a:r>
          </a:p>
        </p:txBody>
      </p:sp>
    </p:spTree>
    <p:extLst>
      <p:ext uri="{BB962C8B-B14F-4D97-AF65-F5344CB8AC3E}">
        <p14:creationId xmlns:p14="http://schemas.microsoft.com/office/powerpoint/2010/main" val="25315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1752" y="0"/>
            <a:ext cx="7680960" cy="1097280"/>
          </a:xfrm>
        </p:spPr>
        <p:txBody>
          <a:bodyPr/>
          <a:lstStyle/>
          <a:p>
            <a:r>
              <a:rPr lang="en-US" dirty="0" smtClean="0"/>
              <a:t>Tribal Employer Leadership Contacts</a:t>
            </a:r>
            <a:endParaRPr lang="en-US" dirty="0"/>
          </a:p>
        </p:txBody>
      </p:sp>
      <p:sp>
        <p:nvSpPr>
          <p:cNvPr id="3" name="Content Placeholder 2" descr="text box"/>
          <p:cNvSpPr>
            <a:spLocks noGrp="1"/>
          </p:cNvSpPr>
          <p:nvPr>
            <p:ph idx="1"/>
          </p:nvPr>
        </p:nvSpPr>
        <p:spPr/>
        <p:txBody>
          <a:bodyPr/>
          <a:lstStyle/>
          <a:p>
            <a:r>
              <a:rPr lang="en-US" dirty="0" smtClean="0"/>
              <a:t>As a part of the OPM Agreement Package, Tribal Employers must inform OPM and NFC of these contacts:</a:t>
            </a:r>
          </a:p>
        </p:txBody>
      </p:sp>
      <p:graphicFrame>
        <p:nvGraphicFramePr>
          <p:cNvPr id="9" name="Table 8" descr="Tribal Chief Executive Officer:  1 per Tribal Employer; The highest ranking Tribal officer or administrator in charge of total management of a Tribal Employer; The person who signed the Agreement with OPM; Can approve Tribal Benefits Officer (TBO) and TSO" title="CEO"/>
          <p:cNvGraphicFramePr>
            <a:graphicFrameLocks noGrp="1"/>
          </p:cNvGraphicFramePr>
          <p:nvPr>
            <p:extLst>
              <p:ext uri="{D42A27DB-BD31-4B8C-83A1-F6EECF244321}">
                <p14:modId xmlns:p14="http://schemas.microsoft.com/office/powerpoint/2010/main" val="881112683"/>
              </p:ext>
            </p:extLst>
          </p:nvPr>
        </p:nvGraphicFramePr>
        <p:xfrm>
          <a:off x="381000" y="2514600"/>
          <a:ext cx="4114800" cy="36118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tblGrid>
              <a:tr h="365760">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t>Tribal</a:t>
                      </a:r>
                      <a:r>
                        <a:rPr lang="en-US" sz="2000" b="1" baseline="0" dirty="0" smtClean="0"/>
                        <a:t> Chief Executive Officer (CEO)</a:t>
                      </a:r>
                      <a:endParaRPr lang="en-US" sz="2000" b="1" dirty="0" smtClean="0"/>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3108960">
                <a:tc>
                  <a:txBody>
                    <a:bodyPr/>
                    <a:lstStyle/>
                    <a:p>
                      <a:pPr marL="285750" lvl="2" indent="-285750">
                        <a:spcAft>
                          <a:spcPts val="1000"/>
                        </a:spcAft>
                        <a:buFont typeface="Arial" pitchFamily="34" charset="0"/>
                        <a:buChar char="•"/>
                      </a:pPr>
                      <a:r>
                        <a:rPr lang="en-US" sz="2000" dirty="0" smtClean="0"/>
                        <a:t>1 per Tribal Employer</a:t>
                      </a:r>
                    </a:p>
                    <a:p>
                      <a:pPr marL="285750" lvl="2" indent="-285750">
                        <a:spcAft>
                          <a:spcPts val="1000"/>
                        </a:spcAft>
                        <a:buFont typeface="Arial" pitchFamily="34" charset="0"/>
                        <a:buChar char="•"/>
                      </a:pPr>
                      <a:r>
                        <a:rPr lang="en-US" sz="2000" kern="1200" dirty="0" smtClean="0">
                          <a:solidFill>
                            <a:schemeClr val="dk1"/>
                          </a:solidFill>
                          <a:effectLst/>
                          <a:latin typeface="+mn-lt"/>
                          <a:ea typeface="+mn-ea"/>
                          <a:cs typeface="+mn-cs"/>
                        </a:rPr>
                        <a:t>The highest-ranking Tribal officer (executive) or administrator in charge of total management of a Tribal Employer</a:t>
                      </a:r>
                    </a:p>
                    <a:p>
                      <a:pPr marL="285750" lvl="2" indent="-285750">
                        <a:spcAft>
                          <a:spcPts val="1000"/>
                        </a:spcAft>
                        <a:buFont typeface="Arial" pitchFamily="34" charset="0"/>
                        <a:buChar char="•"/>
                      </a:pPr>
                      <a:r>
                        <a:rPr lang="en-US" sz="2000" kern="1200" dirty="0" smtClean="0">
                          <a:solidFill>
                            <a:schemeClr val="dk1"/>
                          </a:solidFill>
                          <a:effectLst/>
                          <a:latin typeface="+mn-lt"/>
                          <a:ea typeface="+mn-ea"/>
                          <a:cs typeface="+mn-cs"/>
                        </a:rPr>
                        <a:t>The person who signed the Agreement with OPM</a:t>
                      </a:r>
                    </a:p>
                    <a:p>
                      <a:pPr marL="285750" marR="0" lvl="2" indent="-285750" algn="l" defTabSz="914400" rtl="0" eaLnBrk="1" fontAlgn="auto" latinLnBrk="0" hangingPunct="1">
                        <a:lnSpc>
                          <a:spcPct val="100000"/>
                        </a:lnSpc>
                        <a:spcBef>
                          <a:spcPts val="0"/>
                        </a:spcBef>
                        <a:spcAft>
                          <a:spcPts val="1000"/>
                        </a:spcAft>
                        <a:buClrTx/>
                        <a:buSzTx/>
                        <a:buFont typeface="Arial" pitchFamily="34" charset="0"/>
                        <a:buChar char="•"/>
                        <a:tabLst/>
                        <a:defRPr/>
                      </a:pPr>
                      <a:r>
                        <a:rPr lang="en-US" sz="2000" dirty="0" smtClean="0"/>
                        <a:t>Can approve Tribal Benefits Officer (TBO) and TSO</a:t>
                      </a:r>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0" name="Table 9" descr="Tribal Chief Financial Officer: 1 per Tribal Employer; A Tribal officer primarily responsible for managing the financial transactions of the Tribal Employer; Can approve TBO and TSO roles" title="CFO"/>
          <p:cNvGraphicFramePr>
            <a:graphicFrameLocks noGrp="1"/>
          </p:cNvGraphicFramePr>
          <p:nvPr>
            <p:extLst>
              <p:ext uri="{D42A27DB-BD31-4B8C-83A1-F6EECF244321}">
                <p14:modId xmlns:p14="http://schemas.microsoft.com/office/powerpoint/2010/main" val="144062763"/>
              </p:ext>
            </p:extLst>
          </p:nvPr>
        </p:nvGraphicFramePr>
        <p:xfrm>
          <a:off x="4648200" y="2514600"/>
          <a:ext cx="4114800" cy="361492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tblGrid>
              <a:tr h="365760">
                <a:tc>
                  <a:txBody>
                    <a:bodyPr/>
                    <a:lstStyle/>
                    <a:p>
                      <a:pPr marL="0" lvl="1" algn="ctr">
                        <a:spcAft>
                          <a:spcPts val="1000"/>
                        </a:spcAft>
                      </a:pPr>
                      <a:r>
                        <a:rPr lang="en-US" sz="2000" b="1" dirty="0" smtClean="0"/>
                        <a:t>Tribal Chief Financial Officer (CFO)</a:t>
                      </a:r>
                      <a:endParaRPr lang="en-US" sz="2000" b="1" dirty="0"/>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3218688">
                <a:tc>
                  <a:txBody>
                    <a:bodyPr/>
                    <a:lstStyle/>
                    <a:p>
                      <a:pPr marL="285750" lvl="2" indent="-285750">
                        <a:spcAft>
                          <a:spcPts val="1000"/>
                        </a:spcAft>
                        <a:buFont typeface="Arial" pitchFamily="34" charset="0"/>
                        <a:buChar char="•"/>
                      </a:pPr>
                      <a:r>
                        <a:rPr lang="en-US" sz="2000" dirty="0" smtClean="0"/>
                        <a:t>1</a:t>
                      </a:r>
                      <a:r>
                        <a:rPr lang="en-US" sz="2000" baseline="0" dirty="0" smtClean="0"/>
                        <a:t> per Tribal Employer</a:t>
                      </a:r>
                    </a:p>
                    <a:p>
                      <a:pPr marL="285750" lvl="2" indent="-285750">
                        <a:spcAft>
                          <a:spcPts val="1000"/>
                        </a:spcAft>
                        <a:buFont typeface="Arial" pitchFamily="34" charset="0"/>
                        <a:buChar char="•"/>
                      </a:pPr>
                      <a:r>
                        <a:rPr lang="en-US" sz="2000" dirty="0" smtClean="0"/>
                        <a:t>A Tribal officer primarily responsible for managing the financial</a:t>
                      </a:r>
                      <a:r>
                        <a:rPr lang="en-US" sz="2000" baseline="0" dirty="0" smtClean="0"/>
                        <a:t> transactions</a:t>
                      </a:r>
                      <a:r>
                        <a:rPr lang="en-US" sz="2000" dirty="0" smtClean="0"/>
                        <a:t> of the Tribal Employer</a:t>
                      </a:r>
                    </a:p>
                    <a:p>
                      <a:pPr marL="285750" marR="0" lvl="2" indent="-285750" algn="l" defTabSz="914400" rtl="0" eaLnBrk="1" fontAlgn="auto" latinLnBrk="0" hangingPunct="1">
                        <a:lnSpc>
                          <a:spcPct val="100000"/>
                        </a:lnSpc>
                        <a:spcBef>
                          <a:spcPts val="0"/>
                        </a:spcBef>
                        <a:spcAft>
                          <a:spcPts val="1000"/>
                        </a:spcAft>
                        <a:buClrTx/>
                        <a:buSzTx/>
                        <a:buFont typeface="Arial" pitchFamily="34" charset="0"/>
                        <a:buChar char="•"/>
                        <a:tabLst/>
                        <a:defRPr/>
                      </a:pPr>
                      <a:r>
                        <a:rPr lang="en-US" sz="2000" dirty="0" smtClean="0"/>
                        <a:t>Can approve</a:t>
                      </a:r>
                      <a:r>
                        <a:rPr lang="en-US" sz="2000" baseline="0" dirty="0" smtClean="0"/>
                        <a:t> </a:t>
                      </a:r>
                      <a:r>
                        <a:rPr lang="en-US" sz="2000" dirty="0" smtClean="0"/>
                        <a:t>TBO and TSO roles</a:t>
                      </a:r>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0415698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8</a:t>
            </a:r>
            <a:endParaRPr lang="en-US" dirty="0"/>
          </a:p>
        </p:txBody>
      </p:sp>
      <p:sp>
        <p:nvSpPr>
          <p:cNvPr id="7" name="Content Placeholder 6"/>
          <p:cNvSpPr>
            <a:spLocks noGrp="1"/>
          </p:cNvSpPr>
          <p:nvPr>
            <p:ph idx="1"/>
          </p:nvPr>
        </p:nvSpPr>
        <p:spPr/>
        <p:txBody>
          <a:bodyPr/>
          <a:lstStyle/>
          <a:p>
            <a:pPr indent="0">
              <a:buNone/>
            </a:pPr>
            <a:r>
              <a:rPr lang="en-US" sz="4000" b="1" dirty="0" smtClean="0"/>
              <a:t>Who is responsible for initiating and managing the creation of a Tribal Employer’s TIPS user accounts?</a:t>
            </a:r>
            <a:endParaRPr lang="en-US" sz="4000" dirty="0" smtClean="0"/>
          </a:p>
          <a:p>
            <a:pPr indent="0">
              <a:buNone/>
            </a:pPr>
            <a:endParaRPr lang="en-US" sz="4000" dirty="0" smtClean="0"/>
          </a:p>
          <a:p>
            <a:pPr indent="0">
              <a:buNone/>
            </a:pPr>
            <a:r>
              <a:rPr lang="en-US" sz="4000" dirty="0" smtClean="0"/>
              <a:t>Tribal Security Officer (TSO)</a:t>
            </a:r>
          </a:p>
        </p:txBody>
      </p:sp>
    </p:spTree>
    <p:extLst>
      <p:ext uri="{BB962C8B-B14F-4D97-AF65-F5344CB8AC3E}">
        <p14:creationId xmlns:p14="http://schemas.microsoft.com/office/powerpoint/2010/main" val="31442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9</a:t>
            </a:r>
            <a:endParaRPr lang="en-US" dirty="0"/>
          </a:p>
        </p:txBody>
      </p:sp>
      <p:sp>
        <p:nvSpPr>
          <p:cNvPr id="7" name="Content Placeholder 6"/>
          <p:cNvSpPr>
            <a:spLocks noGrp="1"/>
          </p:cNvSpPr>
          <p:nvPr>
            <p:ph idx="1"/>
          </p:nvPr>
        </p:nvSpPr>
        <p:spPr/>
        <p:txBody>
          <a:bodyPr/>
          <a:lstStyle/>
          <a:p>
            <a:pPr indent="0">
              <a:buNone/>
            </a:pPr>
            <a:r>
              <a:rPr lang="en-US" sz="4000" b="1" dirty="0" smtClean="0"/>
              <a:t>In TIPS, which tab would you select in order to Create an initial 2809?</a:t>
            </a:r>
            <a:endParaRPr lang="en-US" sz="4000" dirty="0" smtClean="0"/>
          </a:p>
          <a:p>
            <a:pPr indent="0">
              <a:buNone/>
            </a:pPr>
            <a:endParaRPr lang="en-US" sz="4000" dirty="0" smtClean="0"/>
          </a:p>
          <a:p>
            <a:pPr indent="0">
              <a:buNone/>
            </a:pPr>
            <a:endParaRPr lang="en-US" sz="4000" dirty="0" smtClean="0"/>
          </a:p>
          <a:p>
            <a:pPr indent="0">
              <a:buNone/>
            </a:pPr>
            <a:endParaRPr lang="en-US" sz="4000" dirty="0" smtClean="0"/>
          </a:p>
          <a:p>
            <a:pPr indent="0">
              <a:buNone/>
            </a:pPr>
            <a:r>
              <a:rPr lang="en-US" sz="4000" dirty="0" smtClean="0"/>
              <a:t>Forms</a:t>
            </a:r>
          </a:p>
        </p:txBody>
      </p:sp>
      <p:pic>
        <p:nvPicPr>
          <p:cNvPr id="8" name="Picture 7" descr="Screenshots of TIPS tabs across the top of the screen when logged in" title="Screenshot of TIPS tab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241547"/>
            <a:ext cx="7772400" cy="758735"/>
          </a:xfrm>
          <a:prstGeom prst="rect">
            <a:avLst/>
          </a:prstGeom>
        </p:spPr>
      </p:pic>
    </p:spTree>
    <p:extLst>
      <p:ext uri="{BB962C8B-B14F-4D97-AF65-F5344CB8AC3E}">
        <p14:creationId xmlns:p14="http://schemas.microsoft.com/office/powerpoint/2010/main" val="314873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10</a:t>
            </a:r>
            <a:endParaRPr lang="en-US" dirty="0"/>
          </a:p>
        </p:txBody>
      </p:sp>
      <p:sp>
        <p:nvSpPr>
          <p:cNvPr id="7" name="Content Placeholder 6"/>
          <p:cNvSpPr>
            <a:spLocks noGrp="1"/>
          </p:cNvSpPr>
          <p:nvPr>
            <p:ph idx="1"/>
          </p:nvPr>
        </p:nvSpPr>
        <p:spPr/>
        <p:txBody>
          <a:bodyPr/>
          <a:lstStyle/>
          <a:p>
            <a:pPr indent="0">
              <a:buNone/>
            </a:pPr>
            <a:r>
              <a:rPr lang="en-US" sz="4000" b="1" dirty="0" smtClean="0"/>
              <a:t>In TIPS, which tab would you select in order to Create a 2810?</a:t>
            </a:r>
            <a:endParaRPr lang="en-US" sz="4000" dirty="0" smtClean="0"/>
          </a:p>
          <a:p>
            <a:pPr indent="0">
              <a:buNone/>
            </a:pPr>
            <a:endParaRPr lang="en-US" sz="4000" dirty="0" smtClean="0"/>
          </a:p>
          <a:p>
            <a:pPr indent="0">
              <a:buNone/>
            </a:pPr>
            <a:endParaRPr lang="en-US" sz="4000" dirty="0" smtClean="0"/>
          </a:p>
          <a:p>
            <a:pPr indent="0">
              <a:buNone/>
            </a:pPr>
            <a:endParaRPr lang="en-US" sz="4000" dirty="0" smtClean="0"/>
          </a:p>
          <a:p>
            <a:pPr indent="0">
              <a:buNone/>
            </a:pPr>
            <a:r>
              <a:rPr lang="en-US" sz="4000" dirty="0" smtClean="0"/>
              <a:t>Inquiry</a:t>
            </a:r>
          </a:p>
        </p:txBody>
      </p:sp>
      <p:pic>
        <p:nvPicPr>
          <p:cNvPr id="3" name="Picture 2" descr="Screenshot of TIPS tabs across top of the screen when logged in." title="Screenshot of TIPS tab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241547"/>
            <a:ext cx="7772400" cy="758735"/>
          </a:xfrm>
          <a:prstGeom prst="rect">
            <a:avLst/>
          </a:prstGeom>
        </p:spPr>
      </p:pic>
    </p:spTree>
    <p:extLst>
      <p:ext uri="{BB962C8B-B14F-4D97-AF65-F5344CB8AC3E}">
        <p14:creationId xmlns:p14="http://schemas.microsoft.com/office/powerpoint/2010/main" val="388144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11</a:t>
            </a:r>
            <a:endParaRPr lang="en-US" dirty="0"/>
          </a:p>
        </p:txBody>
      </p:sp>
      <p:sp>
        <p:nvSpPr>
          <p:cNvPr id="7" name="Content Placeholder 6"/>
          <p:cNvSpPr>
            <a:spLocks noGrp="1"/>
          </p:cNvSpPr>
          <p:nvPr>
            <p:ph idx="1"/>
          </p:nvPr>
        </p:nvSpPr>
        <p:spPr/>
        <p:txBody>
          <a:bodyPr/>
          <a:lstStyle/>
          <a:p>
            <a:pPr indent="0">
              <a:buNone/>
            </a:pPr>
            <a:r>
              <a:rPr lang="en-US" sz="4000" b="1" dirty="0" smtClean="0"/>
              <a:t>What is the status of a SF 2809 that has been completed and sent to the FEHB Plan Carriers, but not processed for billing?</a:t>
            </a:r>
            <a:endParaRPr lang="en-US" sz="4000" dirty="0" smtClean="0"/>
          </a:p>
          <a:p>
            <a:pPr indent="0">
              <a:buNone/>
            </a:pPr>
            <a:endParaRPr lang="en-US" sz="4000" dirty="0" smtClean="0"/>
          </a:p>
          <a:p>
            <a:pPr indent="0">
              <a:buNone/>
            </a:pPr>
            <a:r>
              <a:rPr lang="en-US" sz="4000" dirty="0" smtClean="0"/>
              <a:t>Submitted and Released</a:t>
            </a:r>
          </a:p>
        </p:txBody>
      </p:sp>
    </p:spTree>
    <p:extLst>
      <p:ext uri="{BB962C8B-B14F-4D97-AF65-F5344CB8AC3E}">
        <p14:creationId xmlns:p14="http://schemas.microsoft.com/office/powerpoint/2010/main" val="53227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12</a:t>
            </a:r>
            <a:endParaRPr lang="en-US" dirty="0"/>
          </a:p>
        </p:txBody>
      </p:sp>
      <p:sp>
        <p:nvSpPr>
          <p:cNvPr id="7" name="Content Placeholder 6"/>
          <p:cNvSpPr>
            <a:spLocks noGrp="1"/>
          </p:cNvSpPr>
          <p:nvPr>
            <p:ph idx="1"/>
          </p:nvPr>
        </p:nvSpPr>
        <p:spPr/>
        <p:txBody>
          <a:bodyPr/>
          <a:lstStyle/>
          <a:p>
            <a:pPr indent="0">
              <a:buNone/>
            </a:pPr>
            <a:r>
              <a:rPr lang="en-US" sz="4000" b="1" dirty="0" smtClean="0"/>
              <a:t>What button would a TIPS user select to edit an incorrect SF 2809 that has already been Submitted and Released but not Processed?</a:t>
            </a:r>
            <a:endParaRPr lang="en-US" sz="4000" dirty="0" smtClean="0"/>
          </a:p>
          <a:p>
            <a:pPr indent="0">
              <a:buNone/>
            </a:pPr>
            <a:endParaRPr lang="en-US" sz="4000" dirty="0" smtClean="0"/>
          </a:p>
          <a:p>
            <a:pPr indent="0">
              <a:buNone/>
            </a:pPr>
            <a:r>
              <a:rPr lang="en-US" sz="4000" dirty="0" smtClean="0"/>
              <a:t>The “Hold” button</a:t>
            </a:r>
          </a:p>
        </p:txBody>
      </p:sp>
    </p:spTree>
    <p:extLst>
      <p:ext uri="{BB962C8B-B14F-4D97-AF65-F5344CB8AC3E}">
        <p14:creationId xmlns:p14="http://schemas.microsoft.com/office/powerpoint/2010/main" val="18596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13</a:t>
            </a:r>
            <a:endParaRPr lang="en-US" dirty="0"/>
          </a:p>
        </p:txBody>
      </p:sp>
      <p:sp>
        <p:nvSpPr>
          <p:cNvPr id="7" name="Content Placeholder 6"/>
          <p:cNvSpPr>
            <a:spLocks noGrp="1"/>
          </p:cNvSpPr>
          <p:nvPr>
            <p:ph idx="1"/>
          </p:nvPr>
        </p:nvSpPr>
        <p:spPr/>
        <p:txBody>
          <a:bodyPr/>
          <a:lstStyle/>
          <a:p>
            <a:pPr indent="0">
              <a:buNone/>
            </a:pPr>
            <a:r>
              <a:rPr lang="en-US" sz="4000" b="1" dirty="0" smtClean="0"/>
              <a:t>What fields can you search by when performing an Inquiry in TIPS?</a:t>
            </a:r>
            <a:endParaRPr lang="en-US" sz="4000" dirty="0" smtClean="0"/>
          </a:p>
          <a:p>
            <a:pPr indent="0">
              <a:buNone/>
            </a:pPr>
            <a:endParaRPr lang="en-US" sz="4000" dirty="0" smtClean="0"/>
          </a:p>
          <a:p>
            <a:pPr indent="0">
              <a:buNone/>
            </a:pPr>
            <a:r>
              <a:rPr lang="en-US" sz="4000" dirty="0" smtClean="0"/>
              <a:t>Name (first, middle, and last) and Social Security Number</a:t>
            </a:r>
          </a:p>
        </p:txBody>
      </p:sp>
    </p:spTree>
    <p:extLst>
      <p:ext uri="{BB962C8B-B14F-4D97-AF65-F5344CB8AC3E}">
        <p14:creationId xmlns:p14="http://schemas.microsoft.com/office/powerpoint/2010/main" val="42711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14</a:t>
            </a:r>
            <a:endParaRPr lang="en-US" dirty="0"/>
          </a:p>
        </p:txBody>
      </p:sp>
      <p:sp>
        <p:nvSpPr>
          <p:cNvPr id="7" name="Content Placeholder 6"/>
          <p:cNvSpPr>
            <a:spLocks noGrp="1"/>
          </p:cNvSpPr>
          <p:nvPr>
            <p:ph idx="1"/>
          </p:nvPr>
        </p:nvSpPr>
        <p:spPr/>
        <p:txBody>
          <a:bodyPr/>
          <a:lstStyle/>
          <a:p>
            <a:pPr indent="0">
              <a:buNone/>
            </a:pPr>
            <a:r>
              <a:rPr lang="en-US" sz="4000" b="1" dirty="0" smtClean="0"/>
              <a:t>What TIPS Report allows you to see source data from all Tribal Employee forms?</a:t>
            </a:r>
            <a:endParaRPr lang="en-US" sz="4000" dirty="0" smtClean="0"/>
          </a:p>
          <a:p>
            <a:pPr indent="0">
              <a:buNone/>
            </a:pPr>
            <a:endParaRPr lang="en-US" sz="4000" dirty="0" smtClean="0"/>
          </a:p>
          <a:p>
            <a:pPr indent="0">
              <a:buNone/>
            </a:pPr>
            <a:r>
              <a:rPr lang="en-US" sz="4000" dirty="0" smtClean="0"/>
              <a:t>Overall 2809/2810 Report</a:t>
            </a:r>
          </a:p>
        </p:txBody>
      </p:sp>
    </p:spTree>
    <p:extLst>
      <p:ext uri="{BB962C8B-B14F-4D97-AF65-F5344CB8AC3E}">
        <p14:creationId xmlns:p14="http://schemas.microsoft.com/office/powerpoint/2010/main" val="42240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Final Review – Question 15</a:t>
            </a:r>
            <a:endParaRPr lang="en-US" dirty="0"/>
          </a:p>
        </p:txBody>
      </p:sp>
      <p:sp>
        <p:nvSpPr>
          <p:cNvPr id="7" name="Content Placeholder 6"/>
          <p:cNvSpPr>
            <a:spLocks noGrp="1"/>
          </p:cNvSpPr>
          <p:nvPr>
            <p:ph idx="1"/>
          </p:nvPr>
        </p:nvSpPr>
        <p:spPr/>
        <p:txBody>
          <a:bodyPr/>
          <a:lstStyle/>
          <a:p>
            <a:pPr marL="347663" indent="0">
              <a:buNone/>
            </a:pPr>
            <a:r>
              <a:rPr lang="en-US" sz="4000" b="1" dirty="0" smtClean="0"/>
              <a:t>What </a:t>
            </a:r>
            <a:r>
              <a:rPr lang="en-US" sz="4000" b="1" dirty="0"/>
              <a:t>information must you have in order to transfer an </a:t>
            </a:r>
            <a:r>
              <a:rPr lang="en-US" sz="4000" b="1" dirty="0" smtClean="0"/>
              <a:t>enrollee to </a:t>
            </a:r>
            <a:r>
              <a:rPr lang="en-US" sz="4000" b="1" dirty="0"/>
              <a:t>a POI managed by your Tribal Employer </a:t>
            </a:r>
          </a:p>
          <a:p>
            <a:pPr marL="0" indent="0">
              <a:buNone/>
            </a:pPr>
            <a:endParaRPr lang="en-US" sz="2400" dirty="0" smtClean="0"/>
          </a:p>
          <a:p>
            <a:pPr marL="347663" indent="0">
              <a:buNone/>
            </a:pPr>
            <a:r>
              <a:rPr lang="en-US" sz="4000" dirty="0" smtClean="0"/>
              <a:t>First Name, Last Name, Social </a:t>
            </a:r>
            <a:r>
              <a:rPr lang="en-US" sz="4000" dirty="0"/>
              <a:t>Security Number</a:t>
            </a:r>
          </a:p>
          <a:p>
            <a:pPr indent="0">
              <a:buNone/>
            </a:pPr>
            <a:endParaRPr lang="en-US" sz="4000" dirty="0" smtClean="0"/>
          </a:p>
          <a:p>
            <a:pPr indent="0">
              <a:buNone/>
            </a:pPr>
            <a:endParaRPr lang="en-US" sz="4000" dirty="0" smtClean="0"/>
          </a:p>
        </p:txBody>
      </p:sp>
    </p:spTree>
    <p:extLst>
      <p:ext uri="{BB962C8B-B14F-4D97-AF65-F5344CB8AC3E}">
        <p14:creationId xmlns:p14="http://schemas.microsoft.com/office/powerpoint/2010/main" val="170710503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Summary</a:t>
            </a:r>
            <a:endParaRPr lang="en-US" dirty="0"/>
          </a:p>
        </p:txBody>
      </p:sp>
      <p:sp>
        <p:nvSpPr>
          <p:cNvPr id="3" name="Content Placeholder 2"/>
          <p:cNvSpPr>
            <a:spLocks noGrp="1"/>
          </p:cNvSpPr>
          <p:nvPr>
            <p:ph idx="1"/>
          </p:nvPr>
        </p:nvSpPr>
        <p:spPr>
          <a:xfrm>
            <a:off x="228600" y="1185672"/>
            <a:ext cx="8839200" cy="4910328"/>
          </a:xfrm>
        </p:spPr>
        <p:txBody>
          <a:bodyPr/>
          <a:lstStyle/>
          <a:p>
            <a:r>
              <a:rPr lang="en-US" dirty="0" smtClean="0"/>
              <a:t>Now that you have completed this course, you should be able to:</a:t>
            </a:r>
          </a:p>
          <a:p>
            <a:pPr lvl="1"/>
            <a:r>
              <a:rPr lang="en-US" dirty="0" smtClean="0"/>
              <a:t>Describe the FEHB key </a:t>
            </a:r>
            <a:r>
              <a:rPr lang="en-US" dirty="0"/>
              <a:t>stakeholders </a:t>
            </a:r>
            <a:r>
              <a:rPr lang="en-US" dirty="0" smtClean="0"/>
              <a:t>relative </a:t>
            </a:r>
            <a:r>
              <a:rPr lang="en-US" dirty="0"/>
              <a:t>to </a:t>
            </a:r>
            <a:r>
              <a:rPr lang="en-US" dirty="0" smtClean="0"/>
              <a:t>TIPS</a:t>
            </a:r>
          </a:p>
          <a:p>
            <a:pPr lvl="1"/>
            <a:r>
              <a:rPr lang="en-US" dirty="0" smtClean="0"/>
              <a:t>Identify </a:t>
            </a:r>
            <a:r>
              <a:rPr lang="en-US" dirty="0"/>
              <a:t>how TIPS supports Tribal </a:t>
            </a:r>
            <a:r>
              <a:rPr lang="en-US" dirty="0" smtClean="0"/>
              <a:t>Employers</a:t>
            </a:r>
            <a:endParaRPr lang="en-US" dirty="0"/>
          </a:p>
          <a:p>
            <a:pPr lvl="1"/>
            <a:r>
              <a:rPr lang="en-US" dirty="0" smtClean="0"/>
              <a:t>Explain </a:t>
            </a:r>
            <a:r>
              <a:rPr lang="en-US" dirty="0"/>
              <a:t>the </a:t>
            </a:r>
            <a:r>
              <a:rPr lang="en-US" dirty="0" smtClean="0"/>
              <a:t>employee </a:t>
            </a:r>
            <a:r>
              <a:rPr lang="en-US" dirty="0"/>
              <a:t>enrollment </a:t>
            </a:r>
            <a:r>
              <a:rPr lang="en-US" dirty="0" smtClean="0"/>
              <a:t>process</a:t>
            </a:r>
            <a:endParaRPr lang="en-US" dirty="0"/>
          </a:p>
          <a:p>
            <a:pPr lvl="1"/>
            <a:r>
              <a:rPr lang="en-US" dirty="0" smtClean="0"/>
              <a:t>Explain </a:t>
            </a:r>
            <a:r>
              <a:rPr lang="en-US" dirty="0"/>
              <a:t>the billing and payment </a:t>
            </a:r>
            <a:r>
              <a:rPr lang="en-US" dirty="0" smtClean="0"/>
              <a:t>processes</a:t>
            </a:r>
          </a:p>
          <a:p>
            <a:pPr lvl="1"/>
            <a:r>
              <a:rPr lang="en-US" dirty="0" smtClean="0"/>
              <a:t>Enroll employees in TIPS using individual forms and Electronic Uploads</a:t>
            </a:r>
          </a:p>
          <a:p>
            <a:pPr lvl="1"/>
            <a:r>
              <a:rPr lang="en-US" dirty="0"/>
              <a:t>Run and review TIPS Reports and </a:t>
            </a:r>
            <a:r>
              <a:rPr lang="en-US" dirty="0" smtClean="0"/>
              <a:t>Billing Reports in TIPS</a:t>
            </a:r>
          </a:p>
          <a:p>
            <a:pPr lvl="1"/>
            <a:r>
              <a:rPr lang="en-US" dirty="0"/>
              <a:t>Describe special transactions including: Billing Unit/POI Transfers, Retroactive Adjustments, and Court Orders </a:t>
            </a:r>
          </a:p>
          <a:p>
            <a:pPr lvl="1"/>
            <a:r>
              <a:rPr lang="en-US" dirty="0" smtClean="0"/>
              <a:t>Demonstrate how to navigate the TIPS website</a:t>
            </a:r>
          </a:p>
          <a:p>
            <a:pPr lvl="1"/>
            <a:r>
              <a:rPr lang="en-US" dirty="0" smtClean="0"/>
              <a:t>Submit </a:t>
            </a:r>
            <a:r>
              <a:rPr lang="en-US" dirty="0"/>
              <a:t>an inquiry using </a:t>
            </a:r>
            <a:r>
              <a:rPr lang="en-US" dirty="0" smtClean="0"/>
              <a:t>ServiceNow</a:t>
            </a:r>
            <a:endParaRPr lang="en-US" dirty="0"/>
          </a:p>
          <a:p>
            <a:pPr lvl="1"/>
            <a:endParaRPr lang="en-US" dirty="0"/>
          </a:p>
        </p:txBody>
      </p:sp>
    </p:spTree>
    <p:extLst>
      <p:ext uri="{BB962C8B-B14F-4D97-AF65-F5344CB8AC3E}">
        <p14:creationId xmlns:p14="http://schemas.microsoft.com/office/powerpoint/2010/main" val="180165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pic>
        <p:nvPicPr>
          <p:cNvPr id="4" name="Picture 3" descr="assessment.jpg" title="Image of Assessment"/>
          <p:cNvPicPr>
            <a:picLocks noChangeAspect="1"/>
          </p:cNvPicPr>
          <p:nvPr/>
        </p:nvPicPr>
        <p:blipFill>
          <a:blip r:embed="rId3" cstate="print"/>
          <a:stretch>
            <a:fillRect/>
          </a:stretch>
        </p:blipFill>
        <p:spPr>
          <a:xfrm>
            <a:off x="857251" y="1784165"/>
            <a:ext cx="7429500" cy="4612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03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ext Box"/>
          <p:cNvSpPr>
            <a:spLocks noGrp="1"/>
          </p:cNvSpPr>
          <p:nvPr>
            <p:ph type="title"/>
          </p:nvPr>
        </p:nvSpPr>
        <p:spPr/>
        <p:txBody>
          <a:bodyPr>
            <a:normAutofit/>
          </a:bodyPr>
          <a:lstStyle/>
          <a:p>
            <a:r>
              <a:rPr lang="en-US" dirty="0" smtClean="0"/>
              <a:t>Welcome and Introductions</a:t>
            </a:r>
            <a:endParaRPr lang="en-US" dirty="0"/>
          </a:p>
        </p:txBody>
      </p:sp>
      <p:sp>
        <p:nvSpPr>
          <p:cNvPr id="5" name="Content Placeholder 4" descr="Text Box"/>
          <p:cNvSpPr>
            <a:spLocks noGrp="1"/>
          </p:cNvSpPr>
          <p:nvPr>
            <p:ph idx="1"/>
          </p:nvPr>
        </p:nvSpPr>
        <p:spPr/>
        <p:txBody>
          <a:bodyPr/>
          <a:lstStyle/>
          <a:p>
            <a:r>
              <a:rPr lang="en-US" dirty="0" smtClean="0"/>
              <a:t>Welcome</a:t>
            </a:r>
          </a:p>
          <a:p>
            <a:r>
              <a:rPr lang="en-US" dirty="0" smtClean="0"/>
              <a:t>Introductions</a:t>
            </a:r>
          </a:p>
          <a:p>
            <a:r>
              <a:rPr lang="en-US" dirty="0" smtClean="0"/>
              <a:t>Restrooms</a:t>
            </a:r>
          </a:p>
          <a:p>
            <a:r>
              <a:rPr lang="en-US" dirty="0" smtClean="0"/>
              <a:t>Parking Lot</a:t>
            </a:r>
          </a:p>
          <a:p>
            <a:r>
              <a:rPr lang="en-US" dirty="0" smtClean="0"/>
              <a:t>Review Learner Materials </a:t>
            </a:r>
          </a:p>
          <a:p>
            <a:pPr>
              <a:buNone/>
            </a:pPr>
            <a:endParaRPr lang="en-US" dirty="0" smtClean="0"/>
          </a:p>
        </p:txBody>
      </p:sp>
    </p:spTree>
    <p:extLst>
      <p:ext uri="{BB962C8B-B14F-4D97-AF65-F5344CB8AC3E}">
        <p14:creationId xmlns:p14="http://schemas.microsoft.com/office/powerpoint/2010/main" val="3067071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Tribal Employer TIPS Contacts</a:t>
            </a:r>
            <a:endParaRPr lang="en-US" dirty="0"/>
          </a:p>
        </p:txBody>
      </p:sp>
      <p:sp>
        <p:nvSpPr>
          <p:cNvPr id="3" name="Content Placeholder 2" descr="text box"/>
          <p:cNvSpPr>
            <a:spLocks noGrp="1"/>
          </p:cNvSpPr>
          <p:nvPr>
            <p:ph idx="1"/>
          </p:nvPr>
        </p:nvSpPr>
        <p:spPr/>
        <p:txBody>
          <a:bodyPr/>
          <a:lstStyle/>
          <a:p>
            <a:r>
              <a:rPr lang="en-US" dirty="0"/>
              <a:t>As a part of the OPM Agreement Package, Tribal Employers must designate </a:t>
            </a:r>
            <a:r>
              <a:rPr lang="en-US" dirty="0" smtClean="0"/>
              <a:t>three specific contacts:</a:t>
            </a:r>
          </a:p>
        </p:txBody>
      </p:sp>
      <p:graphicFrame>
        <p:nvGraphicFramePr>
          <p:cNvPr id="9" name="Table 8" descr="Tribal Benefits Officer: 1 per Tribal Employer; Serves as Authorized Contact for Tribal Employees, OPM, NFC, and FEHB Plan Carriers; Is contacted in case of non-payment of premiums" title="TBO"/>
          <p:cNvGraphicFramePr>
            <a:graphicFrameLocks noGrp="1"/>
          </p:cNvGraphicFramePr>
          <p:nvPr>
            <p:extLst>
              <p:ext uri="{D42A27DB-BD31-4B8C-83A1-F6EECF244321}">
                <p14:modId xmlns:p14="http://schemas.microsoft.com/office/powerpoint/2010/main" val="3978189924"/>
              </p:ext>
            </p:extLst>
          </p:nvPr>
        </p:nvGraphicFramePr>
        <p:xfrm>
          <a:off x="304800" y="2362200"/>
          <a:ext cx="2743200" cy="411977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727354">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dirty="0" smtClean="0"/>
                        <a:t>Tribal Benefits Officer (TBO)</a:t>
                      </a:r>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3392424">
                <a:tc>
                  <a:txBody>
                    <a:bodyPr/>
                    <a:lstStyle/>
                    <a:p>
                      <a:pPr marL="285750" lvl="2" indent="-285750">
                        <a:spcAft>
                          <a:spcPts val="1000"/>
                        </a:spcAft>
                        <a:buFont typeface="Arial" pitchFamily="34" charset="0"/>
                        <a:buChar char="•"/>
                      </a:pPr>
                      <a:r>
                        <a:rPr lang="en-US" sz="2000" dirty="0" smtClean="0"/>
                        <a:t>1 per Tribal Employer</a:t>
                      </a:r>
                    </a:p>
                    <a:p>
                      <a:pPr marL="285750" lvl="2" indent="-285750">
                        <a:spcAft>
                          <a:spcPts val="1000"/>
                        </a:spcAft>
                        <a:buFont typeface="Arial" pitchFamily="34" charset="0"/>
                        <a:buChar char="•"/>
                      </a:pPr>
                      <a:r>
                        <a:rPr lang="en-US" sz="2000" dirty="0" smtClean="0"/>
                        <a:t>Serves as the Authorized Contact for Tribal Employees, OPM, NFC, and FEHB Plan Carriers</a:t>
                      </a:r>
                    </a:p>
                    <a:p>
                      <a:pPr marL="285750" lvl="2" indent="-285750">
                        <a:spcAft>
                          <a:spcPts val="1000"/>
                        </a:spcAft>
                        <a:buFont typeface="Arial" pitchFamily="34" charset="0"/>
                        <a:buChar char="•"/>
                      </a:pPr>
                      <a:r>
                        <a:rPr lang="en-US" sz="2000" dirty="0" smtClean="0"/>
                        <a:t>Is contacted in case of non-payment of premiums</a:t>
                      </a:r>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0" name="Table 9" descr="Tribal Security Officer: 1 primary and a minimum of 1 secondary; Works with NFC to establish TIPS user identifications for the Tribal Employer; Resets locked out Tribal Employer's TIPS user passwords" title="TSO"/>
          <p:cNvGraphicFramePr>
            <a:graphicFrameLocks noGrp="1"/>
          </p:cNvGraphicFramePr>
          <p:nvPr>
            <p:extLst>
              <p:ext uri="{D42A27DB-BD31-4B8C-83A1-F6EECF244321}">
                <p14:modId xmlns:p14="http://schemas.microsoft.com/office/powerpoint/2010/main" val="123405845"/>
              </p:ext>
            </p:extLst>
          </p:nvPr>
        </p:nvGraphicFramePr>
        <p:xfrm>
          <a:off x="3200400" y="2355977"/>
          <a:ext cx="2743200" cy="412079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727354">
                <a:tc>
                  <a:txBody>
                    <a:bodyPr/>
                    <a:lstStyle/>
                    <a:p>
                      <a:pPr marL="0" lvl="1" algn="ctr">
                        <a:spcAft>
                          <a:spcPts val="1000"/>
                        </a:spcAft>
                      </a:pPr>
                      <a:r>
                        <a:rPr lang="en-US" sz="2000" b="1" dirty="0" smtClean="0"/>
                        <a:t>Tribal Security Officer (TSO) </a:t>
                      </a:r>
                      <a:endParaRPr lang="en-US" sz="2000" b="1" dirty="0"/>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3200400">
                <a:tc>
                  <a:txBody>
                    <a:bodyPr/>
                    <a:lstStyle/>
                    <a:p>
                      <a:pPr marL="285750" lvl="2" indent="-285750">
                        <a:spcAft>
                          <a:spcPts val="1000"/>
                        </a:spcAft>
                        <a:buFont typeface="Arial" pitchFamily="34" charset="0"/>
                        <a:buChar char="•"/>
                      </a:pPr>
                      <a:r>
                        <a:rPr lang="en-US" sz="2000" dirty="0" smtClean="0"/>
                        <a:t>1</a:t>
                      </a:r>
                      <a:r>
                        <a:rPr lang="en-US" sz="2000" baseline="0" dirty="0" smtClean="0"/>
                        <a:t> primary and a minimum of 1 secondary</a:t>
                      </a:r>
                      <a:r>
                        <a:rPr lang="en-US" sz="2000" dirty="0" smtClean="0"/>
                        <a:t> </a:t>
                      </a:r>
                    </a:p>
                    <a:p>
                      <a:pPr marL="285750" lvl="2" indent="-285750">
                        <a:spcAft>
                          <a:spcPts val="1000"/>
                        </a:spcAft>
                        <a:buFont typeface="Arial" pitchFamily="34" charset="0"/>
                        <a:buChar char="•"/>
                      </a:pPr>
                      <a:r>
                        <a:rPr lang="en-US" sz="2000" dirty="0" smtClean="0"/>
                        <a:t>Works with NFC to establish TIPS user identifications for the Tribal Employer</a:t>
                      </a:r>
                    </a:p>
                    <a:p>
                      <a:pPr marL="285750" lvl="2" indent="-285750">
                        <a:spcAft>
                          <a:spcPts val="1000"/>
                        </a:spcAft>
                        <a:buFont typeface="Arial" pitchFamily="34" charset="0"/>
                        <a:buChar char="•"/>
                      </a:pPr>
                      <a:r>
                        <a:rPr lang="en-US" sz="2000" dirty="0" smtClean="0"/>
                        <a:t>Resets locked out Tribal Employer’s TIPS user passwords</a:t>
                      </a:r>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1" name="Table 10" descr="Authorized Maintenance Contact: 2 per Tribal Employer; Adds and updates contact information in TIPS for a Tribal Employer's Authorized Contacts" title="Authorized Maintenance Contact"/>
          <p:cNvGraphicFramePr>
            <a:graphicFrameLocks noGrp="1"/>
          </p:cNvGraphicFramePr>
          <p:nvPr>
            <p:extLst>
              <p:ext uri="{D42A27DB-BD31-4B8C-83A1-F6EECF244321}">
                <p14:modId xmlns:p14="http://schemas.microsoft.com/office/powerpoint/2010/main" val="3031901064"/>
              </p:ext>
            </p:extLst>
          </p:nvPr>
        </p:nvGraphicFramePr>
        <p:xfrm>
          <a:off x="6096000" y="2362200"/>
          <a:ext cx="2743200" cy="4119778"/>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tblGrid>
              <a:tr h="727354">
                <a:tc>
                  <a:txBody>
                    <a:bodyPr/>
                    <a:lstStyle/>
                    <a:p>
                      <a:pPr marL="0" lvl="1" algn="ctr">
                        <a:spcAft>
                          <a:spcPts val="1000"/>
                        </a:spcAft>
                      </a:pPr>
                      <a:r>
                        <a:rPr lang="en-US" sz="2000" b="1" dirty="0" smtClean="0"/>
                        <a:t>Authorized Maintenance Contact </a:t>
                      </a:r>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3392424">
                <a:tc>
                  <a:txBody>
                    <a:bodyPr/>
                    <a:lstStyle/>
                    <a:p>
                      <a:pPr marL="285750" lvl="2" indent="-285750">
                        <a:spcAft>
                          <a:spcPts val="1000"/>
                        </a:spcAft>
                        <a:buFont typeface="Arial" pitchFamily="34" charset="0"/>
                        <a:buChar char="•"/>
                      </a:pPr>
                      <a:r>
                        <a:rPr lang="en-US" sz="2000" dirty="0" smtClean="0"/>
                        <a:t>2 per Tribal Employer</a:t>
                      </a:r>
                    </a:p>
                    <a:p>
                      <a:pPr marL="285750" lvl="2" indent="-285750">
                        <a:spcAft>
                          <a:spcPts val="1000"/>
                        </a:spcAft>
                        <a:buFont typeface="Arial" pitchFamily="34" charset="0"/>
                        <a:buChar char="•"/>
                      </a:pPr>
                      <a:r>
                        <a:rPr lang="en-US" sz="2000" dirty="0" smtClean="0"/>
                        <a:t>Adds and updates contact information in TIPS for a Tribal Employer’s Authorized Contacts</a:t>
                      </a:r>
                      <a:endParaRPr lang="en-US" sz="2000" dirty="0"/>
                    </a:p>
                  </a:txBody>
                  <a:tcPr>
                    <a:lnL w="19050" cap="flat" cmpd="sng" algn="ctr">
                      <a:solidFill>
                        <a:srgbClr val="616F57"/>
                      </a:solidFill>
                      <a:prstDash val="solid"/>
                      <a:round/>
                      <a:headEnd type="none" w="med" len="med"/>
                      <a:tailEnd type="none" w="med" len="med"/>
                    </a:lnL>
                    <a:lnR w="19050" cap="flat" cmpd="sng" algn="ctr">
                      <a:solidFill>
                        <a:srgbClr val="616F57"/>
                      </a:solidFill>
                      <a:prstDash val="solid"/>
                      <a:round/>
                      <a:headEnd type="none" w="med" len="med"/>
                      <a:tailEnd type="none" w="med" len="med"/>
                    </a:lnR>
                    <a:lnT w="19050" cap="flat" cmpd="sng" algn="ctr">
                      <a:solidFill>
                        <a:srgbClr val="616F57"/>
                      </a:solidFill>
                      <a:prstDash val="solid"/>
                      <a:round/>
                      <a:headEnd type="none" w="med" len="med"/>
                      <a:tailEnd type="none" w="med" len="med"/>
                    </a:lnT>
                    <a:lnB w="19050"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4" name="TextBox 3"/>
          <p:cNvSpPr txBox="1"/>
          <p:nvPr/>
        </p:nvSpPr>
        <p:spPr>
          <a:xfrm>
            <a:off x="304800" y="6477000"/>
            <a:ext cx="3810000" cy="338554"/>
          </a:xfrm>
          <a:prstGeom prst="rect">
            <a:avLst/>
          </a:prstGeom>
          <a:noFill/>
        </p:spPr>
        <p:txBody>
          <a:bodyPr wrap="square" rtlCol="0">
            <a:spAutoFit/>
          </a:bodyPr>
          <a:lstStyle/>
          <a:p>
            <a:r>
              <a:rPr lang="en-US" sz="1600" i="1" dirty="0" smtClean="0"/>
              <a:t>*One individual can fill multiple roles </a:t>
            </a:r>
            <a:endParaRPr lang="en-US" sz="1600" i="1" dirty="0"/>
          </a:p>
        </p:txBody>
      </p:sp>
    </p:spTree>
    <p:extLst>
      <p:ext uri="{BB962C8B-B14F-4D97-AF65-F5344CB8AC3E}">
        <p14:creationId xmlns:p14="http://schemas.microsoft.com/office/powerpoint/2010/main" val="313787330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6428766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OPM Agreement Package Verified </a:t>
            </a:r>
            <a:endParaRPr lang="en-US" dirty="0"/>
          </a:p>
        </p:txBody>
      </p:sp>
      <p:sp>
        <p:nvSpPr>
          <p:cNvPr id="3" name="Content Placeholder 2" descr="text box"/>
          <p:cNvSpPr>
            <a:spLocks noGrp="1"/>
          </p:cNvSpPr>
          <p:nvPr>
            <p:ph idx="1"/>
          </p:nvPr>
        </p:nvSpPr>
        <p:spPr>
          <a:xfrm>
            <a:off x="228600" y="1371599"/>
            <a:ext cx="5146812" cy="5105401"/>
          </a:xfrm>
        </p:spPr>
        <p:txBody>
          <a:bodyPr/>
          <a:lstStyle/>
          <a:p>
            <a:r>
              <a:rPr lang="en-US" dirty="0" smtClean="0"/>
              <a:t>NFC and OPM will work together to verify completion of your Tribal Employer’s agreement package </a:t>
            </a:r>
          </a:p>
          <a:p>
            <a:r>
              <a:rPr lang="en-US" dirty="0" smtClean="0"/>
              <a:t>A  </a:t>
            </a:r>
            <a:r>
              <a:rPr lang="en-US" dirty="0"/>
              <a:t>NFC Customer Management Branch representative </a:t>
            </a:r>
            <a:r>
              <a:rPr lang="en-US" dirty="0" smtClean="0"/>
              <a:t>will </a:t>
            </a:r>
            <a:r>
              <a:rPr lang="en-US" dirty="0"/>
              <a:t>contact your </a:t>
            </a:r>
            <a:r>
              <a:rPr lang="en-US" dirty="0" smtClean="0"/>
              <a:t>TBO </a:t>
            </a:r>
            <a:r>
              <a:rPr lang="en-US" dirty="0"/>
              <a:t>with the required steps to establish your Tribal Employer’s Authorized Maintenance </a:t>
            </a:r>
            <a:r>
              <a:rPr lang="en-US" dirty="0" smtClean="0"/>
              <a:t>Contact(s)</a:t>
            </a:r>
          </a:p>
          <a:p>
            <a:endParaRPr lang="en-US" dirty="0"/>
          </a:p>
        </p:txBody>
      </p:sp>
      <p:pic>
        <p:nvPicPr>
          <p:cNvPr id="4" name="Picture 3" descr="Memorandum of Understanding Direct Premium Remittance Picture" title="MOU 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2040" y="1495933"/>
            <a:ext cx="2119560" cy="2743200"/>
          </a:xfrm>
          <a:prstGeom prst="rect">
            <a:avLst/>
          </a:prstGeom>
          <a:ln>
            <a:solidFill>
              <a:schemeClr val="tx1"/>
            </a:solidFill>
          </a:ln>
        </p:spPr>
      </p:pic>
      <p:pic>
        <p:nvPicPr>
          <p:cNvPr id="5" name="Picture 4" descr="FEHB Handbook Picture" title="FEHB Hand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0864" y="2514600"/>
            <a:ext cx="2122713" cy="2743200"/>
          </a:xfrm>
          <a:prstGeom prst="rect">
            <a:avLst/>
          </a:prstGeom>
          <a:ln>
            <a:solidFill>
              <a:schemeClr val="tx1"/>
            </a:solidFill>
          </a:ln>
        </p:spPr>
      </p:pic>
      <p:pic>
        <p:nvPicPr>
          <p:cNvPr id="6" name="Picture 5" descr="Tribal Employer Profile Picture of Page" title="Tribal Employer Profi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6658" y="3429000"/>
            <a:ext cx="2115742" cy="2743200"/>
          </a:xfrm>
          <a:prstGeom prst="rect">
            <a:avLst/>
          </a:prstGeom>
          <a:ln>
            <a:solidFill>
              <a:schemeClr val="tx1"/>
            </a:solidFill>
          </a:ln>
        </p:spPr>
      </p:pic>
      <p:sp>
        <p:nvSpPr>
          <p:cNvPr id="7" name="Rectangle 6" descr="complete"/>
          <p:cNvSpPr/>
          <p:nvPr/>
        </p:nvSpPr>
        <p:spPr>
          <a:xfrm rot="19987262">
            <a:off x="5355485" y="3352940"/>
            <a:ext cx="423283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omplete</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53233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TIPS Security Officer Training</a:t>
            </a:r>
            <a:endParaRPr lang="en-US" dirty="0"/>
          </a:p>
        </p:txBody>
      </p:sp>
      <p:sp>
        <p:nvSpPr>
          <p:cNvPr id="3" name="Content Placeholder 2" descr="text box"/>
          <p:cNvSpPr>
            <a:spLocks noGrp="1"/>
          </p:cNvSpPr>
          <p:nvPr>
            <p:ph idx="1"/>
          </p:nvPr>
        </p:nvSpPr>
        <p:spPr>
          <a:xfrm>
            <a:off x="228600" y="1371598"/>
            <a:ext cx="8382000" cy="4953001"/>
          </a:xfrm>
        </p:spPr>
        <p:txBody>
          <a:bodyPr/>
          <a:lstStyle/>
          <a:p>
            <a:r>
              <a:rPr lang="en-US" dirty="0" smtClean="0"/>
              <a:t>An NFC security representative will contact the newly designated TSO(s) to arrange security training </a:t>
            </a:r>
          </a:p>
          <a:p>
            <a:r>
              <a:rPr lang="en-US" dirty="0" smtClean="0"/>
              <a:t>Security training is required for all TSO(s)</a:t>
            </a:r>
          </a:p>
          <a:p>
            <a:r>
              <a:rPr lang="en-US" dirty="0" smtClean="0"/>
              <a:t>TSO training covers: </a:t>
            </a:r>
          </a:p>
          <a:p>
            <a:pPr lvl="1"/>
            <a:r>
              <a:rPr lang="en-US" dirty="0"/>
              <a:t>NFC’s Access Management Branch </a:t>
            </a:r>
            <a:r>
              <a:rPr lang="en-US" dirty="0" smtClean="0"/>
              <a:t>responsibilities</a:t>
            </a:r>
            <a:endParaRPr lang="en-US" dirty="0"/>
          </a:p>
          <a:p>
            <a:pPr lvl="1"/>
            <a:r>
              <a:rPr lang="en-US" dirty="0"/>
              <a:t>TIPS  Security Officer  r</a:t>
            </a:r>
            <a:r>
              <a:rPr lang="en-US" dirty="0" smtClean="0"/>
              <a:t>esponsibilities</a:t>
            </a:r>
            <a:endParaRPr lang="en-US" dirty="0"/>
          </a:p>
          <a:p>
            <a:pPr lvl="1"/>
            <a:r>
              <a:rPr lang="en-US" dirty="0"/>
              <a:t>Samples of security access requests </a:t>
            </a:r>
          </a:p>
          <a:p>
            <a:pPr lvl="1"/>
            <a:r>
              <a:rPr lang="en-US" dirty="0"/>
              <a:t>Opening a </a:t>
            </a:r>
            <a:r>
              <a:rPr lang="en-US" dirty="0" smtClean="0"/>
              <a:t>(inquiry) ticket in the ServiceNow Customer Service Portal</a:t>
            </a:r>
            <a:endParaRPr lang="en-US" dirty="0"/>
          </a:p>
          <a:p>
            <a:endParaRPr lang="en-US" dirty="0" smtClean="0"/>
          </a:p>
        </p:txBody>
      </p:sp>
    </p:spTree>
    <p:extLst>
      <p:ext uri="{BB962C8B-B14F-4D97-AF65-F5344CB8AC3E}">
        <p14:creationId xmlns:p14="http://schemas.microsoft.com/office/powerpoint/2010/main" val="560968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TIPS User ID Establishment </a:t>
            </a:r>
            <a:endParaRPr lang="en-US" dirty="0"/>
          </a:p>
        </p:txBody>
      </p:sp>
      <p:sp>
        <p:nvSpPr>
          <p:cNvPr id="3" name="Content Placeholder 2" descr="text box"/>
          <p:cNvSpPr>
            <a:spLocks noGrp="1"/>
          </p:cNvSpPr>
          <p:nvPr>
            <p:ph idx="1"/>
          </p:nvPr>
        </p:nvSpPr>
        <p:spPr/>
        <p:txBody>
          <a:bodyPr/>
          <a:lstStyle/>
          <a:p>
            <a:r>
              <a:rPr lang="en-US" dirty="0" smtClean="0"/>
              <a:t>After TSO(s) have </a:t>
            </a:r>
            <a:r>
              <a:rPr lang="en-US" dirty="0"/>
              <a:t>received security </a:t>
            </a:r>
            <a:r>
              <a:rPr lang="en-US" dirty="0" smtClean="0"/>
              <a:t>training, </a:t>
            </a:r>
            <a:r>
              <a:rPr lang="en-US" dirty="0"/>
              <a:t>they must submit User ID requests to NFC for individuals who will access </a:t>
            </a:r>
            <a:r>
              <a:rPr lang="en-US" dirty="0" smtClean="0"/>
              <a:t>TIPS</a:t>
            </a:r>
          </a:p>
          <a:p>
            <a:r>
              <a:rPr lang="en-US" dirty="0" smtClean="0"/>
              <a:t>TSO(s) may assign one of the following roles:</a:t>
            </a:r>
            <a:endParaRPr lang="en-US" dirty="0"/>
          </a:p>
        </p:txBody>
      </p:sp>
      <p:graphicFrame>
        <p:nvGraphicFramePr>
          <p:cNvPr id="5" name="Table 4" descr="Chart of Roles in TIPS showing: Update/Tribe; Update/Tribe/C; and Audit/Tribe" title="Chart of Roles in TIPS"/>
          <p:cNvGraphicFramePr>
            <a:graphicFrameLocks noGrp="1"/>
          </p:cNvGraphicFramePr>
          <p:nvPr>
            <p:extLst>
              <p:ext uri="{D42A27DB-BD31-4B8C-83A1-F6EECF244321}">
                <p14:modId xmlns:p14="http://schemas.microsoft.com/office/powerpoint/2010/main" val="4282602142"/>
              </p:ext>
            </p:extLst>
          </p:nvPr>
        </p:nvGraphicFramePr>
        <p:xfrm>
          <a:off x="533400" y="3352800"/>
          <a:ext cx="8077201" cy="3116186"/>
        </p:xfrm>
        <a:graphic>
          <a:graphicData uri="http://schemas.openxmlformats.org/drawingml/2006/table">
            <a:tbl>
              <a:tblPr firstRow="1" bandRow="1"/>
              <a:tblGrid>
                <a:gridCol w="1755173">
                  <a:extLst>
                    <a:ext uri="{9D8B030D-6E8A-4147-A177-3AD203B41FA5}">
                      <a16:colId xmlns:a16="http://schemas.microsoft.com/office/drawing/2014/main" val="20000"/>
                    </a:ext>
                  </a:extLst>
                </a:gridCol>
                <a:gridCol w="2300469">
                  <a:extLst>
                    <a:ext uri="{9D8B030D-6E8A-4147-A177-3AD203B41FA5}">
                      <a16:colId xmlns:a16="http://schemas.microsoft.com/office/drawing/2014/main" val="20001"/>
                    </a:ext>
                  </a:extLst>
                </a:gridCol>
                <a:gridCol w="4021559">
                  <a:extLst>
                    <a:ext uri="{9D8B030D-6E8A-4147-A177-3AD203B41FA5}">
                      <a16:colId xmlns:a16="http://schemas.microsoft.com/office/drawing/2014/main" val="20002"/>
                    </a:ext>
                  </a:extLst>
                </a:gridCol>
              </a:tblGrid>
              <a:tr h="255505">
                <a:tc>
                  <a:txBody>
                    <a:bodyPr/>
                    <a:lstStyle/>
                    <a:p>
                      <a:pPr marL="0" marR="0" algn="ctr">
                        <a:lnSpc>
                          <a:spcPct val="115000"/>
                        </a:lnSpc>
                        <a:spcBef>
                          <a:spcPts val="0"/>
                        </a:spcBef>
                        <a:spcAft>
                          <a:spcPts val="1000"/>
                        </a:spcAft>
                      </a:pPr>
                      <a:r>
                        <a:rPr lang="en-US" sz="1200" b="1" i="1" dirty="0">
                          <a:solidFill>
                            <a:srgbClr val="FFFFFF"/>
                          </a:solidFill>
                          <a:effectLst/>
                          <a:latin typeface="Arial"/>
                          <a:ea typeface="Times New Roman"/>
                          <a:cs typeface="Times New Roman"/>
                        </a:rPr>
                        <a:t>Role</a:t>
                      </a:r>
                      <a:endParaRPr lang="en-US" sz="1100" dirty="0">
                        <a:effectLst/>
                        <a:latin typeface="Cambria"/>
                        <a:ea typeface="Times New Roman"/>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6F57"/>
                    </a:solidFill>
                  </a:tcPr>
                </a:tc>
                <a:tc>
                  <a:txBody>
                    <a:bodyPr/>
                    <a:lstStyle/>
                    <a:p>
                      <a:pPr marL="0" marR="0" algn="ctr">
                        <a:lnSpc>
                          <a:spcPct val="115000"/>
                        </a:lnSpc>
                        <a:spcBef>
                          <a:spcPts val="0"/>
                        </a:spcBef>
                        <a:spcAft>
                          <a:spcPts val="1000"/>
                        </a:spcAft>
                      </a:pPr>
                      <a:r>
                        <a:rPr lang="en-US" sz="1200" b="1" i="1" dirty="0">
                          <a:solidFill>
                            <a:srgbClr val="FFFFFF"/>
                          </a:solidFill>
                          <a:effectLst/>
                          <a:latin typeface="Arial"/>
                          <a:ea typeface="Times New Roman"/>
                          <a:cs typeface="Times New Roman"/>
                        </a:rPr>
                        <a:t>Description</a:t>
                      </a:r>
                      <a:endParaRPr lang="en-US" sz="1100" dirty="0">
                        <a:effectLst/>
                        <a:latin typeface="Cambria"/>
                        <a:ea typeface="Times New Roman"/>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6F57"/>
                    </a:solidFill>
                  </a:tcPr>
                </a:tc>
                <a:tc>
                  <a:txBody>
                    <a:bodyPr/>
                    <a:lstStyle/>
                    <a:p>
                      <a:pPr marL="0" marR="0" algn="ctr">
                        <a:lnSpc>
                          <a:spcPct val="115000"/>
                        </a:lnSpc>
                        <a:spcBef>
                          <a:spcPts val="0"/>
                        </a:spcBef>
                        <a:spcAft>
                          <a:spcPts val="1000"/>
                        </a:spcAft>
                      </a:pPr>
                      <a:r>
                        <a:rPr lang="en-US" sz="1200" b="1" i="1" dirty="0">
                          <a:solidFill>
                            <a:srgbClr val="FFFFFF"/>
                          </a:solidFill>
                          <a:effectLst/>
                          <a:latin typeface="Arial"/>
                          <a:ea typeface="Times New Roman"/>
                          <a:cs typeface="Times New Roman"/>
                        </a:rPr>
                        <a:t>TIPS Access</a:t>
                      </a:r>
                      <a:endParaRPr lang="en-US" sz="1100" dirty="0">
                        <a:effectLst/>
                        <a:latin typeface="Cambria"/>
                        <a:ea typeface="Times New Roman"/>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6F57"/>
                    </a:solidFill>
                  </a:tcPr>
                </a:tc>
                <a:extLst>
                  <a:ext uri="{0D108BD9-81ED-4DB2-BD59-A6C34878D82A}">
                    <a16:rowId xmlns:a16="http://schemas.microsoft.com/office/drawing/2014/main" val="10000"/>
                  </a:ext>
                </a:extLst>
              </a:tr>
              <a:tr h="959218">
                <a:tc>
                  <a:txBody>
                    <a:bodyPr/>
                    <a:lstStyle/>
                    <a:p>
                      <a:pPr marL="0" marR="0" algn="l">
                        <a:lnSpc>
                          <a:spcPct val="115000"/>
                        </a:lnSpc>
                        <a:spcBef>
                          <a:spcPts val="0"/>
                        </a:spcBef>
                        <a:spcAft>
                          <a:spcPts val="1000"/>
                        </a:spcAft>
                      </a:pPr>
                      <a:r>
                        <a:rPr lang="en-US" sz="1600" b="1" dirty="0">
                          <a:effectLst/>
                          <a:latin typeface="Arial"/>
                          <a:ea typeface="Times New Roman"/>
                          <a:cs typeface="Times New Roman"/>
                        </a:rPr>
                        <a:t>Update/Tribe</a:t>
                      </a:r>
                      <a:endParaRPr lang="en-US" sz="1400" dirty="0">
                        <a:effectLst/>
                        <a:latin typeface="Cambria"/>
                        <a:ea typeface="Times New Roman"/>
                        <a:cs typeface="Times New Roman"/>
                      </a:endParaRPr>
                    </a:p>
                    <a:p>
                      <a:pPr marL="0" marR="0" algn="l">
                        <a:lnSpc>
                          <a:spcPct val="115000"/>
                        </a:lnSpc>
                        <a:spcBef>
                          <a:spcPts val="0"/>
                        </a:spcBef>
                        <a:spcAft>
                          <a:spcPts val="1000"/>
                        </a:spcAft>
                      </a:pPr>
                      <a:r>
                        <a:rPr lang="en-US" sz="1200" i="1" dirty="0">
                          <a:effectLst/>
                          <a:latin typeface="Arial"/>
                          <a:ea typeface="Times New Roman"/>
                          <a:cs typeface="Times New Roman"/>
                        </a:rPr>
                        <a:t>(e.g. Human Resources Staff)</a:t>
                      </a:r>
                      <a:endParaRPr lang="en-US" sz="1100" dirty="0">
                        <a:effectLst/>
                        <a:latin typeface="Cambria"/>
                        <a:ea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1000"/>
                        </a:spcAft>
                      </a:pPr>
                      <a:r>
                        <a:rPr lang="en-US" sz="1200" dirty="0">
                          <a:effectLst/>
                          <a:latin typeface="Arial"/>
                          <a:ea typeface="Times New Roman"/>
                          <a:cs typeface="Times New Roman"/>
                        </a:rPr>
                        <a:t>Standard Tribal Employer user</a:t>
                      </a:r>
                      <a:endParaRPr lang="en-US" sz="1100" dirty="0">
                        <a:effectLst/>
                        <a:latin typeface="Cambria"/>
                        <a:ea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lgn="l">
                        <a:lnSpc>
                          <a:spcPts val="1500"/>
                        </a:lnSpc>
                        <a:spcBef>
                          <a:spcPts val="300"/>
                        </a:spcBef>
                        <a:spcAft>
                          <a:spcPts val="300"/>
                        </a:spcAft>
                        <a:buFont typeface="Arial"/>
                        <a:buChar char="•"/>
                        <a:tabLst>
                          <a:tab pos="228600" algn="l"/>
                        </a:tabLst>
                      </a:pPr>
                      <a:r>
                        <a:rPr lang="en-US" sz="1200" dirty="0">
                          <a:effectLst/>
                          <a:latin typeface="Arial"/>
                          <a:ea typeface="Times New Roman"/>
                          <a:cs typeface="Times New Roman"/>
                        </a:rPr>
                        <a:t>Can create/update enrollee </a:t>
                      </a:r>
                      <a:r>
                        <a:rPr lang="en-US" sz="1200" dirty="0" smtClean="0">
                          <a:effectLst/>
                          <a:latin typeface="Arial"/>
                          <a:ea typeface="Times New Roman"/>
                          <a:cs typeface="Times New Roman"/>
                        </a:rPr>
                        <a:t>SF 2809s </a:t>
                      </a:r>
                      <a:r>
                        <a:rPr lang="en-US" sz="1200" dirty="0">
                          <a:effectLst/>
                          <a:latin typeface="Arial"/>
                          <a:ea typeface="Times New Roman"/>
                          <a:cs typeface="Times New Roman"/>
                        </a:rPr>
                        <a:t>and </a:t>
                      </a:r>
                      <a:r>
                        <a:rPr lang="en-US" sz="1200" dirty="0" smtClean="0">
                          <a:effectLst/>
                          <a:latin typeface="Arial"/>
                          <a:ea typeface="Times New Roman"/>
                          <a:cs typeface="Times New Roman"/>
                        </a:rPr>
                        <a:t>SF 2810s</a:t>
                      </a:r>
                      <a:endParaRPr lang="en-US" sz="1100" dirty="0">
                        <a:effectLst/>
                        <a:latin typeface="Cambria"/>
                        <a:ea typeface="Times New Roman"/>
                        <a:cs typeface="Times New Roman"/>
                      </a:endParaRPr>
                    </a:p>
                    <a:p>
                      <a:pPr marL="342900" marR="0" lvl="0" indent="-342900" algn="l">
                        <a:lnSpc>
                          <a:spcPts val="1500"/>
                        </a:lnSpc>
                        <a:spcBef>
                          <a:spcPts val="300"/>
                        </a:spcBef>
                        <a:spcAft>
                          <a:spcPts val="300"/>
                        </a:spcAft>
                        <a:buFont typeface="Arial"/>
                        <a:buChar char="•"/>
                        <a:tabLst>
                          <a:tab pos="228600" algn="l"/>
                        </a:tabLst>
                      </a:pPr>
                      <a:r>
                        <a:rPr lang="en-US" sz="1200" dirty="0">
                          <a:effectLst/>
                          <a:latin typeface="Arial"/>
                          <a:ea typeface="Times New Roman"/>
                          <a:cs typeface="Times New Roman"/>
                        </a:rPr>
                        <a:t>Can view/download TIPS Reports including TIPS </a:t>
                      </a:r>
                      <a:r>
                        <a:rPr lang="en-US" sz="1200" dirty="0" smtClean="0">
                          <a:effectLst/>
                          <a:latin typeface="Arial"/>
                          <a:ea typeface="Times New Roman"/>
                          <a:cs typeface="Times New Roman"/>
                        </a:rPr>
                        <a:t>Billing Reports</a:t>
                      </a:r>
                      <a:endParaRPr lang="en-US" sz="1100" dirty="0">
                        <a:effectLst/>
                        <a:latin typeface="Cambria"/>
                        <a:ea typeface="Times New Roman"/>
                        <a:cs typeface="Times New Roman"/>
                      </a:endParaRPr>
                    </a:p>
                    <a:p>
                      <a:pPr marL="342900" marR="0" lvl="0" indent="-342900" algn="l">
                        <a:lnSpc>
                          <a:spcPts val="1500"/>
                        </a:lnSpc>
                        <a:spcBef>
                          <a:spcPts val="300"/>
                        </a:spcBef>
                        <a:spcAft>
                          <a:spcPts val="300"/>
                        </a:spcAft>
                        <a:buFont typeface="Arial"/>
                        <a:buChar char="•"/>
                        <a:tabLst>
                          <a:tab pos="228600" algn="l"/>
                        </a:tabLst>
                      </a:pPr>
                      <a:r>
                        <a:rPr lang="en-US" sz="1200" dirty="0">
                          <a:effectLst/>
                          <a:latin typeface="Arial"/>
                          <a:ea typeface="Times New Roman"/>
                          <a:cs typeface="Times New Roman"/>
                        </a:rPr>
                        <a:t>Can submit Electronic Upload files</a:t>
                      </a:r>
                      <a:endParaRPr lang="en-US" sz="1100" dirty="0">
                        <a:effectLst/>
                        <a:latin typeface="Cambria"/>
                        <a:ea typeface="Times New Roman"/>
                        <a:cs typeface="Times New Roman"/>
                      </a:endParaRPr>
                    </a:p>
                  </a:txBody>
                  <a:tcPr marL="68580" marR="68580" marT="952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20521">
                <a:tc>
                  <a:txBody>
                    <a:bodyPr/>
                    <a:lstStyle/>
                    <a:p>
                      <a:pPr marL="0" marR="0" algn="l">
                        <a:lnSpc>
                          <a:spcPct val="115000"/>
                        </a:lnSpc>
                        <a:spcBef>
                          <a:spcPts val="0"/>
                        </a:spcBef>
                        <a:spcAft>
                          <a:spcPts val="1000"/>
                        </a:spcAft>
                      </a:pPr>
                      <a:r>
                        <a:rPr lang="en-US" sz="1600" b="1" dirty="0">
                          <a:effectLst/>
                          <a:latin typeface="Arial"/>
                          <a:ea typeface="Times New Roman"/>
                          <a:cs typeface="Times New Roman"/>
                        </a:rPr>
                        <a:t>Update/Tribe/C</a:t>
                      </a:r>
                      <a:endParaRPr lang="en-US" sz="1400" dirty="0">
                        <a:effectLst/>
                        <a:latin typeface="Cambria"/>
                        <a:ea typeface="Times New Roman"/>
                        <a:cs typeface="Times New Roman"/>
                      </a:endParaRPr>
                    </a:p>
                    <a:p>
                      <a:pPr marL="0" marR="0" algn="l">
                        <a:lnSpc>
                          <a:spcPct val="115000"/>
                        </a:lnSpc>
                        <a:spcBef>
                          <a:spcPts val="0"/>
                        </a:spcBef>
                        <a:spcAft>
                          <a:spcPts val="1000"/>
                        </a:spcAft>
                      </a:pPr>
                      <a:r>
                        <a:rPr lang="en-US" sz="1200" i="1" dirty="0">
                          <a:effectLst/>
                          <a:latin typeface="Arial"/>
                          <a:ea typeface="Times New Roman"/>
                          <a:cs typeface="Times New Roman"/>
                        </a:rPr>
                        <a:t>(e.g. Authorized Maintenance Contact)</a:t>
                      </a:r>
                      <a:endParaRPr lang="en-US" sz="1100" dirty="0">
                        <a:effectLst/>
                        <a:latin typeface="Cambria"/>
                        <a:ea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1000"/>
                        </a:spcAft>
                      </a:pPr>
                      <a:r>
                        <a:rPr lang="en-US" sz="1200" dirty="0">
                          <a:effectLst/>
                          <a:latin typeface="Arial"/>
                          <a:ea typeface="Times New Roman"/>
                          <a:cs typeface="Times New Roman"/>
                        </a:rPr>
                        <a:t>Same as Update/Tribe role with addition of Authorized Contact record update access</a:t>
                      </a:r>
                      <a:endParaRPr lang="en-US" sz="1100" dirty="0">
                        <a:effectLst/>
                        <a:latin typeface="Cambria"/>
                        <a:ea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lgn="l">
                        <a:lnSpc>
                          <a:spcPts val="1500"/>
                        </a:lnSpc>
                        <a:spcBef>
                          <a:spcPts val="300"/>
                        </a:spcBef>
                        <a:spcAft>
                          <a:spcPts val="300"/>
                        </a:spcAft>
                        <a:buFont typeface="Arial"/>
                        <a:buChar char="•"/>
                        <a:tabLst>
                          <a:tab pos="228600" algn="l"/>
                        </a:tabLst>
                      </a:pPr>
                      <a:r>
                        <a:rPr lang="en-US" sz="1200" dirty="0">
                          <a:effectLst/>
                          <a:latin typeface="Arial"/>
                          <a:ea typeface="Times New Roman"/>
                          <a:cs typeface="Times New Roman"/>
                        </a:rPr>
                        <a:t>Can create/update enrollee </a:t>
                      </a:r>
                      <a:r>
                        <a:rPr lang="en-US" sz="1200" dirty="0" smtClean="0">
                          <a:effectLst/>
                          <a:latin typeface="Arial"/>
                          <a:ea typeface="Times New Roman"/>
                          <a:cs typeface="Times New Roman"/>
                        </a:rPr>
                        <a:t>SF 2809s</a:t>
                      </a:r>
                      <a:r>
                        <a:rPr lang="en-US" sz="1200" dirty="0">
                          <a:effectLst/>
                          <a:latin typeface="Arial"/>
                          <a:ea typeface="Times New Roman"/>
                          <a:cs typeface="Times New Roman"/>
                        </a:rPr>
                        <a:t>, </a:t>
                      </a:r>
                      <a:r>
                        <a:rPr lang="en-US" sz="1200" dirty="0" smtClean="0">
                          <a:effectLst/>
                          <a:latin typeface="Arial"/>
                          <a:ea typeface="Times New Roman"/>
                          <a:cs typeface="Times New Roman"/>
                        </a:rPr>
                        <a:t>SF 2810s</a:t>
                      </a:r>
                      <a:r>
                        <a:rPr lang="en-US" sz="1200" dirty="0">
                          <a:effectLst/>
                          <a:latin typeface="Arial"/>
                          <a:ea typeface="Times New Roman"/>
                          <a:cs typeface="Times New Roman"/>
                        </a:rPr>
                        <a:t>, and contact records (except TSO)</a:t>
                      </a:r>
                      <a:endParaRPr lang="en-US" sz="1100" dirty="0">
                        <a:effectLst/>
                        <a:latin typeface="Cambria"/>
                        <a:ea typeface="Times New Roman"/>
                        <a:cs typeface="Times New Roman"/>
                      </a:endParaRPr>
                    </a:p>
                    <a:p>
                      <a:pPr marL="342900" marR="0" lvl="0" indent="-342900" algn="l">
                        <a:lnSpc>
                          <a:spcPts val="1500"/>
                        </a:lnSpc>
                        <a:spcBef>
                          <a:spcPts val="300"/>
                        </a:spcBef>
                        <a:spcAft>
                          <a:spcPts val="300"/>
                        </a:spcAft>
                        <a:buFont typeface="Arial"/>
                        <a:buChar char="•"/>
                        <a:tabLst>
                          <a:tab pos="228600" algn="l"/>
                        </a:tabLst>
                      </a:pPr>
                      <a:r>
                        <a:rPr lang="en-US" sz="1200" dirty="0">
                          <a:effectLst/>
                          <a:latin typeface="Arial"/>
                          <a:ea typeface="Times New Roman"/>
                          <a:cs typeface="Times New Roman"/>
                        </a:rPr>
                        <a:t>Can view/download TIPS Reports including TIPS </a:t>
                      </a:r>
                      <a:r>
                        <a:rPr lang="en-US" sz="1200" dirty="0" smtClean="0">
                          <a:effectLst/>
                          <a:latin typeface="Arial"/>
                          <a:ea typeface="Times New Roman"/>
                          <a:cs typeface="Times New Roman"/>
                        </a:rPr>
                        <a:t>Billing Reports</a:t>
                      </a:r>
                      <a:endParaRPr lang="en-US" sz="1100" dirty="0">
                        <a:effectLst/>
                        <a:latin typeface="Cambria"/>
                        <a:ea typeface="Times New Roman"/>
                        <a:cs typeface="Times New Roman"/>
                      </a:endParaRPr>
                    </a:p>
                    <a:p>
                      <a:pPr marL="342900" marR="0" lvl="0" indent="-342900" algn="l">
                        <a:lnSpc>
                          <a:spcPts val="1500"/>
                        </a:lnSpc>
                        <a:spcBef>
                          <a:spcPts val="300"/>
                        </a:spcBef>
                        <a:spcAft>
                          <a:spcPts val="300"/>
                        </a:spcAft>
                        <a:buFont typeface="Arial"/>
                        <a:buChar char="•"/>
                        <a:tabLst>
                          <a:tab pos="228600" algn="l"/>
                        </a:tabLst>
                      </a:pPr>
                      <a:r>
                        <a:rPr lang="en-US" sz="1200" dirty="0">
                          <a:effectLst/>
                          <a:latin typeface="Arial"/>
                          <a:ea typeface="Times New Roman"/>
                          <a:cs typeface="Times New Roman"/>
                        </a:rPr>
                        <a:t>Can submit Electronic Upload files</a:t>
                      </a:r>
                      <a:endParaRPr lang="en-US" sz="1100" dirty="0">
                        <a:effectLst/>
                        <a:latin typeface="Cambria"/>
                        <a:ea typeface="Times New Roman"/>
                        <a:cs typeface="Times New Roman"/>
                      </a:endParaRPr>
                    </a:p>
                  </a:txBody>
                  <a:tcPr marL="68580" marR="68580" marT="9525" marB="184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11663">
                <a:tc>
                  <a:txBody>
                    <a:bodyPr/>
                    <a:lstStyle/>
                    <a:p>
                      <a:pPr marL="0" marR="0" algn="l">
                        <a:lnSpc>
                          <a:spcPct val="115000"/>
                        </a:lnSpc>
                        <a:spcBef>
                          <a:spcPts val="0"/>
                        </a:spcBef>
                        <a:spcAft>
                          <a:spcPts val="1000"/>
                        </a:spcAft>
                      </a:pPr>
                      <a:r>
                        <a:rPr lang="en-US" sz="1600" b="1" dirty="0">
                          <a:effectLst/>
                          <a:latin typeface="Arial"/>
                          <a:ea typeface="Times New Roman"/>
                          <a:cs typeface="Times New Roman"/>
                        </a:rPr>
                        <a:t>Audit/Tribe</a:t>
                      </a:r>
                      <a:endParaRPr lang="en-US" sz="1400" dirty="0">
                        <a:effectLst/>
                        <a:latin typeface="Cambria"/>
                        <a:ea typeface="Times New Roman"/>
                        <a:cs typeface="Times New Roman"/>
                      </a:endParaRPr>
                    </a:p>
                    <a:p>
                      <a:pPr marL="0" marR="0" algn="l">
                        <a:lnSpc>
                          <a:spcPct val="115000"/>
                        </a:lnSpc>
                        <a:spcBef>
                          <a:spcPts val="0"/>
                        </a:spcBef>
                        <a:spcAft>
                          <a:spcPts val="1000"/>
                        </a:spcAft>
                      </a:pPr>
                      <a:r>
                        <a:rPr lang="en-US" sz="1200" i="1" dirty="0">
                          <a:effectLst/>
                          <a:latin typeface="Arial"/>
                          <a:ea typeface="Times New Roman"/>
                          <a:cs typeface="Times New Roman"/>
                        </a:rPr>
                        <a:t>(e.g. Finance Staff)</a:t>
                      </a:r>
                      <a:endParaRPr lang="en-US" sz="1100" dirty="0">
                        <a:effectLst/>
                        <a:latin typeface="Cambria"/>
                        <a:ea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15000"/>
                        </a:lnSpc>
                        <a:spcBef>
                          <a:spcPts val="0"/>
                        </a:spcBef>
                        <a:spcAft>
                          <a:spcPts val="1000"/>
                        </a:spcAft>
                      </a:pPr>
                      <a:r>
                        <a:rPr lang="en-US" sz="1200" dirty="0">
                          <a:effectLst/>
                          <a:latin typeface="Arial"/>
                          <a:ea typeface="Times New Roman"/>
                          <a:cs typeface="Times New Roman"/>
                        </a:rPr>
                        <a:t>Same as Update/Tribe role but with read-only access to records</a:t>
                      </a:r>
                      <a:endParaRPr lang="en-US" sz="1100" dirty="0">
                        <a:effectLst/>
                        <a:latin typeface="Cambria"/>
                        <a:ea typeface="Times New Roman"/>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42900" marR="0" lvl="0" indent="-342900" algn="l" defTabSz="914400" rtl="0" eaLnBrk="1" latinLnBrk="0" hangingPunct="1">
                        <a:lnSpc>
                          <a:spcPts val="1500"/>
                        </a:lnSpc>
                        <a:spcBef>
                          <a:spcPts val="300"/>
                        </a:spcBef>
                        <a:spcAft>
                          <a:spcPts val="300"/>
                        </a:spcAft>
                        <a:buFont typeface="Arial"/>
                        <a:buChar char="•"/>
                        <a:tabLst>
                          <a:tab pos="228600" algn="l"/>
                        </a:tabLst>
                      </a:pPr>
                      <a:r>
                        <a:rPr lang="en-US" sz="1200" b="0" kern="1200" dirty="0">
                          <a:solidFill>
                            <a:schemeClr val="tx1"/>
                          </a:solidFill>
                          <a:effectLst/>
                          <a:latin typeface="Arial"/>
                          <a:ea typeface="Times New Roman"/>
                          <a:cs typeface="Times New Roman"/>
                        </a:rPr>
                        <a:t>Can view enrollee, </a:t>
                      </a:r>
                      <a:r>
                        <a:rPr lang="en-US" sz="1200" b="0" kern="1200" dirty="0" smtClean="0">
                          <a:solidFill>
                            <a:schemeClr val="tx1"/>
                          </a:solidFill>
                          <a:effectLst/>
                          <a:latin typeface="Arial"/>
                          <a:ea typeface="Times New Roman"/>
                          <a:cs typeface="Times New Roman"/>
                        </a:rPr>
                        <a:t>SF 2809s </a:t>
                      </a:r>
                      <a:r>
                        <a:rPr lang="en-US" sz="1200" b="0" kern="1200" dirty="0">
                          <a:solidFill>
                            <a:schemeClr val="tx1"/>
                          </a:solidFill>
                          <a:effectLst/>
                          <a:latin typeface="Arial"/>
                          <a:ea typeface="Times New Roman"/>
                          <a:cs typeface="Times New Roman"/>
                        </a:rPr>
                        <a:t>and </a:t>
                      </a:r>
                      <a:r>
                        <a:rPr lang="en-US" sz="1200" b="0" kern="1200" dirty="0" smtClean="0">
                          <a:solidFill>
                            <a:schemeClr val="tx1"/>
                          </a:solidFill>
                          <a:effectLst/>
                          <a:latin typeface="Arial"/>
                          <a:ea typeface="Times New Roman"/>
                          <a:cs typeface="Times New Roman"/>
                        </a:rPr>
                        <a:t>SF 2810s</a:t>
                      </a:r>
                      <a:endParaRPr lang="en-US" sz="1200" b="0" kern="1200" dirty="0">
                        <a:solidFill>
                          <a:schemeClr val="tx1"/>
                        </a:solidFill>
                        <a:effectLst/>
                        <a:latin typeface="Arial"/>
                        <a:ea typeface="Times New Roman"/>
                        <a:cs typeface="Times New Roman"/>
                      </a:endParaRPr>
                    </a:p>
                    <a:p>
                      <a:pPr marL="342900" marR="0" lvl="0" indent="-342900" algn="l" defTabSz="914400" rtl="0" eaLnBrk="1" latinLnBrk="0" hangingPunct="1">
                        <a:lnSpc>
                          <a:spcPts val="1500"/>
                        </a:lnSpc>
                        <a:spcBef>
                          <a:spcPts val="300"/>
                        </a:spcBef>
                        <a:spcAft>
                          <a:spcPts val="300"/>
                        </a:spcAft>
                        <a:buFont typeface="Arial"/>
                        <a:buChar char="•"/>
                        <a:tabLst>
                          <a:tab pos="228600" algn="l"/>
                        </a:tabLst>
                      </a:pPr>
                      <a:r>
                        <a:rPr lang="en-US" sz="1200" b="0" kern="1200" dirty="0">
                          <a:solidFill>
                            <a:schemeClr val="tx1"/>
                          </a:solidFill>
                          <a:effectLst/>
                          <a:latin typeface="Arial"/>
                          <a:ea typeface="Times New Roman"/>
                          <a:cs typeface="Times New Roman"/>
                        </a:rPr>
                        <a:t>Can view/download TIPS Reports</a:t>
                      </a:r>
                    </a:p>
                  </a:txBody>
                  <a:tcPr marL="68580" marR="68580" marT="9525" marB="184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989577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normAutofit/>
          </a:bodyPr>
          <a:lstStyle/>
          <a:p>
            <a:pPr lvl="0"/>
            <a:r>
              <a:rPr lang="en-US" dirty="0"/>
              <a:t>Online Inquiry Submission Website </a:t>
            </a:r>
            <a:r>
              <a:rPr lang="en-US" dirty="0" smtClean="0"/>
              <a:t>(ServiceNow) Setup</a:t>
            </a:r>
            <a:endParaRPr lang="en-US" dirty="0"/>
          </a:p>
        </p:txBody>
      </p:sp>
      <p:sp>
        <p:nvSpPr>
          <p:cNvPr id="3" name="Content Placeholder 2" descr="text box"/>
          <p:cNvSpPr>
            <a:spLocks noGrp="1"/>
          </p:cNvSpPr>
          <p:nvPr>
            <p:ph idx="1"/>
          </p:nvPr>
        </p:nvSpPr>
        <p:spPr/>
        <p:txBody>
          <a:bodyPr/>
          <a:lstStyle/>
          <a:p>
            <a:r>
              <a:rPr lang="en-US" dirty="0" smtClean="0"/>
              <a:t>At the conclusion of your Tribal Employer setup process your TBO will be given a user ID and password to use NFC’s online inquiry resolution system: ServiceNow Customer Service Portal</a:t>
            </a:r>
          </a:p>
          <a:p>
            <a:r>
              <a:rPr lang="en-US" dirty="0" smtClean="0"/>
              <a:t>ServiceNow lets TBOs submit </a:t>
            </a:r>
            <a:r>
              <a:rPr lang="en-US" dirty="0"/>
              <a:t>inquiries or help desk requests to the TIPS Contact Center via the </a:t>
            </a:r>
            <a:r>
              <a:rPr lang="en-US" dirty="0" smtClean="0"/>
              <a:t>internet</a:t>
            </a:r>
          </a:p>
          <a:p>
            <a:r>
              <a:rPr lang="en-US" dirty="0"/>
              <a:t>A TIPS Contact Center representative will contact </a:t>
            </a:r>
            <a:r>
              <a:rPr lang="en-US" dirty="0" smtClean="0"/>
              <a:t>TBOs with </a:t>
            </a:r>
            <a:r>
              <a:rPr lang="en-US" dirty="0"/>
              <a:t>the steps required to establish </a:t>
            </a:r>
            <a:r>
              <a:rPr lang="en-US" dirty="0" smtClean="0"/>
              <a:t>a Tribal </a:t>
            </a:r>
            <a:r>
              <a:rPr lang="en-US" dirty="0"/>
              <a:t>Employer’s account for </a:t>
            </a:r>
            <a:r>
              <a:rPr lang="en-US" dirty="0" smtClean="0"/>
              <a:t>ServiceNow use, which may include adding users in addition to the TBO</a:t>
            </a:r>
            <a:endParaRPr lang="en-US" dirty="0"/>
          </a:p>
          <a:p>
            <a:endParaRPr lang="en-US" dirty="0"/>
          </a:p>
        </p:txBody>
      </p:sp>
    </p:spTree>
    <p:extLst>
      <p:ext uri="{BB962C8B-B14F-4D97-AF65-F5344CB8AC3E}">
        <p14:creationId xmlns:p14="http://schemas.microsoft.com/office/powerpoint/2010/main" val="1900997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1 Knowledge Check</a:t>
            </a:r>
            <a:endParaRPr lang="en-US" dirty="0"/>
          </a:p>
        </p:txBody>
      </p:sp>
      <p:sp>
        <p:nvSpPr>
          <p:cNvPr id="3" name="Content Placeholder 2" descr="text box"/>
          <p:cNvSpPr>
            <a:spLocks noGrp="1"/>
          </p:cNvSpPr>
          <p:nvPr>
            <p:ph idx="1"/>
          </p:nvPr>
        </p:nvSpPr>
        <p:spPr/>
        <p:txBody>
          <a:bodyPr/>
          <a:lstStyle/>
          <a:p>
            <a:pPr marL="514350" indent="-514350">
              <a:buFont typeface="+mj-lt"/>
              <a:buAutoNum type="arabicPeriod"/>
            </a:pPr>
            <a:r>
              <a:rPr lang="en-US" sz="2200" dirty="0" smtClean="0"/>
              <a:t>Who are the five key FEHB stakeholders?</a:t>
            </a:r>
          </a:p>
          <a:p>
            <a:pPr marL="914400" lvl="1" indent="-514350">
              <a:buFont typeface="Calibri" pitchFamily="34" charset="0"/>
              <a:buChar char="–"/>
            </a:pPr>
            <a:r>
              <a:rPr lang="en-US" sz="2200" dirty="0" smtClean="0"/>
              <a:t>Tribal Employees, Tribal Employers, NFC, OPM, and FEHB Plan Carriers</a:t>
            </a:r>
          </a:p>
          <a:p>
            <a:pPr marL="514350" indent="-514350">
              <a:buFont typeface="+mj-lt"/>
              <a:buAutoNum type="arabicPeriod"/>
            </a:pPr>
            <a:r>
              <a:rPr lang="en-US" sz="2200" dirty="0" smtClean="0"/>
              <a:t>What is the name of the insurance system for Tribal Employers maintained by NFC?</a:t>
            </a:r>
          </a:p>
          <a:p>
            <a:pPr marL="914400" lvl="1" indent="-514350">
              <a:buFont typeface="Calibri" pitchFamily="34" charset="0"/>
              <a:buChar char="–"/>
            </a:pPr>
            <a:r>
              <a:rPr lang="en-US" sz="2200" dirty="0" smtClean="0"/>
              <a:t>Tribal Insurance Processing System (TIPS)</a:t>
            </a:r>
          </a:p>
          <a:p>
            <a:pPr marL="457200" lvl="2" indent="-457200">
              <a:buFont typeface="+mj-lt"/>
              <a:buAutoNum type="arabicPeriod" startAt="3"/>
            </a:pPr>
            <a:r>
              <a:rPr lang="en-US" sz="2200" dirty="0" smtClean="0"/>
              <a:t>What contact is responsible for entering enrollment and plan changes into TIPS? </a:t>
            </a:r>
          </a:p>
          <a:p>
            <a:pPr marL="914400" lvl="1" indent="-514350">
              <a:buFont typeface="Calibri" pitchFamily="34" charset="0"/>
              <a:buChar char="–"/>
            </a:pPr>
            <a:r>
              <a:rPr lang="en-US" sz="2200" dirty="0"/>
              <a:t>Tribal </a:t>
            </a:r>
            <a:r>
              <a:rPr lang="en-US" sz="2200" dirty="0" smtClean="0"/>
              <a:t>Employer</a:t>
            </a:r>
            <a:endParaRPr lang="en-US" sz="1400" dirty="0" smtClean="0"/>
          </a:p>
          <a:p>
            <a:pPr marL="514350" lvl="2" indent="-514350">
              <a:buFont typeface="+mj-lt"/>
              <a:buAutoNum type="arabicPeriod" startAt="4"/>
            </a:pPr>
            <a:r>
              <a:rPr lang="en-US" sz="2200" dirty="0" smtClean="0"/>
              <a:t>What contact works </a:t>
            </a:r>
            <a:r>
              <a:rPr lang="en-US" sz="2200" dirty="0"/>
              <a:t>with NFC to establish TIPS user identifications for the Tribal </a:t>
            </a:r>
            <a:r>
              <a:rPr lang="en-US" sz="2200" dirty="0" smtClean="0"/>
              <a:t>Employer?</a:t>
            </a:r>
            <a:endParaRPr lang="en-US" sz="2200" dirty="0"/>
          </a:p>
          <a:p>
            <a:pPr marL="914400" lvl="1" indent="-514350">
              <a:buFont typeface="Calibri" pitchFamily="34" charset="0"/>
              <a:buChar char="–"/>
            </a:pPr>
            <a:r>
              <a:rPr lang="en-US" sz="2200" dirty="0" smtClean="0"/>
              <a:t>Tribal Security Officer (TSO)</a:t>
            </a:r>
            <a:endParaRPr lang="en-US" sz="2600" dirty="0"/>
          </a:p>
          <a:p>
            <a:pPr marL="0" indent="0">
              <a:buNone/>
            </a:pPr>
            <a:endParaRPr lang="en-US" sz="2200" dirty="0" smtClean="0"/>
          </a:p>
          <a:p>
            <a:pPr marL="0" indent="0">
              <a:buNone/>
            </a:pPr>
            <a:endParaRPr lang="en-US" sz="2200" dirty="0"/>
          </a:p>
        </p:txBody>
      </p:sp>
    </p:spTree>
    <p:extLst>
      <p:ext uri="{BB962C8B-B14F-4D97-AF65-F5344CB8AC3E}">
        <p14:creationId xmlns:p14="http://schemas.microsoft.com/office/powerpoint/2010/main" val="385102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1 Summary</a:t>
            </a:r>
            <a:endParaRPr lang="en-US" dirty="0"/>
          </a:p>
        </p:txBody>
      </p:sp>
      <p:sp>
        <p:nvSpPr>
          <p:cNvPr id="3" name="Content Placeholder 2" descr="text box"/>
          <p:cNvSpPr>
            <a:spLocks noGrp="1"/>
          </p:cNvSpPr>
          <p:nvPr>
            <p:ph idx="1"/>
          </p:nvPr>
        </p:nvSpPr>
        <p:spPr/>
        <p:txBody>
          <a:bodyPr/>
          <a:lstStyle/>
          <a:p>
            <a:r>
              <a:rPr lang="en-US" dirty="0" smtClean="0"/>
              <a:t>Now that you have completed this lesson, you should be able to:</a:t>
            </a:r>
          </a:p>
          <a:p>
            <a:pPr lvl="1"/>
            <a:r>
              <a:rPr lang="en-US" dirty="0" smtClean="0"/>
              <a:t>Describe the FEHB program</a:t>
            </a:r>
          </a:p>
          <a:p>
            <a:pPr lvl="1"/>
            <a:r>
              <a:rPr lang="en-US" dirty="0" smtClean="0"/>
              <a:t>Identify the legislation that extends FEHB to Indian Tribes, Tribal Organizations, and Urban Indian Organizations</a:t>
            </a:r>
          </a:p>
          <a:p>
            <a:pPr lvl="1"/>
            <a:r>
              <a:rPr lang="en-US" dirty="0" smtClean="0"/>
              <a:t>Identify who is eligible for FEHB</a:t>
            </a:r>
          </a:p>
          <a:p>
            <a:pPr lvl="1"/>
            <a:r>
              <a:rPr lang="en-US" dirty="0" smtClean="0"/>
              <a:t>List the FEHB key stakeholders relative to TIPS</a:t>
            </a:r>
          </a:p>
          <a:p>
            <a:pPr lvl="1"/>
            <a:r>
              <a:rPr lang="en-US" dirty="0" smtClean="0"/>
              <a:t>Explain how FEHB key stakeholders interact with each other</a:t>
            </a:r>
          </a:p>
          <a:p>
            <a:pPr lvl="1"/>
            <a:r>
              <a:rPr lang="en-US" dirty="0"/>
              <a:t>Describe how Tribal Employers join FEHB and the FEHB Tribal Agreement Package</a:t>
            </a:r>
          </a:p>
          <a:p>
            <a:pPr lvl="1"/>
            <a:endParaRPr lang="en-US" dirty="0"/>
          </a:p>
        </p:txBody>
      </p:sp>
    </p:spTree>
    <p:extLst>
      <p:ext uri="{BB962C8B-B14F-4D97-AF65-F5344CB8AC3E}">
        <p14:creationId xmlns:p14="http://schemas.microsoft.com/office/powerpoint/2010/main" val="497997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1752" y="0"/>
            <a:ext cx="7498080" cy="1097280"/>
          </a:xfrm>
        </p:spPr>
        <p:txBody>
          <a:bodyPr/>
          <a:lstStyle/>
          <a:p>
            <a:r>
              <a:rPr lang="en-US" dirty="0" smtClean="0"/>
              <a:t>Lesson </a:t>
            </a:r>
            <a:r>
              <a:rPr lang="en-US" dirty="0"/>
              <a:t>2: TIPS and </a:t>
            </a:r>
            <a:r>
              <a:rPr lang="en-US" dirty="0" smtClean="0"/>
              <a:t>Enrollments</a:t>
            </a:r>
            <a:endParaRPr lang="en-US" dirty="0"/>
          </a:p>
        </p:txBody>
      </p:sp>
      <p:graphicFrame>
        <p:nvGraphicFramePr>
          <p:cNvPr id="4" name="Table 3" descr="Table of Contents showing now on Lesson 2: TIPS and Enrollments" title="Table of Contents "/>
          <p:cNvGraphicFramePr>
            <a:graphicFrameLocks noGrp="1"/>
          </p:cNvGraphicFramePr>
          <p:nvPr>
            <p:extLst>
              <p:ext uri="{D42A27DB-BD31-4B8C-83A1-F6EECF244321}">
                <p14:modId xmlns:p14="http://schemas.microsoft.com/office/powerpoint/2010/main" val="3957767967"/>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bg1"/>
                          </a:solidFill>
                        </a:rPr>
                        <a:t>Lesson 2: TIPS and Enrollments</a:t>
                      </a:r>
                    </a:p>
                  </a:txBody>
                  <a:tcPr anchor="ctr">
                    <a:solidFill>
                      <a:srgbClr val="84181B"/>
                    </a:solidFill>
                  </a:tcPr>
                </a:tc>
                <a:tc>
                  <a:txBody>
                    <a:bodyPr/>
                    <a:lstStyle/>
                    <a:p>
                      <a:r>
                        <a:rPr lang="en-US" sz="1800" b="1" dirty="0" smtClean="0">
                          <a:solidFill>
                            <a:schemeClr val="bg1"/>
                          </a:solidFill>
                        </a:rPr>
                        <a:t>45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t>Lesson 4: Special</a:t>
                      </a:r>
                      <a:r>
                        <a:rPr lang="en-US" sz="1800" b="1" baseline="0" dirty="0" smtClean="0"/>
                        <a:t> Transactions</a:t>
                      </a:r>
                      <a:endParaRPr lang="en-US" sz="1800" b="1" dirty="0"/>
                    </a:p>
                  </a:txBody>
                  <a:tcPr anchor="ctr">
                    <a:solidFill>
                      <a:srgbClr val="E9DBB5"/>
                    </a:solidFill>
                  </a:tcPr>
                </a:tc>
                <a:tc>
                  <a:txBody>
                    <a:bodyPr/>
                    <a:lstStyle/>
                    <a:p>
                      <a:r>
                        <a:rPr lang="en-US" sz="1800" b="1" dirty="0" smtClean="0"/>
                        <a:t>30 minutes</a:t>
                      </a:r>
                      <a:endParaRPr lang="en-US" sz="1800" b="1" dirty="0"/>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t>TIPS Transactions</a:t>
                      </a:r>
                      <a:r>
                        <a:rPr lang="en-US" sz="1800" b="1" baseline="0" dirty="0" smtClean="0"/>
                        <a:t> Reference Section</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262071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2 Objectives</a:t>
            </a:r>
            <a:endParaRPr lang="en-US" dirty="0"/>
          </a:p>
        </p:txBody>
      </p:sp>
      <p:sp>
        <p:nvSpPr>
          <p:cNvPr id="3" name="Content Placeholder 2" descr="text box"/>
          <p:cNvSpPr>
            <a:spLocks noGrp="1"/>
          </p:cNvSpPr>
          <p:nvPr>
            <p:ph idx="1"/>
          </p:nvPr>
        </p:nvSpPr>
        <p:spPr/>
        <p:txBody>
          <a:bodyPr/>
          <a:lstStyle/>
          <a:p>
            <a:r>
              <a:rPr lang="en-US" dirty="0" smtClean="0"/>
              <a:t>By the end of this lesson, you should be able to:</a:t>
            </a:r>
          </a:p>
          <a:p>
            <a:pPr lvl="1"/>
            <a:r>
              <a:rPr lang="en-US" dirty="0" smtClean="0"/>
              <a:t>Define TIPS</a:t>
            </a:r>
          </a:p>
          <a:p>
            <a:pPr lvl="1"/>
            <a:r>
              <a:rPr lang="en-US" dirty="0" smtClean="0"/>
              <a:t>Identify how TIPS supports Tribal Employers</a:t>
            </a:r>
          </a:p>
          <a:p>
            <a:pPr lvl="1"/>
            <a:r>
              <a:rPr lang="en-US" dirty="0" smtClean="0"/>
              <a:t>Identify the components of a SF 2809 and SF 2810 in TIPS</a:t>
            </a:r>
          </a:p>
          <a:p>
            <a:pPr lvl="1"/>
            <a:r>
              <a:rPr lang="en-US" dirty="0" smtClean="0"/>
              <a:t>Explain the process for performing employee enrollment transactions in TIPS</a:t>
            </a:r>
          </a:p>
          <a:p>
            <a:pPr lvl="1"/>
            <a:r>
              <a:rPr lang="en-US" dirty="0"/>
              <a:t>Explain the enrollment reconciliation </a:t>
            </a:r>
            <a:r>
              <a:rPr lang="en-US" dirty="0" smtClean="0"/>
              <a:t>process</a:t>
            </a:r>
            <a:endParaRPr lang="en-US" dirty="0"/>
          </a:p>
        </p:txBody>
      </p:sp>
    </p:spTree>
    <p:extLst>
      <p:ext uri="{BB962C8B-B14F-4D97-AF65-F5344CB8AC3E}">
        <p14:creationId xmlns:p14="http://schemas.microsoft.com/office/powerpoint/2010/main" val="198645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What is the Tribal Insurance Processing System (TIPS)?</a:t>
            </a:r>
            <a:endParaRPr lang="en-US" dirty="0"/>
          </a:p>
        </p:txBody>
      </p:sp>
      <p:sp>
        <p:nvSpPr>
          <p:cNvPr id="3" name="Content Placeholder 2" descr="text box"/>
          <p:cNvSpPr>
            <a:spLocks noGrp="1"/>
          </p:cNvSpPr>
          <p:nvPr>
            <p:ph idx="1"/>
          </p:nvPr>
        </p:nvSpPr>
        <p:spPr/>
        <p:txBody>
          <a:bodyPr/>
          <a:lstStyle/>
          <a:p>
            <a:r>
              <a:rPr lang="en-US" dirty="0" smtClean="0"/>
              <a:t>A web-based system of record for FEHB enrollment information</a:t>
            </a:r>
          </a:p>
          <a:p>
            <a:r>
              <a:rPr lang="en-US" dirty="0"/>
              <a:t>A</a:t>
            </a:r>
            <a:r>
              <a:rPr lang="en-US" dirty="0" smtClean="0"/>
              <a:t>dministered by NFC</a:t>
            </a:r>
          </a:p>
          <a:p>
            <a:r>
              <a:rPr lang="en-US" dirty="0" smtClean="0"/>
              <a:t>Used by Tribal Employers to perform FEHB enrollments</a:t>
            </a:r>
          </a:p>
          <a:p>
            <a:pPr lvl="1"/>
            <a:endParaRPr lang="en-US" dirty="0" smtClean="0"/>
          </a:p>
          <a:p>
            <a:pPr lvl="1"/>
            <a:endParaRPr lang="en-US" dirty="0"/>
          </a:p>
          <a:p>
            <a:pPr lvl="1"/>
            <a:endParaRPr lang="en-US" dirty="0" smtClean="0"/>
          </a:p>
          <a:p>
            <a:pPr lvl="1"/>
            <a:endParaRPr lang="en-US" dirty="0"/>
          </a:p>
        </p:txBody>
      </p:sp>
      <p:pic>
        <p:nvPicPr>
          <p:cNvPr id="9" name="Picture 8" descr="TIPS Login Page" title="TIPS Login Page"/>
          <p:cNvPicPr>
            <a:picLocks noChangeAspect="1"/>
          </p:cNvPicPr>
          <p:nvPr/>
        </p:nvPicPr>
        <p:blipFill>
          <a:blip r:embed="rId3"/>
          <a:stretch>
            <a:fillRect/>
          </a:stretch>
        </p:blipFill>
        <p:spPr>
          <a:xfrm>
            <a:off x="1752601" y="3352800"/>
            <a:ext cx="5333999" cy="3443016"/>
          </a:xfrm>
          <a:prstGeom prst="rect">
            <a:avLst/>
          </a:prstGeom>
          <a:solidFill>
            <a:schemeClr val="tx1"/>
          </a:solidFill>
          <a:ln>
            <a:solidFill>
              <a:schemeClr val="tx1"/>
            </a:solidFill>
          </a:ln>
        </p:spPr>
      </p:pic>
    </p:spTree>
    <p:extLst>
      <p:ext uri="{BB962C8B-B14F-4D97-AF65-F5344CB8AC3E}">
        <p14:creationId xmlns:p14="http://schemas.microsoft.com/office/powerpoint/2010/main" val="21348115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Agenda							</a:t>
            </a:r>
            <a:endParaRPr lang="en-US" dirty="0"/>
          </a:p>
        </p:txBody>
      </p:sp>
      <p:graphicFrame>
        <p:nvGraphicFramePr>
          <p:cNvPr id="6" name="Table 5" descr="Lists all the Lessons and their titles"/>
          <p:cNvGraphicFramePr>
            <a:graphicFrameLocks noGrp="1"/>
          </p:cNvGraphicFramePr>
          <p:nvPr>
            <p:extLst>
              <p:ext uri="{D42A27DB-BD31-4B8C-83A1-F6EECF244321}">
                <p14:modId xmlns:p14="http://schemas.microsoft.com/office/powerpoint/2010/main" val="2847643580"/>
              </p:ext>
            </p:extLst>
          </p:nvPr>
        </p:nvGraphicFramePr>
        <p:xfrm>
          <a:off x="381000" y="1422400"/>
          <a:ext cx="8229600" cy="52832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t>Lesson / Activity</a:t>
                      </a:r>
                      <a:endParaRPr lang="en-US" sz="1800" b="1" dirty="0"/>
                    </a:p>
                  </a:txBody>
                  <a:tcPr anchor="ctr">
                    <a:solidFill>
                      <a:srgbClr val="84181B"/>
                    </a:solidFill>
                  </a:tcPr>
                </a:tc>
                <a:tc>
                  <a:txBody>
                    <a:bodyPr/>
                    <a:lstStyle/>
                    <a:p>
                      <a:r>
                        <a:rPr lang="en-US" sz="1800" b="1" dirty="0" smtClean="0"/>
                        <a:t>Duration</a:t>
                      </a:r>
                      <a:endParaRPr lang="en-US" sz="1800" b="1" dirty="0"/>
                    </a:p>
                  </a:txBody>
                  <a:tcPr anchor="ctr">
                    <a:solidFill>
                      <a:srgbClr val="84181B"/>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1"/>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2"/>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4"/>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5"/>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6"/>
                  </a:ext>
                </a:extLst>
              </a:tr>
              <a:tr h="406400">
                <a:tc>
                  <a:txBody>
                    <a:bodyPr/>
                    <a:lstStyle/>
                    <a:p>
                      <a:r>
                        <a:rPr lang="en-US" sz="1800" b="1" dirty="0" smtClean="0"/>
                        <a:t>Lesson 4: Special</a:t>
                      </a:r>
                      <a:r>
                        <a:rPr lang="en-US" sz="1800" b="1" baseline="0" dirty="0" smtClean="0"/>
                        <a:t> Transactions</a:t>
                      </a:r>
                      <a:endParaRPr lang="en-US" sz="1800" b="1" dirty="0"/>
                    </a:p>
                  </a:txBody>
                  <a:tcPr anchor="ctr">
                    <a:solidFill>
                      <a:srgbClr val="E9DBB5"/>
                    </a:solidFill>
                  </a:tcPr>
                </a:tc>
                <a:tc>
                  <a:txBody>
                    <a:bodyPr/>
                    <a:lstStyle/>
                    <a:p>
                      <a:r>
                        <a:rPr lang="en-US" sz="1800" b="1" dirty="0" smtClean="0"/>
                        <a:t>30 minutes</a:t>
                      </a:r>
                      <a:endParaRPr lang="en-US" sz="1800" b="1" dirty="0"/>
                    </a:p>
                  </a:txBody>
                  <a:tcPr anchor="ctr">
                    <a:solidFill>
                      <a:srgbClr val="E9DBB5"/>
                    </a:solidFill>
                  </a:tcPr>
                </a:tc>
                <a:extLst>
                  <a:ext uri="{0D108BD9-81ED-4DB2-BD59-A6C34878D82A}">
                    <a16:rowId xmlns:a16="http://schemas.microsoft.com/office/drawing/2014/main" val="10007"/>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8"/>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9"/>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10"/>
                  </a:ext>
                </a:extLst>
              </a:tr>
              <a:tr h="406400">
                <a:tc>
                  <a:txBody>
                    <a:bodyPr/>
                    <a:lstStyle/>
                    <a:p>
                      <a:r>
                        <a:rPr lang="en-US" sz="1800" b="1" dirty="0" smtClean="0"/>
                        <a:t>TIPS Transaction</a:t>
                      </a:r>
                      <a:r>
                        <a:rPr lang="en-US" sz="1800" b="1" baseline="0" dirty="0" smtClean="0"/>
                        <a:t>s References </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1"/>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761711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normAutofit/>
          </a:bodyPr>
          <a:lstStyle/>
          <a:p>
            <a:r>
              <a:rPr lang="en-US" dirty="0"/>
              <a:t>Functions of TIPS</a:t>
            </a:r>
          </a:p>
        </p:txBody>
      </p:sp>
      <p:grpSp>
        <p:nvGrpSpPr>
          <p:cNvPr id="4" name="Group 3" descr="Functions of TIPS: Enrollments; TIPS Reports; Special Transactions; Billin Reports" title="Functions of TIPS"/>
          <p:cNvGrpSpPr/>
          <p:nvPr/>
        </p:nvGrpSpPr>
        <p:grpSpPr>
          <a:xfrm>
            <a:off x="1805940" y="1600200"/>
            <a:ext cx="5737860" cy="4953000"/>
            <a:chOff x="1805940" y="1600200"/>
            <a:chExt cx="5737860" cy="4953000"/>
          </a:xfrm>
        </p:grpSpPr>
        <p:cxnSp>
          <p:nvCxnSpPr>
            <p:cNvPr id="17" name="Straight Connector 16" descr="connector line"/>
            <p:cNvCxnSpPr/>
            <p:nvPr/>
          </p:nvCxnSpPr>
          <p:spPr>
            <a:xfrm flipH="1">
              <a:off x="5105400" y="2844579"/>
              <a:ext cx="1012923" cy="889221"/>
            </a:xfrm>
            <a:prstGeom prst="line">
              <a:avLst/>
            </a:prstGeom>
            <a:ln w="28575"/>
          </p:spPr>
          <p:style>
            <a:lnRef idx="1">
              <a:schemeClr val="dk1"/>
            </a:lnRef>
            <a:fillRef idx="0">
              <a:schemeClr val="dk1"/>
            </a:fillRef>
            <a:effectRef idx="0">
              <a:schemeClr val="dk1"/>
            </a:effectRef>
            <a:fontRef idx="minor">
              <a:schemeClr val="tx1"/>
            </a:fontRef>
          </p:style>
        </p:cxnSp>
        <p:sp>
          <p:nvSpPr>
            <p:cNvPr id="16" name="Oval 15" descr="TIPS Reports"/>
            <p:cNvSpPr/>
            <p:nvPr/>
          </p:nvSpPr>
          <p:spPr>
            <a:xfrm>
              <a:off x="5768340" y="1600200"/>
              <a:ext cx="1737360" cy="1737360"/>
            </a:xfrm>
            <a:prstGeom prst="ellipse">
              <a:avLst/>
            </a:prstGeom>
            <a:solidFill>
              <a:srgbClr val="84181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TIPS Reports</a:t>
              </a:r>
              <a:endParaRPr lang="en-US" b="1" dirty="0">
                <a:solidFill>
                  <a:prstClr val="white"/>
                </a:solidFill>
              </a:endParaRPr>
            </a:p>
          </p:txBody>
        </p:sp>
        <p:grpSp>
          <p:nvGrpSpPr>
            <p:cNvPr id="6" name="Group 5"/>
            <p:cNvGrpSpPr/>
            <p:nvPr/>
          </p:nvGrpSpPr>
          <p:grpSpPr>
            <a:xfrm>
              <a:off x="1805940" y="1600200"/>
              <a:ext cx="4485584" cy="4937760"/>
              <a:chOff x="1805940" y="1752600"/>
              <a:chExt cx="4485584" cy="4937760"/>
            </a:xfrm>
          </p:grpSpPr>
          <p:cxnSp>
            <p:nvCxnSpPr>
              <p:cNvPr id="7" name="Straight Connector 6" descr="connector line"/>
              <p:cNvCxnSpPr>
                <a:stCxn id="14" idx="3"/>
              </p:cNvCxnSpPr>
              <p:nvPr/>
            </p:nvCxnSpPr>
            <p:spPr>
              <a:xfrm flipH="1">
                <a:off x="3086101" y="5032701"/>
                <a:ext cx="872798" cy="52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descr="connector line"/>
              <p:cNvCxnSpPr>
                <a:stCxn id="14" idx="5"/>
              </p:cNvCxnSpPr>
              <p:nvPr/>
            </p:nvCxnSpPr>
            <p:spPr>
              <a:xfrm>
                <a:off x="5413701" y="5032701"/>
                <a:ext cx="877823" cy="606099"/>
              </a:xfrm>
              <a:prstGeom prst="line">
                <a:avLst/>
              </a:prstGeom>
              <a:ln w="28575"/>
            </p:spPr>
            <p:style>
              <a:lnRef idx="1">
                <a:schemeClr val="dk1"/>
              </a:lnRef>
              <a:fillRef idx="0">
                <a:schemeClr val="dk1"/>
              </a:fillRef>
              <a:effectRef idx="0">
                <a:schemeClr val="dk1"/>
              </a:effectRef>
              <a:fontRef idx="minor">
                <a:schemeClr val="tx1"/>
              </a:fontRef>
            </p:style>
          </p:cxnSp>
          <p:sp>
            <p:nvSpPr>
              <p:cNvPr id="11" name="Oval 10" descr="Billing Reports"/>
              <p:cNvSpPr/>
              <p:nvPr/>
            </p:nvSpPr>
            <p:spPr>
              <a:xfrm>
                <a:off x="1805940" y="4953000"/>
                <a:ext cx="1737360" cy="1737360"/>
              </a:xfrm>
              <a:prstGeom prst="ellipse">
                <a:avLst/>
              </a:prstGeom>
              <a:solidFill>
                <a:srgbClr val="52748E"/>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prstClr val="white"/>
                  </a:solidFill>
                </a:endParaRPr>
              </a:p>
              <a:p>
                <a:pPr algn="ctr"/>
                <a:r>
                  <a:rPr lang="en-US" b="1" dirty="0" smtClean="0">
                    <a:solidFill>
                      <a:prstClr val="white"/>
                    </a:solidFill>
                  </a:rPr>
                  <a:t>Billing Reports</a:t>
                </a:r>
                <a:endParaRPr lang="en-US" b="1" dirty="0">
                  <a:solidFill>
                    <a:prstClr val="white"/>
                  </a:solidFill>
                </a:endParaRPr>
              </a:p>
              <a:p>
                <a:pPr algn="ctr"/>
                <a:endParaRPr lang="en-US" dirty="0">
                  <a:solidFill>
                    <a:prstClr val="white"/>
                  </a:solidFill>
                </a:endParaRPr>
              </a:p>
            </p:txBody>
          </p:sp>
          <p:cxnSp>
            <p:nvCxnSpPr>
              <p:cNvPr id="12" name="Straight Connector 11" descr="connector line"/>
              <p:cNvCxnSpPr/>
              <p:nvPr/>
            </p:nvCxnSpPr>
            <p:spPr>
              <a:xfrm flipH="1" flipV="1">
                <a:off x="2984071" y="2764878"/>
                <a:ext cx="1206929" cy="1045122"/>
              </a:xfrm>
              <a:prstGeom prst="line">
                <a:avLst/>
              </a:prstGeom>
              <a:ln w="28575"/>
            </p:spPr>
            <p:style>
              <a:lnRef idx="1">
                <a:schemeClr val="dk1"/>
              </a:lnRef>
              <a:fillRef idx="0">
                <a:schemeClr val="dk1"/>
              </a:fillRef>
              <a:effectRef idx="0">
                <a:schemeClr val="dk1"/>
              </a:effectRef>
              <a:fontRef idx="minor">
                <a:schemeClr val="tx1"/>
              </a:fontRef>
            </p:style>
          </p:cxnSp>
          <p:sp>
            <p:nvSpPr>
              <p:cNvPr id="13" name="Oval 12" descr="Enrollments"/>
              <p:cNvSpPr/>
              <p:nvPr/>
            </p:nvSpPr>
            <p:spPr>
              <a:xfrm>
                <a:off x="1805940" y="1752600"/>
                <a:ext cx="1737360" cy="1737360"/>
              </a:xfrm>
              <a:prstGeom prst="ellipse">
                <a:avLst/>
              </a:prstGeom>
              <a:solidFill>
                <a:srgbClr val="616F5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Enrollments</a:t>
                </a:r>
                <a:endParaRPr lang="en-US" b="1" dirty="0">
                  <a:solidFill>
                    <a:prstClr val="white"/>
                  </a:solidFill>
                </a:endParaRPr>
              </a:p>
            </p:txBody>
          </p:sp>
          <p:sp>
            <p:nvSpPr>
              <p:cNvPr id="14" name="Oval 13"/>
              <p:cNvSpPr/>
              <p:nvPr/>
            </p:nvSpPr>
            <p:spPr>
              <a:xfrm>
                <a:off x="3657600" y="3276600"/>
                <a:ext cx="2057400" cy="2057400"/>
              </a:xfrm>
              <a:prstGeom prst="ellipse">
                <a:avLst/>
              </a:prstGeom>
              <a:solidFill>
                <a:srgbClr val="EBDCBB"/>
              </a:solidFill>
              <a:ln>
                <a:solidFill>
                  <a:schemeClr val="tx1"/>
                </a:solidFill>
              </a:ln>
              <a:effectLst>
                <a:outerShdw blurRad="50800" dist="38100" dir="5400000" algn="t"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
                </a:r>
                <a:br>
                  <a:rPr lang="en-US" sz="2400" b="1" dirty="0" smtClean="0">
                    <a:solidFill>
                      <a:prstClr val="black"/>
                    </a:solidFill>
                  </a:rPr>
                </a:br>
                <a:r>
                  <a:rPr lang="en-US" sz="2400" b="1" dirty="0" smtClean="0">
                    <a:solidFill>
                      <a:prstClr val="black"/>
                    </a:solidFill>
                  </a:rPr>
                  <a:t> </a:t>
                </a:r>
                <a:endParaRPr lang="en-US" sz="2400" b="1" dirty="0">
                  <a:solidFill>
                    <a:srgbClr val="616F57"/>
                  </a:solidFill>
                </a:endParaRPr>
              </a:p>
            </p:txBody>
          </p:sp>
          <p:pic>
            <p:nvPicPr>
              <p:cNvPr id="15" name="Picture 14" descr="logo_cov_ppt.gif" title="TIPS Logo"/>
              <p:cNvPicPr>
                <a:picLocks noChangeAspect="1"/>
              </p:cNvPicPr>
              <p:nvPr/>
            </p:nvPicPr>
            <p:blipFill>
              <a:blip r:embed="rId3" cstate="print"/>
              <a:stretch>
                <a:fillRect/>
              </a:stretch>
            </p:blipFill>
            <p:spPr>
              <a:xfrm>
                <a:off x="3825240" y="3674960"/>
                <a:ext cx="1737360" cy="1430440"/>
              </a:xfrm>
              <a:prstGeom prst="rect">
                <a:avLst/>
              </a:prstGeom>
            </p:spPr>
          </p:pic>
        </p:grpSp>
        <p:sp>
          <p:nvSpPr>
            <p:cNvPr id="18" name="Oval 17" descr="Special Transactions"/>
            <p:cNvSpPr/>
            <p:nvPr/>
          </p:nvSpPr>
          <p:spPr>
            <a:xfrm>
              <a:off x="5806440" y="4815840"/>
              <a:ext cx="1737360" cy="1737360"/>
            </a:xfrm>
            <a:prstGeom prst="ellipse">
              <a:avLst/>
            </a:prstGeom>
            <a:solidFill>
              <a:srgbClr val="231F2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Special Transactions</a:t>
              </a:r>
              <a:endParaRPr lang="en-US" b="1" dirty="0">
                <a:solidFill>
                  <a:prstClr val="white"/>
                </a:solidFill>
              </a:endParaRPr>
            </a:p>
          </p:txBody>
        </p:sp>
      </p:grpSp>
    </p:spTree>
    <p:extLst>
      <p:ext uri="{BB962C8B-B14F-4D97-AF65-F5344CB8AC3E}">
        <p14:creationId xmlns:p14="http://schemas.microsoft.com/office/powerpoint/2010/main" val="78460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TIPS Discussion</a:t>
            </a:r>
            <a:endParaRPr lang="en-US" dirty="0"/>
          </a:p>
        </p:txBody>
      </p:sp>
      <p:pic>
        <p:nvPicPr>
          <p:cNvPr id="4" name="Picture 3" descr="handsraised.jpg" title="Picture of Classroom"/>
          <p:cNvPicPr>
            <a:picLocks noChangeAspect="1"/>
          </p:cNvPicPr>
          <p:nvPr/>
        </p:nvPicPr>
        <p:blipFill>
          <a:blip r:embed="rId3" cstate="print"/>
          <a:stretch>
            <a:fillRect/>
          </a:stretch>
        </p:blipFill>
        <p:spPr>
          <a:xfrm>
            <a:off x="411480" y="1737341"/>
            <a:ext cx="8321040" cy="4477496"/>
          </a:xfrm>
          <a:prstGeom prst="rect">
            <a:avLst/>
          </a:prstGeom>
          <a:ln>
            <a:noFill/>
          </a:ln>
          <a:effectLst>
            <a:softEdge rad="112500"/>
          </a:effectLst>
        </p:spPr>
      </p:pic>
    </p:spTree>
    <p:extLst>
      <p:ext uri="{BB962C8B-B14F-4D97-AF65-F5344CB8AC3E}">
        <p14:creationId xmlns:p14="http://schemas.microsoft.com/office/powerpoint/2010/main" val="980846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descr="title box"/>
          <p:cNvSpPr>
            <a:spLocks noGrp="1"/>
          </p:cNvSpPr>
          <p:nvPr>
            <p:ph type="title"/>
          </p:nvPr>
        </p:nvSpPr>
        <p:spPr>
          <a:xfrm>
            <a:off x="301752" y="0"/>
            <a:ext cx="7498080" cy="1097280"/>
          </a:xfrm>
        </p:spPr>
        <p:txBody>
          <a:bodyPr/>
          <a:lstStyle/>
          <a:p>
            <a:r>
              <a:rPr lang="en-US" dirty="0" smtClean="0"/>
              <a:t>Functions of TIPS</a:t>
            </a:r>
            <a:endParaRPr lang="en-US" dirty="0"/>
          </a:p>
        </p:txBody>
      </p:sp>
      <p:cxnSp>
        <p:nvCxnSpPr>
          <p:cNvPr id="13" name="Straight Connector 12" descr="Line Connector" title="Line Connector"/>
          <p:cNvCxnSpPr/>
          <p:nvPr/>
        </p:nvCxnSpPr>
        <p:spPr>
          <a:xfrm flipH="1">
            <a:off x="5105400" y="2844579"/>
            <a:ext cx="1012923" cy="889221"/>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descr="TIPS reports greyed out"/>
          <p:cNvSpPr/>
          <p:nvPr/>
        </p:nvSpPr>
        <p:spPr>
          <a:xfrm>
            <a:off x="5768340" y="16002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TIPS Reports</a:t>
            </a:r>
            <a:endParaRPr lang="en-US" b="1" dirty="0">
              <a:solidFill>
                <a:prstClr val="white"/>
              </a:solidFill>
            </a:endParaRPr>
          </a:p>
        </p:txBody>
      </p:sp>
      <p:grpSp>
        <p:nvGrpSpPr>
          <p:cNvPr id="15" name="Group 14" descr="Enrollment Function" title="Enrollments"/>
          <p:cNvGrpSpPr/>
          <p:nvPr/>
        </p:nvGrpSpPr>
        <p:grpSpPr>
          <a:xfrm>
            <a:off x="1805940" y="1600200"/>
            <a:ext cx="4485584" cy="4937760"/>
            <a:chOff x="1805940" y="1752600"/>
            <a:chExt cx="4485584" cy="4937760"/>
          </a:xfrm>
        </p:grpSpPr>
        <p:cxnSp>
          <p:nvCxnSpPr>
            <p:cNvPr id="17" name="Straight Connector 16" descr="connector line"/>
            <p:cNvCxnSpPr>
              <a:stCxn id="25" idx="3"/>
            </p:cNvCxnSpPr>
            <p:nvPr/>
          </p:nvCxnSpPr>
          <p:spPr>
            <a:xfrm flipH="1">
              <a:off x="3086101" y="5032701"/>
              <a:ext cx="872798" cy="52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descr="connector line"/>
            <p:cNvCxnSpPr>
              <a:stCxn id="25" idx="5"/>
            </p:cNvCxnSpPr>
            <p:nvPr/>
          </p:nvCxnSpPr>
          <p:spPr>
            <a:xfrm>
              <a:off x="5413701" y="5032701"/>
              <a:ext cx="877823" cy="606099"/>
            </a:xfrm>
            <a:prstGeom prst="line">
              <a:avLst/>
            </a:prstGeom>
            <a:ln w="28575"/>
          </p:spPr>
          <p:style>
            <a:lnRef idx="1">
              <a:schemeClr val="dk1"/>
            </a:lnRef>
            <a:fillRef idx="0">
              <a:schemeClr val="dk1"/>
            </a:fillRef>
            <a:effectRef idx="0">
              <a:schemeClr val="dk1"/>
            </a:effectRef>
            <a:fontRef idx="minor">
              <a:schemeClr val="tx1"/>
            </a:fontRef>
          </p:style>
        </p:cxnSp>
        <p:sp>
          <p:nvSpPr>
            <p:cNvPr id="19" name="Oval 18" descr="billing reports greyed out"/>
            <p:cNvSpPr/>
            <p:nvPr/>
          </p:nvSpPr>
          <p:spPr>
            <a:xfrm>
              <a:off x="1805940" y="49530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prstClr val="white"/>
                </a:solidFill>
              </a:endParaRPr>
            </a:p>
            <a:p>
              <a:pPr algn="ctr"/>
              <a:r>
                <a:rPr lang="en-US" b="1" dirty="0" smtClean="0">
                  <a:solidFill>
                    <a:prstClr val="white"/>
                  </a:solidFill>
                </a:rPr>
                <a:t>Billing Reports </a:t>
              </a:r>
              <a:endParaRPr lang="en-US" b="1" dirty="0">
                <a:solidFill>
                  <a:prstClr val="white"/>
                </a:solidFill>
              </a:endParaRPr>
            </a:p>
            <a:p>
              <a:pPr algn="ctr"/>
              <a:endParaRPr lang="en-US" dirty="0">
                <a:solidFill>
                  <a:prstClr val="white"/>
                </a:solidFill>
              </a:endParaRPr>
            </a:p>
          </p:txBody>
        </p:sp>
        <p:cxnSp>
          <p:nvCxnSpPr>
            <p:cNvPr id="22" name="Straight Connector 21" descr="connector line"/>
            <p:cNvCxnSpPr/>
            <p:nvPr/>
          </p:nvCxnSpPr>
          <p:spPr>
            <a:xfrm flipH="1" flipV="1">
              <a:off x="2984071" y="2764878"/>
              <a:ext cx="1206929" cy="1045122"/>
            </a:xfrm>
            <a:prstGeom prst="line">
              <a:avLst/>
            </a:prstGeom>
            <a:ln w="28575"/>
          </p:spPr>
          <p:style>
            <a:lnRef idx="1">
              <a:schemeClr val="dk1"/>
            </a:lnRef>
            <a:fillRef idx="0">
              <a:schemeClr val="dk1"/>
            </a:fillRef>
            <a:effectRef idx="0">
              <a:schemeClr val="dk1"/>
            </a:effectRef>
            <a:fontRef idx="minor">
              <a:schemeClr val="tx1"/>
            </a:fontRef>
          </p:style>
        </p:cxnSp>
        <p:sp>
          <p:nvSpPr>
            <p:cNvPr id="23" name="Oval 22" descr="enrollments"/>
            <p:cNvSpPr/>
            <p:nvPr/>
          </p:nvSpPr>
          <p:spPr>
            <a:xfrm>
              <a:off x="1805940" y="1752600"/>
              <a:ext cx="1737360" cy="1737360"/>
            </a:xfrm>
            <a:prstGeom prst="ellipse">
              <a:avLst/>
            </a:prstGeom>
            <a:solidFill>
              <a:srgbClr val="616F57"/>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Enrollments</a:t>
              </a:r>
              <a:endParaRPr lang="en-US" b="1" dirty="0">
                <a:solidFill>
                  <a:prstClr val="white"/>
                </a:solidFill>
              </a:endParaRPr>
            </a:p>
          </p:txBody>
        </p:sp>
        <p:sp>
          <p:nvSpPr>
            <p:cNvPr id="25" name="Oval 24"/>
            <p:cNvSpPr/>
            <p:nvPr/>
          </p:nvSpPr>
          <p:spPr>
            <a:xfrm>
              <a:off x="3657600" y="3276600"/>
              <a:ext cx="2057400" cy="2057400"/>
            </a:xfrm>
            <a:prstGeom prst="ellipse">
              <a:avLst/>
            </a:prstGeom>
            <a:solidFill>
              <a:srgbClr val="EBDCBB"/>
            </a:solidFill>
            <a:ln>
              <a:solidFill>
                <a:schemeClr val="tx1"/>
              </a:solidFill>
            </a:ln>
            <a:effectLst>
              <a:outerShdw blurRad="50800" dist="38100" dir="5400000" algn="t"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
              </a:r>
              <a:br>
                <a:rPr lang="en-US" sz="2400" b="1" dirty="0" smtClean="0">
                  <a:solidFill>
                    <a:prstClr val="black"/>
                  </a:solidFill>
                </a:rPr>
              </a:br>
              <a:r>
                <a:rPr lang="en-US" sz="2400" b="1" dirty="0" smtClean="0">
                  <a:solidFill>
                    <a:prstClr val="black"/>
                  </a:solidFill>
                </a:rPr>
                <a:t> </a:t>
              </a:r>
              <a:endParaRPr lang="en-US" sz="2400" b="1" dirty="0">
                <a:solidFill>
                  <a:srgbClr val="616F57"/>
                </a:solidFill>
              </a:endParaRPr>
            </a:p>
          </p:txBody>
        </p:sp>
        <p:pic>
          <p:nvPicPr>
            <p:cNvPr id="26" name="Picture 25" descr="logo_cov_ppt.gif" title="TIPS Logo"/>
            <p:cNvPicPr>
              <a:picLocks noChangeAspect="1"/>
            </p:cNvPicPr>
            <p:nvPr/>
          </p:nvPicPr>
          <p:blipFill>
            <a:blip r:embed="rId3" cstate="print"/>
            <a:stretch>
              <a:fillRect/>
            </a:stretch>
          </p:blipFill>
          <p:spPr>
            <a:xfrm>
              <a:off x="3825240" y="3674960"/>
              <a:ext cx="1737360" cy="1430440"/>
            </a:xfrm>
            <a:prstGeom prst="rect">
              <a:avLst/>
            </a:prstGeom>
          </p:spPr>
        </p:pic>
      </p:grpSp>
      <p:sp>
        <p:nvSpPr>
          <p:cNvPr id="27" name="Oval 26" descr="Special transactions greyed out"/>
          <p:cNvSpPr/>
          <p:nvPr/>
        </p:nvSpPr>
        <p:spPr>
          <a:xfrm>
            <a:off x="5806440" y="481584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Special Transactions</a:t>
            </a:r>
            <a:endParaRPr lang="en-US" b="1" dirty="0">
              <a:solidFill>
                <a:prstClr val="white"/>
              </a:solidFill>
            </a:endParaRPr>
          </a:p>
        </p:txBody>
      </p:sp>
    </p:spTree>
    <p:extLst>
      <p:ext uri="{BB962C8B-B14F-4D97-AF65-F5344CB8AC3E}">
        <p14:creationId xmlns:p14="http://schemas.microsoft.com/office/powerpoint/2010/main" val="2493865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normAutofit/>
          </a:bodyPr>
          <a:lstStyle/>
          <a:p>
            <a:r>
              <a:rPr lang="en-US" dirty="0"/>
              <a:t>What information do I need to </a:t>
            </a:r>
            <a:r>
              <a:rPr lang="en-US" dirty="0" smtClean="0"/>
              <a:t>submit  enrollments in </a:t>
            </a:r>
            <a:r>
              <a:rPr lang="en-US" dirty="0"/>
              <a:t>TIPS?</a:t>
            </a:r>
          </a:p>
        </p:txBody>
      </p:sp>
      <p:sp>
        <p:nvSpPr>
          <p:cNvPr id="3" name="Content Placeholder 2" descr="text box"/>
          <p:cNvSpPr>
            <a:spLocks noGrp="1"/>
          </p:cNvSpPr>
          <p:nvPr>
            <p:ph idx="1"/>
          </p:nvPr>
        </p:nvSpPr>
        <p:spPr/>
        <p:txBody>
          <a:bodyPr/>
          <a:lstStyle/>
          <a:p>
            <a:r>
              <a:rPr lang="en-US" dirty="0" smtClean="0"/>
              <a:t>Enrollments are based on the SF 2809 and SF 2810:</a:t>
            </a:r>
          </a:p>
        </p:txBody>
      </p:sp>
      <p:grpSp>
        <p:nvGrpSpPr>
          <p:cNvPr id="4" name="Group 3" descr="Picture of SF2809 and SF2810 Forms" title="SF2809 and SF2810"/>
          <p:cNvGrpSpPr/>
          <p:nvPr/>
        </p:nvGrpSpPr>
        <p:grpSpPr>
          <a:xfrm>
            <a:off x="219074" y="2133600"/>
            <a:ext cx="8620126" cy="4083177"/>
            <a:chOff x="219074" y="2133600"/>
            <a:chExt cx="8620126" cy="4083177"/>
          </a:xfrm>
        </p:grpSpPr>
        <p:sp>
          <p:nvSpPr>
            <p:cNvPr id="8" name="Rectangle 7"/>
            <p:cNvSpPr/>
            <p:nvPr/>
          </p:nvSpPr>
          <p:spPr>
            <a:xfrm>
              <a:off x="219074" y="2136648"/>
              <a:ext cx="5512689" cy="502920"/>
            </a:xfrm>
            <a:prstGeom prst="rect">
              <a:avLst/>
            </a:prstGeom>
            <a:solidFill>
              <a:srgbClr val="616F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t>SF 2809: Health Benefits Election Form</a:t>
              </a:r>
              <a:endParaRPr lang="en-US" sz="1700" b="1" dirty="0"/>
            </a:p>
          </p:txBody>
        </p:sp>
        <p:pic>
          <p:nvPicPr>
            <p:cNvPr id="7" name="Picture 6" descr="Picture of Page 1 SF2809" title="Picture of Page 1 SF2809"/>
            <p:cNvPicPr>
              <a:picLocks noChangeAspect="1"/>
            </p:cNvPicPr>
            <p:nvPr/>
          </p:nvPicPr>
          <p:blipFill rotWithShape="1">
            <a:blip r:embed="rId3" cstate="print">
              <a:extLst>
                <a:ext uri="{28A0092B-C50C-407E-A947-70E740481C1C}">
                  <a14:useLocalDpi xmlns:a14="http://schemas.microsoft.com/office/drawing/2010/main" val="0"/>
                </a:ext>
              </a:extLst>
            </a:blip>
            <a:srcRect l="12276" r="11793"/>
            <a:stretch/>
          </p:blipFill>
          <p:spPr>
            <a:xfrm>
              <a:off x="233172" y="2646674"/>
              <a:ext cx="2743200" cy="3569745"/>
            </a:xfrm>
            <a:prstGeom prst="rect">
              <a:avLst/>
            </a:prstGeom>
            <a:ln w="12700">
              <a:solidFill>
                <a:schemeClr val="tx1"/>
              </a:solidFill>
            </a:ln>
          </p:spPr>
        </p:pic>
        <p:pic>
          <p:nvPicPr>
            <p:cNvPr id="10" name="Picture 9" descr="Picture of Page 1 SF2810" title="Picture of Page 1 SF2810"/>
            <p:cNvPicPr>
              <a:picLocks noChangeAspect="1"/>
            </p:cNvPicPr>
            <p:nvPr/>
          </p:nvPicPr>
          <p:blipFill rotWithShape="1">
            <a:blip r:embed="rId4" cstate="print">
              <a:extLst>
                <a:ext uri="{28A0092B-C50C-407E-A947-70E740481C1C}">
                  <a14:useLocalDpi xmlns:a14="http://schemas.microsoft.com/office/drawing/2010/main" val="0"/>
                </a:ext>
              </a:extLst>
            </a:blip>
            <a:srcRect l="11780" r="11780"/>
            <a:stretch/>
          </p:blipFill>
          <p:spPr>
            <a:xfrm>
              <a:off x="6096000" y="2645664"/>
              <a:ext cx="2743200" cy="3515218"/>
            </a:xfrm>
            <a:prstGeom prst="rect">
              <a:avLst/>
            </a:prstGeom>
            <a:ln w="12700">
              <a:solidFill>
                <a:schemeClr val="tx1"/>
              </a:solidFill>
            </a:ln>
          </p:spPr>
        </p:pic>
        <p:sp>
          <p:nvSpPr>
            <p:cNvPr id="11" name="Rectangle 10"/>
            <p:cNvSpPr/>
            <p:nvPr/>
          </p:nvSpPr>
          <p:spPr>
            <a:xfrm>
              <a:off x="6086475" y="2133600"/>
              <a:ext cx="2752725" cy="502920"/>
            </a:xfrm>
            <a:prstGeom prst="rect">
              <a:avLst/>
            </a:prstGeom>
            <a:solidFill>
              <a:srgbClr val="616F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smtClean="0"/>
                <a:t>SF 2810: Notice of Change in Health Benefits Enrollment</a:t>
              </a:r>
              <a:endParaRPr lang="en-US" sz="1700" b="1" dirty="0"/>
            </a:p>
          </p:txBody>
        </p:sp>
        <p:pic>
          <p:nvPicPr>
            <p:cNvPr id="9" name="Picture 8" descr="Picture of Page 2 SF2809" title="Page 2 SF2809"/>
            <p:cNvPicPr>
              <a:picLocks/>
            </p:cNvPicPr>
            <p:nvPr/>
          </p:nvPicPr>
          <p:blipFill rotWithShape="1">
            <a:blip r:embed="rId5" cstate="print">
              <a:extLst>
                <a:ext uri="{28A0092B-C50C-407E-A947-70E740481C1C}">
                  <a14:useLocalDpi xmlns:a14="http://schemas.microsoft.com/office/drawing/2010/main" val="0"/>
                </a:ext>
              </a:extLst>
            </a:blip>
            <a:srcRect l="11517" r="12469"/>
            <a:stretch/>
          </p:blipFill>
          <p:spPr>
            <a:xfrm>
              <a:off x="2988564" y="2650617"/>
              <a:ext cx="2743200" cy="3566160"/>
            </a:xfrm>
            <a:prstGeom prst="rect">
              <a:avLst/>
            </a:prstGeom>
            <a:ln w="12700">
              <a:solidFill>
                <a:schemeClr val="tx1"/>
              </a:solidFill>
            </a:ln>
          </p:spPr>
        </p:pic>
      </p:grpSp>
    </p:spTree>
    <p:extLst>
      <p:ext uri="{BB962C8B-B14F-4D97-AF65-F5344CB8AC3E}">
        <p14:creationId xmlns:p14="http://schemas.microsoft.com/office/powerpoint/2010/main" val="3659097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SF 2809 Overview</a:t>
            </a:r>
            <a:endParaRPr lang="en-US" dirty="0"/>
          </a:p>
        </p:txBody>
      </p:sp>
      <p:sp>
        <p:nvSpPr>
          <p:cNvPr id="3" name="Content Placeholder 2" descr="text box"/>
          <p:cNvSpPr>
            <a:spLocks noGrp="1"/>
          </p:cNvSpPr>
          <p:nvPr>
            <p:ph idx="1"/>
          </p:nvPr>
        </p:nvSpPr>
        <p:spPr>
          <a:xfrm>
            <a:off x="228600" y="1371599"/>
            <a:ext cx="8686800" cy="914401"/>
          </a:xfrm>
        </p:spPr>
        <p:txBody>
          <a:bodyPr/>
          <a:lstStyle/>
          <a:p>
            <a:pPr marL="0" indent="0">
              <a:buNone/>
            </a:pPr>
            <a:r>
              <a:rPr lang="en-US" dirty="0" smtClean="0"/>
              <a:t>The SF 2809 has nine parts.  Only seven are included on the SF 2809 in TIPS</a:t>
            </a:r>
          </a:p>
        </p:txBody>
      </p:sp>
      <p:sp>
        <p:nvSpPr>
          <p:cNvPr id="9" name="Rectangle 8" descr="Text box"/>
          <p:cNvSpPr/>
          <p:nvPr/>
        </p:nvSpPr>
        <p:spPr>
          <a:xfrm>
            <a:off x="4724400" y="2681990"/>
            <a:ext cx="4114800" cy="4026408"/>
          </a:xfrm>
          <a:prstGeom prst="rect">
            <a:avLst/>
          </a:prstGeom>
          <a:solidFill>
            <a:schemeClr val="bg1"/>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465138" lvl="1" indent="-239713">
              <a:buFont typeface="+mj-lt"/>
              <a:buAutoNum type="alphaUcPeriod"/>
              <a:tabLst>
                <a:tab pos="465138" algn="l"/>
              </a:tabLst>
            </a:pPr>
            <a:r>
              <a:rPr lang="en-US" dirty="0">
                <a:solidFill>
                  <a:schemeClr val="tx1"/>
                </a:solidFill>
              </a:rPr>
              <a:t>Enrollee </a:t>
            </a:r>
            <a:r>
              <a:rPr lang="en-US" dirty="0" smtClean="0">
                <a:solidFill>
                  <a:schemeClr val="tx1"/>
                </a:solidFill>
              </a:rPr>
              <a:t>Information 	          Enrollee </a:t>
            </a:r>
            <a:r>
              <a:rPr lang="en-US" dirty="0">
                <a:solidFill>
                  <a:schemeClr val="tx1"/>
                </a:solidFill>
              </a:rPr>
              <a:t>Information </a:t>
            </a:r>
            <a:r>
              <a:rPr lang="en-US" i="1" dirty="0">
                <a:solidFill>
                  <a:schemeClr val="tx1"/>
                </a:solidFill>
              </a:rPr>
              <a:t>Continued; </a:t>
            </a:r>
            <a:r>
              <a:rPr lang="en-US" i="1" dirty="0" smtClean="0">
                <a:solidFill>
                  <a:schemeClr val="tx1"/>
                </a:solidFill>
              </a:rPr>
              <a:t>Family Members</a:t>
            </a:r>
            <a:endParaRPr lang="en-US" dirty="0">
              <a:solidFill>
                <a:schemeClr val="tx1"/>
              </a:solidFill>
            </a:endParaRPr>
          </a:p>
          <a:p>
            <a:pPr marL="465138" lvl="1" indent="-233363">
              <a:buFont typeface="+mj-lt"/>
              <a:buAutoNum type="alphaUcPeriod"/>
            </a:pPr>
            <a:r>
              <a:rPr lang="en-US" dirty="0" smtClean="0">
                <a:solidFill>
                  <a:schemeClr val="tx1"/>
                </a:solidFill>
              </a:rPr>
              <a:t>FEHB Plan You Are Currently Enrolled In (If Applicable)</a:t>
            </a:r>
            <a:endParaRPr lang="en-US" dirty="0">
              <a:solidFill>
                <a:schemeClr val="tx1"/>
              </a:solidFill>
            </a:endParaRPr>
          </a:p>
          <a:p>
            <a:pPr marL="465138" lvl="1" indent="-239713">
              <a:buFont typeface="+mj-lt"/>
              <a:buAutoNum type="alphaUcPeriod"/>
            </a:pPr>
            <a:r>
              <a:rPr lang="en-US" dirty="0">
                <a:solidFill>
                  <a:schemeClr val="tx1"/>
                </a:solidFill>
              </a:rPr>
              <a:t>FEHB Plan You Are Enrolling In or Changing To</a:t>
            </a:r>
          </a:p>
          <a:p>
            <a:pPr marL="465138" lvl="1" indent="-239713">
              <a:buFont typeface="+mj-lt"/>
              <a:buAutoNum type="alphaUcPeriod"/>
            </a:pPr>
            <a:r>
              <a:rPr lang="en-US" dirty="0">
                <a:solidFill>
                  <a:schemeClr val="tx1"/>
                </a:solidFill>
              </a:rPr>
              <a:t>Event That Permits You To Enroll, Change, or </a:t>
            </a:r>
            <a:r>
              <a:rPr lang="en-US" dirty="0" smtClean="0">
                <a:solidFill>
                  <a:schemeClr val="tx1"/>
                </a:solidFill>
              </a:rPr>
              <a:t>Cancel</a:t>
            </a:r>
          </a:p>
          <a:p>
            <a:pPr marL="568325" lvl="1" indent="-342900"/>
            <a:r>
              <a:rPr lang="en-US" dirty="0">
                <a:solidFill>
                  <a:schemeClr val="tx1"/>
                </a:solidFill>
              </a:rPr>
              <a:t>E</a:t>
            </a:r>
            <a:r>
              <a:rPr lang="en-US" dirty="0" smtClean="0">
                <a:solidFill>
                  <a:schemeClr val="tx1"/>
                </a:solidFill>
              </a:rPr>
              <a:t>.  Cancellation</a:t>
            </a:r>
          </a:p>
          <a:p>
            <a:pPr marL="568325" lvl="1" indent="-342900"/>
            <a:r>
              <a:rPr lang="en-US" dirty="0">
                <a:solidFill>
                  <a:schemeClr val="tx1"/>
                </a:solidFill>
              </a:rPr>
              <a:t>F</a:t>
            </a:r>
            <a:r>
              <a:rPr lang="en-US" dirty="0" smtClean="0">
                <a:solidFill>
                  <a:schemeClr val="tx1"/>
                </a:solidFill>
              </a:rPr>
              <a:t>.   Remarks</a:t>
            </a:r>
          </a:p>
          <a:p>
            <a:pPr marL="225425" lvl="1"/>
            <a:r>
              <a:rPr lang="en-US" dirty="0" smtClean="0">
                <a:solidFill>
                  <a:schemeClr val="tx1"/>
                </a:solidFill>
              </a:rPr>
              <a:t>G.  To be completed by Tribal Employer</a:t>
            </a:r>
          </a:p>
        </p:txBody>
      </p:sp>
      <p:sp>
        <p:nvSpPr>
          <p:cNvPr id="10" name="Rectangle 9" descr="Title Box"/>
          <p:cNvSpPr/>
          <p:nvPr/>
        </p:nvSpPr>
        <p:spPr>
          <a:xfrm>
            <a:off x="4724400" y="2286000"/>
            <a:ext cx="4114800" cy="393192"/>
          </a:xfrm>
          <a:prstGeom prst="rect">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SF 2809 </a:t>
            </a:r>
            <a:r>
              <a:rPr lang="en-US" sz="2000" b="1" dirty="0">
                <a:solidFill>
                  <a:schemeClr val="bg1"/>
                </a:solidFill>
              </a:rPr>
              <a:t>in TIPS</a:t>
            </a:r>
          </a:p>
        </p:txBody>
      </p:sp>
      <p:sp>
        <p:nvSpPr>
          <p:cNvPr id="12" name="Rectangle 11" descr="Text box"/>
          <p:cNvSpPr/>
          <p:nvPr/>
        </p:nvSpPr>
        <p:spPr>
          <a:xfrm>
            <a:off x="304800" y="2679192"/>
            <a:ext cx="4114800" cy="4026408"/>
          </a:xfrm>
          <a:prstGeom prst="rect">
            <a:avLst/>
          </a:prstGeom>
          <a:solidFill>
            <a:schemeClr val="bg1"/>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465138" lvl="1" indent="-239713">
              <a:buFont typeface="+mj-lt"/>
              <a:buAutoNum type="alphaUcPeriod"/>
            </a:pPr>
            <a:r>
              <a:rPr lang="en-US" dirty="0">
                <a:solidFill>
                  <a:schemeClr val="tx1"/>
                </a:solidFill>
              </a:rPr>
              <a:t>Enrollee and Family Member Information</a:t>
            </a:r>
          </a:p>
          <a:p>
            <a:pPr marL="465138" lvl="1" indent="-239713">
              <a:buFont typeface="+mj-lt"/>
              <a:buAutoNum type="alphaUcPeriod"/>
            </a:pPr>
            <a:r>
              <a:rPr lang="en-US" dirty="0">
                <a:solidFill>
                  <a:schemeClr val="tx1"/>
                </a:solidFill>
              </a:rPr>
              <a:t>FEHB Plan You Are Currently Enrolled In</a:t>
            </a:r>
          </a:p>
          <a:p>
            <a:pPr marL="465138" lvl="1" indent="-239713">
              <a:buFont typeface="+mj-lt"/>
              <a:buAutoNum type="alphaUcPeriod"/>
            </a:pPr>
            <a:r>
              <a:rPr lang="en-US" dirty="0">
                <a:solidFill>
                  <a:schemeClr val="tx1"/>
                </a:solidFill>
              </a:rPr>
              <a:t>FEHB Plan You Are Enrolling In or Changing To</a:t>
            </a:r>
          </a:p>
          <a:p>
            <a:pPr marL="465138" lvl="1" indent="-239713">
              <a:buFont typeface="+mj-lt"/>
              <a:buAutoNum type="alphaUcPeriod"/>
            </a:pPr>
            <a:r>
              <a:rPr lang="en-US" dirty="0">
                <a:solidFill>
                  <a:schemeClr val="tx1"/>
                </a:solidFill>
              </a:rPr>
              <a:t>Event That Permits You To Enroll, Change, or Cancel</a:t>
            </a:r>
          </a:p>
          <a:p>
            <a:pPr marL="465138" lvl="1" indent="-239713">
              <a:buFont typeface="+mj-lt"/>
              <a:buAutoNum type="alphaUcPeriod"/>
            </a:pPr>
            <a:r>
              <a:rPr lang="en-US" dirty="0">
                <a:solidFill>
                  <a:schemeClr val="tx1"/>
                </a:solidFill>
              </a:rPr>
              <a:t>Election NOT to Enroll</a:t>
            </a:r>
          </a:p>
          <a:p>
            <a:pPr marL="465138" lvl="1" indent="-239713">
              <a:buFont typeface="+mj-lt"/>
              <a:buAutoNum type="alphaUcPeriod"/>
            </a:pPr>
            <a:r>
              <a:rPr lang="en-US" dirty="0">
                <a:solidFill>
                  <a:schemeClr val="tx1"/>
                </a:solidFill>
              </a:rPr>
              <a:t>Cancellation of FEHB</a:t>
            </a:r>
          </a:p>
          <a:p>
            <a:pPr marL="465138" lvl="1" indent="-239713">
              <a:buFont typeface="+mj-lt"/>
              <a:buAutoNum type="alphaUcPeriod"/>
            </a:pPr>
            <a:r>
              <a:rPr lang="en-US" dirty="0">
                <a:solidFill>
                  <a:schemeClr val="tx1"/>
                </a:solidFill>
              </a:rPr>
              <a:t>Suspension of FEHB</a:t>
            </a:r>
          </a:p>
          <a:p>
            <a:pPr marL="465138" lvl="1" indent="-239713">
              <a:buFont typeface="+mj-lt"/>
              <a:buAutoNum type="alphaUcPeriod"/>
            </a:pPr>
            <a:r>
              <a:rPr lang="en-US" dirty="0">
                <a:solidFill>
                  <a:schemeClr val="tx1"/>
                </a:solidFill>
              </a:rPr>
              <a:t>Remarks</a:t>
            </a:r>
          </a:p>
          <a:p>
            <a:pPr marL="465138" lvl="1" indent="-239713">
              <a:buFont typeface="+mj-lt"/>
              <a:buAutoNum type="alphaUcPeriod"/>
            </a:pPr>
            <a:r>
              <a:rPr lang="en-US" dirty="0">
                <a:solidFill>
                  <a:schemeClr val="tx1"/>
                </a:solidFill>
              </a:rPr>
              <a:t>To be completed by agency or retirement system</a:t>
            </a:r>
          </a:p>
          <a:p>
            <a:pPr algn="ctr"/>
            <a:endParaRPr lang="en-US" dirty="0">
              <a:solidFill>
                <a:schemeClr val="tx1"/>
              </a:solidFill>
            </a:endParaRPr>
          </a:p>
        </p:txBody>
      </p:sp>
      <p:sp>
        <p:nvSpPr>
          <p:cNvPr id="13" name="Rectangle 12" descr="Title box"/>
          <p:cNvSpPr/>
          <p:nvPr/>
        </p:nvSpPr>
        <p:spPr>
          <a:xfrm>
            <a:off x="304800" y="2283202"/>
            <a:ext cx="4114800" cy="393192"/>
          </a:xfrm>
          <a:prstGeom prst="rect">
            <a:avLst/>
          </a:prstGeom>
          <a:solidFill>
            <a:srgbClr val="616F57"/>
          </a:solid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SF 2809 </a:t>
            </a:r>
            <a:r>
              <a:rPr lang="en-US" sz="2000" b="1" dirty="0">
                <a:solidFill>
                  <a:schemeClr val="bg1"/>
                </a:solidFill>
              </a:rPr>
              <a:t>Paper Copy</a:t>
            </a:r>
          </a:p>
        </p:txBody>
      </p:sp>
    </p:spTree>
    <p:extLst>
      <p:ext uri="{BB962C8B-B14F-4D97-AF65-F5344CB8AC3E}">
        <p14:creationId xmlns:p14="http://schemas.microsoft.com/office/powerpoint/2010/main" val="283117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2">
                                            <p:txEl>
                                              <p:pRg st="4" end="4"/>
                                            </p:txEl>
                                          </p:spTgt>
                                        </p:tgtEl>
                                        <p:attrNameLst>
                                          <p:attrName>style.color</p:attrName>
                                        </p:attrNameLst>
                                      </p:cBhvr>
                                      <p:to>
                                        <a:srgbClr val="D8D8D8"/>
                                      </p:to>
                                    </p:animClr>
                                  </p:childTnLst>
                                </p:cTn>
                              </p:par>
                              <p:par>
                                <p:cTn id="7" presetID="3" presetClass="emph" presetSubtype="2" fill="hold" nodeType="withEffect">
                                  <p:stCondLst>
                                    <p:cond delay="0"/>
                                  </p:stCondLst>
                                  <p:childTnLst>
                                    <p:animClr clrSpc="rgb" dir="cw">
                                      <p:cBhvr override="childStyle">
                                        <p:cTn id="8" dur="500" fill="hold"/>
                                        <p:tgtEl>
                                          <p:spTgt spid="12">
                                            <p:txEl>
                                              <p:pRg st="6" end="6"/>
                                            </p:txEl>
                                          </p:spTgt>
                                        </p:tgtEl>
                                        <p:attrNameLst>
                                          <p:attrName>style.color</p:attrName>
                                        </p:attrNameLst>
                                      </p:cBhvr>
                                      <p:to>
                                        <a:srgbClr val="D8D8D8"/>
                                      </p:to>
                                    </p:animClr>
                                  </p:childTnLst>
                                </p:cTn>
                              </p:par>
                              <p:par>
                                <p:cTn id="9" presetID="3" presetClass="emph" presetSubtype="2" fill="hold" nodeType="withEffect">
                                  <p:stCondLst>
                                    <p:cond delay="0"/>
                                  </p:stCondLst>
                                  <p:childTnLst>
                                    <p:animClr clrSpc="rgb" dir="cw">
                                      <p:cBhvr override="childStyle">
                                        <p:cTn id="10" dur="500" fill="hold"/>
                                        <p:tgtEl>
                                          <p:spTgt spid="12">
                                            <p:txEl>
                                              <p:pRg st="7" end="7"/>
                                            </p:txEl>
                                          </p:spTgt>
                                        </p:tgtEl>
                                        <p:attrNameLst>
                                          <p:attrName>style.color</p:attrName>
                                        </p:attrNameLst>
                                      </p:cBhvr>
                                      <p:to>
                                        <a:srgbClr val="D8D8D8"/>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SF 2809 in TIPS</a:t>
            </a:r>
            <a:endParaRPr lang="en-US" dirty="0"/>
          </a:p>
        </p:txBody>
      </p:sp>
      <p:pic>
        <p:nvPicPr>
          <p:cNvPr id="3" name="Picture 2" descr="SF 2809 in TIPS" title="SF 2809 in TIPS"/>
          <p:cNvPicPr>
            <a:picLocks noChangeAspect="1"/>
          </p:cNvPicPr>
          <p:nvPr/>
        </p:nvPicPr>
        <p:blipFill>
          <a:blip r:embed="rId3"/>
          <a:stretch>
            <a:fillRect/>
          </a:stretch>
        </p:blipFill>
        <p:spPr>
          <a:xfrm>
            <a:off x="231558" y="1524000"/>
            <a:ext cx="8760042" cy="5105400"/>
          </a:xfrm>
          <a:prstGeom prst="rect">
            <a:avLst/>
          </a:prstGeom>
          <a:ln>
            <a:solidFill>
              <a:schemeClr val="tx1"/>
            </a:solidFill>
          </a:ln>
        </p:spPr>
      </p:pic>
    </p:spTree>
    <p:extLst>
      <p:ext uri="{BB962C8B-B14F-4D97-AF65-F5344CB8AC3E}">
        <p14:creationId xmlns:p14="http://schemas.microsoft.com/office/powerpoint/2010/main" val="3268452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Tribal HR SF 2809 Information</a:t>
            </a:r>
            <a:endParaRPr lang="en-US" dirty="0"/>
          </a:p>
        </p:txBody>
      </p:sp>
      <p:sp>
        <p:nvSpPr>
          <p:cNvPr id="3" name="Content Placeholder 2" descr="text box"/>
          <p:cNvSpPr>
            <a:spLocks noGrp="1"/>
          </p:cNvSpPr>
          <p:nvPr>
            <p:ph idx="1"/>
          </p:nvPr>
        </p:nvSpPr>
        <p:spPr>
          <a:xfrm>
            <a:off x="228600" y="1371599"/>
            <a:ext cx="6705600" cy="4910328"/>
          </a:xfrm>
        </p:spPr>
        <p:txBody>
          <a:bodyPr/>
          <a:lstStyle/>
          <a:p>
            <a:r>
              <a:rPr lang="en-US" dirty="0" smtClean="0"/>
              <a:t>When completing a SF 2809 in TIPS begin by selecting a:</a:t>
            </a:r>
          </a:p>
          <a:p>
            <a:pPr lvl="1"/>
            <a:r>
              <a:rPr lang="en-US" dirty="0" smtClean="0"/>
              <a:t>Billing Unit/POI</a:t>
            </a:r>
          </a:p>
          <a:p>
            <a:r>
              <a:rPr lang="en-US" dirty="0" smtClean="0"/>
              <a:t>Tribe name will be prepopulated by TIPS</a:t>
            </a:r>
            <a:endParaRPr lang="en-US" dirty="0"/>
          </a:p>
        </p:txBody>
      </p:sp>
      <p:pic>
        <p:nvPicPr>
          <p:cNvPr id="5" name="Picture 4" descr="Screenshot of SF2809 in TIPS" title="Picture of SF2809 in TI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pic>
        <p:nvPicPr>
          <p:cNvPr id="4" name="Picture 3" descr="Select Tribe Name and Billing Unit POI" title="Tribe Name and POI"/>
          <p:cNvPicPr>
            <a:picLocks noChangeAspect="1"/>
          </p:cNvPicPr>
          <p:nvPr/>
        </p:nvPicPr>
        <p:blipFill>
          <a:blip r:embed="rId4"/>
          <a:stretch>
            <a:fillRect/>
          </a:stretch>
        </p:blipFill>
        <p:spPr>
          <a:xfrm>
            <a:off x="268273" y="3657600"/>
            <a:ext cx="8631791" cy="787544"/>
          </a:xfrm>
          <a:prstGeom prst="rect">
            <a:avLst/>
          </a:prstGeom>
          <a:ln>
            <a:solidFill>
              <a:schemeClr val="tx1"/>
            </a:solidFill>
          </a:ln>
        </p:spPr>
      </p:pic>
    </p:spTree>
    <p:extLst>
      <p:ext uri="{BB962C8B-B14F-4D97-AF65-F5344CB8AC3E}">
        <p14:creationId xmlns:p14="http://schemas.microsoft.com/office/powerpoint/2010/main" val="4047124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of SF2809 in TIPS" title="TIPS SF2809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sp>
        <p:nvSpPr>
          <p:cNvPr id="2" name="Title 1" descr="title box"/>
          <p:cNvSpPr>
            <a:spLocks noGrp="1"/>
          </p:cNvSpPr>
          <p:nvPr>
            <p:ph type="title"/>
          </p:nvPr>
        </p:nvSpPr>
        <p:spPr/>
        <p:txBody>
          <a:bodyPr/>
          <a:lstStyle/>
          <a:p>
            <a:r>
              <a:rPr lang="en-US" dirty="0" smtClean="0"/>
              <a:t>Part A – Enrollee Information</a:t>
            </a:r>
            <a:endParaRPr lang="en-US" dirty="0"/>
          </a:p>
        </p:txBody>
      </p:sp>
      <p:sp>
        <p:nvSpPr>
          <p:cNvPr id="3" name="Content Placeholder 2" descr="text box"/>
          <p:cNvSpPr>
            <a:spLocks noGrp="1"/>
          </p:cNvSpPr>
          <p:nvPr>
            <p:ph idx="1"/>
          </p:nvPr>
        </p:nvSpPr>
        <p:spPr/>
        <p:txBody>
          <a:bodyPr/>
          <a:lstStyle/>
          <a:p>
            <a:r>
              <a:rPr lang="en-US" dirty="0" smtClean="0"/>
              <a:t>Enter Tribal Employee’s:</a:t>
            </a:r>
          </a:p>
          <a:p>
            <a:pPr lvl="1"/>
            <a:r>
              <a:rPr lang="en-US" dirty="0" smtClean="0"/>
              <a:t>Full Name</a:t>
            </a:r>
          </a:p>
          <a:p>
            <a:pPr lvl="1"/>
            <a:r>
              <a:rPr lang="en-US" dirty="0" smtClean="0"/>
              <a:t>Telephone Number</a:t>
            </a:r>
          </a:p>
          <a:p>
            <a:pPr lvl="1"/>
            <a:r>
              <a:rPr lang="en-US" dirty="0" smtClean="0"/>
              <a:t>Social Security Number</a:t>
            </a:r>
          </a:p>
          <a:p>
            <a:pPr lvl="1"/>
            <a:r>
              <a:rPr lang="en-US" dirty="0" smtClean="0"/>
              <a:t>Date of Birth</a:t>
            </a:r>
          </a:p>
          <a:p>
            <a:pPr lvl="1"/>
            <a:r>
              <a:rPr lang="en-US" dirty="0" smtClean="0"/>
              <a:t>Sex</a:t>
            </a:r>
          </a:p>
        </p:txBody>
      </p:sp>
      <p:sp>
        <p:nvSpPr>
          <p:cNvPr id="4" name="Rectangle 3" descr="text box"/>
          <p:cNvSpPr/>
          <p:nvPr/>
        </p:nvSpPr>
        <p:spPr>
          <a:xfrm>
            <a:off x="4038600" y="1892935"/>
            <a:ext cx="4572000" cy="2298065"/>
          </a:xfrm>
          <a:prstGeom prst="rect">
            <a:avLst/>
          </a:prstGeom>
        </p:spPr>
        <p:txBody>
          <a:bodyPr>
            <a:spAutoFit/>
          </a:bodyPr>
          <a:lstStyle/>
          <a:p>
            <a:pPr marL="742950" lvl="1" indent="-285750">
              <a:spcBef>
                <a:spcPts val="672"/>
              </a:spcBef>
              <a:buFont typeface="Arial" pitchFamily="34" charset="0"/>
              <a:buChar char="–"/>
            </a:pPr>
            <a:r>
              <a:rPr lang="en-US" sz="2400" dirty="0"/>
              <a:t>Marital Status</a:t>
            </a:r>
          </a:p>
          <a:p>
            <a:pPr marL="742950" lvl="1" indent="-285750">
              <a:spcBef>
                <a:spcPts val="672"/>
              </a:spcBef>
              <a:buFont typeface="Arial" pitchFamily="34" charset="0"/>
              <a:buChar char="–"/>
            </a:pPr>
            <a:r>
              <a:rPr lang="en-US" sz="2400" dirty="0"/>
              <a:t>Mailing Address</a:t>
            </a:r>
          </a:p>
          <a:p>
            <a:pPr marL="742950" lvl="1" indent="-285750">
              <a:spcBef>
                <a:spcPts val="672"/>
              </a:spcBef>
              <a:buFont typeface="Arial" pitchFamily="34" charset="0"/>
              <a:buChar char="–"/>
            </a:pPr>
            <a:r>
              <a:rPr lang="en-US" sz="2400" dirty="0"/>
              <a:t>Medicare Information</a:t>
            </a:r>
          </a:p>
          <a:p>
            <a:pPr marL="742950" lvl="1" indent="-285750">
              <a:spcBef>
                <a:spcPts val="672"/>
              </a:spcBef>
              <a:buFont typeface="Arial" pitchFamily="34" charset="0"/>
              <a:buChar char="–"/>
            </a:pPr>
            <a:r>
              <a:rPr lang="en-US" sz="2400" dirty="0"/>
              <a:t>Other Insurance </a:t>
            </a:r>
            <a:r>
              <a:rPr lang="en-US" sz="2400" dirty="0" smtClean="0"/>
              <a:t>Information</a:t>
            </a:r>
          </a:p>
          <a:p>
            <a:pPr marL="742950" lvl="1" indent="-285750">
              <a:spcBef>
                <a:spcPts val="672"/>
              </a:spcBef>
              <a:buFont typeface="Arial" pitchFamily="34" charset="0"/>
              <a:buChar char="–"/>
            </a:pPr>
            <a:r>
              <a:rPr lang="en-US" sz="2400" dirty="0" smtClean="0"/>
              <a:t>Email Address (optional)</a:t>
            </a:r>
            <a:endParaRPr lang="en-US" sz="2400" dirty="0"/>
          </a:p>
        </p:txBody>
      </p:sp>
      <p:pic>
        <p:nvPicPr>
          <p:cNvPr id="5" name="Picture 4" descr="Part A Enrollee Information" title="Part A Enrollee Information"/>
          <p:cNvPicPr>
            <a:picLocks noChangeAspect="1"/>
          </p:cNvPicPr>
          <p:nvPr/>
        </p:nvPicPr>
        <p:blipFill>
          <a:blip r:embed="rId4"/>
          <a:stretch>
            <a:fillRect/>
          </a:stretch>
        </p:blipFill>
        <p:spPr>
          <a:xfrm>
            <a:off x="305121" y="4248751"/>
            <a:ext cx="8305479" cy="2307495"/>
          </a:xfrm>
          <a:prstGeom prst="rect">
            <a:avLst/>
          </a:prstGeom>
          <a:ln>
            <a:solidFill>
              <a:schemeClr val="tx1"/>
            </a:solidFill>
          </a:ln>
        </p:spPr>
      </p:pic>
    </p:spTree>
    <p:extLst>
      <p:ext uri="{BB962C8B-B14F-4D97-AF65-F5344CB8AC3E}">
        <p14:creationId xmlns:p14="http://schemas.microsoft.com/office/powerpoint/2010/main" val="692671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SF2809 in TIPS" title="SF2809 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sp>
        <p:nvSpPr>
          <p:cNvPr id="2" name="Title 1" descr="title box"/>
          <p:cNvSpPr>
            <a:spLocks noGrp="1"/>
          </p:cNvSpPr>
          <p:nvPr>
            <p:ph type="title"/>
          </p:nvPr>
        </p:nvSpPr>
        <p:spPr/>
        <p:txBody>
          <a:bodyPr>
            <a:normAutofit/>
          </a:bodyPr>
          <a:lstStyle/>
          <a:p>
            <a:r>
              <a:rPr lang="en-US" dirty="0" smtClean="0"/>
              <a:t>Part B and C </a:t>
            </a:r>
            <a:r>
              <a:rPr lang="en-US" dirty="0"/>
              <a:t>– </a:t>
            </a:r>
            <a:r>
              <a:rPr lang="en-US" dirty="0" smtClean="0"/>
              <a:t>FEHB Plan You Are: Currently Enrolled In / Enrolling in or Changing To</a:t>
            </a:r>
            <a:endParaRPr lang="en-US" dirty="0"/>
          </a:p>
        </p:txBody>
      </p:sp>
      <p:sp>
        <p:nvSpPr>
          <p:cNvPr id="3" name="Content Placeholder 2" descr="text box"/>
          <p:cNvSpPr>
            <a:spLocks noGrp="1"/>
          </p:cNvSpPr>
          <p:nvPr>
            <p:ph idx="1"/>
          </p:nvPr>
        </p:nvSpPr>
        <p:spPr>
          <a:xfrm>
            <a:off x="228600" y="1371599"/>
            <a:ext cx="6924676" cy="4910328"/>
          </a:xfrm>
        </p:spPr>
        <p:txBody>
          <a:bodyPr/>
          <a:lstStyle/>
          <a:p>
            <a:r>
              <a:rPr lang="en-US" dirty="0" smtClean="0"/>
              <a:t>Enter Tribal Employee’s:</a:t>
            </a:r>
          </a:p>
          <a:p>
            <a:pPr lvl="1"/>
            <a:r>
              <a:rPr lang="en-US" dirty="0" smtClean="0"/>
              <a:t>New enrollment code </a:t>
            </a:r>
            <a:r>
              <a:rPr lang="en-US" dirty="0"/>
              <a:t>i</a:t>
            </a:r>
            <a:r>
              <a:rPr lang="en-US" dirty="0" smtClean="0"/>
              <a:t>f the Tribal Employee is enrolling in FEHB or selecting a new FEHB plan</a:t>
            </a:r>
          </a:p>
          <a:p>
            <a:r>
              <a:rPr lang="en-US" dirty="0" smtClean="0"/>
              <a:t>Current enrollment code pre-populates with information from previous SF 2809</a:t>
            </a:r>
          </a:p>
          <a:p>
            <a:r>
              <a:rPr lang="en-US" dirty="0" smtClean="0"/>
              <a:t>The </a:t>
            </a:r>
            <a:r>
              <a:rPr lang="en-US" dirty="0"/>
              <a:t>FEHB Plan you are currently enrolled in is </a:t>
            </a:r>
            <a:r>
              <a:rPr lang="en-US" dirty="0" smtClean="0"/>
              <a:t>never editable </a:t>
            </a:r>
          </a:p>
        </p:txBody>
      </p:sp>
      <p:pic>
        <p:nvPicPr>
          <p:cNvPr id="4" name="Picture 3" descr="Part B and C from SF 2809 FEHB Plan Currently Enrolled in or Changing to" title="Part B and C"/>
          <p:cNvPicPr>
            <a:picLocks noChangeAspect="1"/>
          </p:cNvPicPr>
          <p:nvPr/>
        </p:nvPicPr>
        <p:blipFill>
          <a:blip r:embed="rId4"/>
          <a:stretch>
            <a:fillRect/>
          </a:stretch>
        </p:blipFill>
        <p:spPr>
          <a:xfrm>
            <a:off x="228600" y="4800600"/>
            <a:ext cx="8763000" cy="546203"/>
          </a:xfrm>
          <a:prstGeom prst="rect">
            <a:avLst/>
          </a:prstGeom>
          <a:ln>
            <a:solidFill>
              <a:schemeClr val="tx1"/>
            </a:solidFill>
          </a:ln>
        </p:spPr>
      </p:pic>
    </p:spTree>
    <p:extLst>
      <p:ext uri="{BB962C8B-B14F-4D97-AF65-F5344CB8AC3E}">
        <p14:creationId xmlns:p14="http://schemas.microsoft.com/office/powerpoint/2010/main" val="185551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What Are Enrollment Codes?</a:t>
            </a:r>
            <a:endParaRPr lang="en-US" dirty="0"/>
          </a:p>
        </p:txBody>
      </p:sp>
      <p:sp>
        <p:nvSpPr>
          <p:cNvPr id="3" name="Content Placeholder 2" descr="text box"/>
          <p:cNvSpPr>
            <a:spLocks noGrp="1"/>
          </p:cNvSpPr>
          <p:nvPr>
            <p:ph idx="1"/>
          </p:nvPr>
        </p:nvSpPr>
        <p:spPr>
          <a:xfrm>
            <a:off x="228600" y="1371599"/>
            <a:ext cx="8610600" cy="3810001"/>
          </a:xfrm>
        </p:spPr>
        <p:txBody>
          <a:bodyPr/>
          <a:lstStyle/>
          <a:p>
            <a:r>
              <a:rPr lang="en-US" dirty="0" smtClean="0"/>
              <a:t>Enrollment codes are specific to:</a:t>
            </a:r>
          </a:p>
          <a:p>
            <a:pPr lvl="1"/>
            <a:r>
              <a:rPr lang="en-US" i="1" dirty="0" smtClean="0"/>
              <a:t>Self Only Plans</a:t>
            </a:r>
          </a:p>
          <a:p>
            <a:pPr lvl="1"/>
            <a:r>
              <a:rPr lang="en-US" i="1" dirty="0" smtClean="0"/>
              <a:t>Self &amp; Family Plans</a:t>
            </a:r>
          </a:p>
          <a:p>
            <a:pPr lvl="1"/>
            <a:r>
              <a:rPr lang="en-US" i="1" dirty="0" smtClean="0"/>
              <a:t>Self Plus One</a:t>
            </a:r>
          </a:p>
          <a:p>
            <a:r>
              <a:rPr lang="en-US" dirty="0" smtClean="0"/>
              <a:t>Enrollment </a:t>
            </a:r>
            <a:r>
              <a:rPr lang="en-US" dirty="0"/>
              <a:t>code is a three digit </a:t>
            </a:r>
            <a:r>
              <a:rPr lang="en-US" dirty="0" smtClean="0"/>
              <a:t>alphanumeric code:</a:t>
            </a:r>
            <a:endParaRPr lang="en-US" dirty="0"/>
          </a:p>
          <a:p>
            <a:pPr lvl="1"/>
            <a:r>
              <a:rPr lang="en-US" dirty="0" smtClean="0"/>
              <a:t>Codes </a:t>
            </a:r>
            <a:r>
              <a:rPr lang="en-US" dirty="0"/>
              <a:t>ending in 1 and 4 refer to </a:t>
            </a:r>
            <a:r>
              <a:rPr lang="en-US" i="1" dirty="0" smtClean="0"/>
              <a:t>Self Only plans</a:t>
            </a:r>
            <a:endParaRPr lang="en-US" i="1" dirty="0"/>
          </a:p>
          <a:p>
            <a:pPr lvl="1"/>
            <a:r>
              <a:rPr lang="en-US" dirty="0" smtClean="0"/>
              <a:t>Codes </a:t>
            </a:r>
            <a:r>
              <a:rPr lang="en-US" dirty="0"/>
              <a:t>ending in 2 and 5 refer to </a:t>
            </a:r>
            <a:r>
              <a:rPr lang="en-US" i="1" dirty="0" smtClean="0"/>
              <a:t>Self &amp; Family plans</a:t>
            </a:r>
          </a:p>
          <a:p>
            <a:pPr lvl="1"/>
            <a:r>
              <a:rPr lang="en-US" dirty="0" smtClean="0">
                <a:cs typeface="Arial" pitchFamily="34" charset="0"/>
              </a:rPr>
              <a:t>Codes ending in 3 and 6 refer to </a:t>
            </a:r>
            <a:r>
              <a:rPr lang="en-US" i="1" dirty="0" smtClean="0">
                <a:cs typeface="Arial" pitchFamily="34" charset="0"/>
              </a:rPr>
              <a:t>Self Plus One plans</a:t>
            </a:r>
          </a:p>
          <a:p>
            <a:endParaRPr lang="en-US" dirty="0"/>
          </a:p>
        </p:txBody>
      </p:sp>
    </p:spTree>
    <p:extLst>
      <p:ext uri="{BB962C8B-B14F-4D97-AF65-F5344CB8AC3E}">
        <p14:creationId xmlns:p14="http://schemas.microsoft.com/office/powerpoint/2010/main" val="1795904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01752" y="0"/>
            <a:ext cx="7498080" cy="1097280"/>
          </a:xfrm>
        </p:spPr>
        <p:txBody>
          <a:bodyPr/>
          <a:lstStyle/>
          <a:p>
            <a:r>
              <a:rPr lang="en-US" dirty="0" smtClean="0"/>
              <a:t>Ground Rules</a:t>
            </a:r>
            <a:endParaRPr lang="en-US" dirty="0"/>
          </a:p>
        </p:txBody>
      </p:sp>
      <p:sp>
        <p:nvSpPr>
          <p:cNvPr id="8" name="Rectangle 7" descr="During class, please do: Ask questions; Participate; Take notes and mark pages in your participant guide; Turn off or silence your cell phone." title="Ground Rules "/>
          <p:cNvSpPr/>
          <p:nvPr/>
        </p:nvSpPr>
        <p:spPr>
          <a:xfrm>
            <a:off x="304800" y="1676400"/>
            <a:ext cx="4191000" cy="4572000"/>
          </a:xfrm>
          <a:prstGeom prst="rect">
            <a:avLst/>
          </a:prstGeom>
          <a:no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 Placeholder 3" descr="Title Box"/>
          <p:cNvSpPr>
            <a:spLocks noGrp="1"/>
          </p:cNvSpPr>
          <p:nvPr>
            <p:ph type="body" idx="1"/>
          </p:nvPr>
        </p:nvSpPr>
        <p:spPr/>
        <p:txBody>
          <a:bodyPr/>
          <a:lstStyle/>
          <a:p>
            <a:r>
              <a:rPr lang="en-US" dirty="0" smtClean="0"/>
              <a:t>During class, please do:</a:t>
            </a:r>
            <a:endParaRPr lang="en-US" dirty="0"/>
          </a:p>
        </p:txBody>
      </p:sp>
      <p:sp>
        <p:nvSpPr>
          <p:cNvPr id="5" name="Content Placeholder 4" descr="Text Box"/>
          <p:cNvSpPr>
            <a:spLocks noGrp="1"/>
          </p:cNvSpPr>
          <p:nvPr>
            <p:ph sz="half" idx="2"/>
          </p:nvPr>
        </p:nvSpPr>
        <p:spPr/>
        <p:txBody>
          <a:bodyPr/>
          <a:lstStyle/>
          <a:p>
            <a:pPr>
              <a:buFont typeface="Wingdings 2" pitchFamily="18" charset="2"/>
              <a:buChar char=""/>
            </a:pPr>
            <a:r>
              <a:rPr lang="en-US" dirty="0" smtClean="0"/>
              <a:t>Ask questions</a:t>
            </a:r>
          </a:p>
          <a:p>
            <a:pPr>
              <a:buFont typeface="Wingdings 2" pitchFamily="18" charset="2"/>
              <a:buChar char=""/>
            </a:pPr>
            <a:r>
              <a:rPr lang="en-US" dirty="0" smtClean="0"/>
              <a:t>Participate</a:t>
            </a:r>
          </a:p>
          <a:p>
            <a:pPr>
              <a:buFont typeface="Wingdings 2" pitchFamily="18" charset="2"/>
              <a:buChar char=""/>
            </a:pPr>
            <a:r>
              <a:rPr lang="en-US" dirty="0" smtClean="0"/>
              <a:t>Take notes and mark pages in your participant guide</a:t>
            </a:r>
          </a:p>
          <a:p>
            <a:pPr>
              <a:buFont typeface="Wingdings 2" pitchFamily="18" charset="2"/>
              <a:buChar char=""/>
            </a:pPr>
            <a:r>
              <a:rPr lang="en-US" dirty="0" smtClean="0"/>
              <a:t>Turn off or silence your cell phone</a:t>
            </a:r>
            <a:endParaRPr lang="en-US" dirty="0"/>
          </a:p>
        </p:txBody>
      </p:sp>
      <p:sp>
        <p:nvSpPr>
          <p:cNvPr id="9" name="Rectangle 8" descr="During class, please do not: Text during class; Use email or the internet except during breaks; Have side conversations." title="Ground Rules Continued...."/>
          <p:cNvSpPr/>
          <p:nvPr/>
        </p:nvSpPr>
        <p:spPr>
          <a:xfrm>
            <a:off x="4724400" y="1676400"/>
            <a:ext cx="4191000" cy="4572000"/>
          </a:xfrm>
          <a:prstGeom prst="rect">
            <a:avLst/>
          </a:prstGeom>
          <a:noFill/>
          <a:ln>
            <a:solidFill>
              <a:srgbClr val="61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 Placeholder 5" descr="Title Box"/>
          <p:cNvSpPr>
            <a:spLocks noGrp="1"/>
          </p:cNvSpPr>
          <p:nvPr>
            <p:ph type="body" sz="quarter" idx="3"/>
          </p:nvPr>
        </p:nvSpPr>
        <p:spPr>
          <a:xfrm>
            <a:off x="4949826" y="1535113"/>
            <a:ext cx="4041775" cy="639762"/>
          </a:xfrm>
        </p:spPr>
        <p:txBody>
          <a:bodyPr/>
          <a:lstStyle/>
          <a:p>
            <a:r>
              <a:rPr lang="en-US" dirty="0" smtClean="0"/>
              <a:t>During class, please do not:</a:t>
            </a:r>
            <a:endParaRPr lang="en-US" dirty="0"/>
          </a:p>
        </p:txBody>
      </p:sp>
      <p:sp>
        <p:nvSpPr>
          <p:cNvPr id="7" name="Content Placeholder 6" descr="Text Box"/>
          <p:cNvSpPr>
            <a:spLocks noGrp="1"/>
          </p:cNvSpPr>
          <p:nvPr>
            <p:ph sz="quarter" idx="4"/>
          </p:nvPr>
        </p:nvSpPr>
        <p:spPr>
          <a:xfrm>
            <a:off x="4949826" y="2174875"/>
            <a:ext cx="4041775" cy="3951288"/>
          </a:xfrm>
        </p:spPr>
        <p:txBody>
          <a:bodyPr/>
          <a:lstStyle/>
          <a:p>
            <a:pPr>
              <a:buFont typeface="Wingdings 2" pitchFamily="18" charset="2"/>
              <a:buChar char=""/>
            </a:pPr>
            <a:r>
              <a:rPr lang="en-US" dirty="0" smtClean="0"/>
              <a:t>Text during class</a:t>
            </a:r>
          </a:p>
          <a:p>
            <a:pPr>
              <a:buFont typeface="Wingdings 2" pitchFamily="18" charset="2"/>
              <a:buChar char=""/>
            </a:pPr>
            <a:r>
              <a:rPr lang="en-US" dirty="0" smtClean="0"/>
              <a:t>Use email or the internet except during breaks</a:t>
            </a:r>
          </a:p>
          <a:p>
            <a:pPr>
              <a:buFont typeface="Wingdings 2" pitchFamily="18" charset="2"/>
              <a:buChar char=""/>
            </a:pPr>
            <a:r>
              <a:rPr lang="en-US" dirty="0" smtClean="0"/>
              <a:t>Have side conversations</a:t>
            </a:r>
            <a:endParaRPr lang="en-US" dirty="0"/>
          </a:p>
        </p:txBody>
      </p:sp>
    </p:spTree>
    <p:extLst>
      <p:ext uri="{BB962C8B-B14F-4D97-AF65-F5344CB8AC3E}">
        <p14:creationId xmlns:p14="http://schemas.microsoft.com/office/powerpoint/2010/main" val="564346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Sample Enrollment Codes</a:t>
            </a:r>
            <a:endParaRPr lang="en-US" dirty="0"/>
          </a:p>
        </p:txBody>
      </p:sp>
      <p:graphicFrame>
        <p:nvGraphicFramePr>
          <p:cNvPr id="4" name="Table 3" descr="Sample Enrollment Codes Table" title="Sample Enrollment Codes Table"/>
          <p:cNvGraphicFramePr>
            <a:graphicFrameLocks noGrp="1"/>
          </p:cNvGraphicFramePr>
          <p:nvPr>
            <p:extLst>
              <p:ext uri="{D42A27DB-BD31-4B8C-83A1-F6EECF244321}">
                <p14:modId xmlns:p14="http://schemas.microsoft.com/office/powerpoint/2010/main" val="998594038"/>
              </p:ext>
            </p:extLst>
          </p:nvPr>
        </p:nvGraphicFramePr>
        <p:xfrm>
          <a:off x="1752600" y="1350264"/>
          <a:ext cx="5638799" cy="5468112"/>
        </p:xfrm>
        <a:graphic>
          <a:graphicData uri="http://schemas.openxmlformats.org/drawingml/2006/table">
            <a:tbl>
              <a:tblPr firstRow="1" firstCol="1" bandRow="1"/>
              <a:tblGrid>
                <a:gridCol w="1904919">
                  <a:extLst>
                    <a:ext uri="{9D8B030D-6E8A-4147-A177-3AD203B41FA5}">
                      <a16:colId xmlns:a16="http://schemas.microsoft.com/office/drawing/2014/main" val="449998236"/>
                    </a:ext>
                  </a:extLst>
                </a:gridCol>
                <a:gridCol w="1907865">
                  <a:extLst>
                    <a:ext uri="{9D8B030D-6E8A-4147-A177-3AD203B41FA5}">
                      <a16:colId xmlns:a16="http://schemas.microsoft.com/office/drawing/2014/main" val="3033141907"/>
                    </a:ext>
                  </a:extLst>
                </a:gridCol>
                <a:gridCol w="1826015">
                  <a:extLst>
                    <a:ext uri="{9D8B030D-6E8A-4147-A177-3AD203B41FA5}">
                      <a16:colId xmlns:a16="http://schemas.microsoft.com/office/drawing/2014/main" val="1624970912"/>
                    </a:ext>
                  </a:extLst>
                </a:gridCol>
              </a:tblGrid>
              <a:tr h="688467">
                <a:tc>
                  <a:txBody>
                    <a:bodyPr/>
                    <a:lstStyle/>
                    <a:p>
                      <a:pPr marL="0" marR="0" algn="ctr">
                        <a:lnSpc>
                          <a:spcPct val="115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Self</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ctr">
                        <a:lnSpc>
                          <a:spcPct val="115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Self &amp; Family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just">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2000" b="0" dirty="0">
                          <a:effectLst/>
                          <a:latin typeface="+mj-lt"/>
                          <a:ea typeface="Times New Roman" panose="02020603050405020304" pitchFamily="18" charset="0"/>
                          <a:cs typeface="Times New Roman" panose="02020603050405020304" pitchFamily="18" charset="0"/>
                        </a:rPr>
                        <a:t>Self Plus One</a:t>
                      </a:r>
                    </a:p>
                    <a:p>
                      <a:pPr marL="0" marR="0" algn="ctr">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extLst>
                  <a:ext uri="{0D108BD9-81ED-4DB2-BD59-A6C34878D82A}">
                    <a16:rowId xmlns:a16="http://schemas.microsoft.com/office/drawing/2014/main" val="3230830974"/>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226</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96445809"/>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JN1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JN2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JN3</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596707"/>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JN4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JN5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JN6</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68780241"/>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471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472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473</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389994"/>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474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475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476</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86707187"/>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113</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5236056"/>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106</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73799066"/>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2G1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2G2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2G3</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302351"/>
                  </a:ext>
                </a:extLst>
              </a:tr>
              <a:tr h="491762">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2G4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2G5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2G6</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5398900"/>
                  </a:ext>
                </a:extLst>
              </a:tr>
            </a:tbl>
          </a:graphicData>
        </a:graphic>
      </p:graphicFrame>
    </p:spTree>
    <p:extLst>
      <p:ext uri="{BB962C8B-B14F-4D97-AF65-F5344CB8AC3E}">
        <p14:creationId xmlns:p14="http://schemas.microsoft.com/office/powerpoint/2010/main" val="2814635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SF2809" title="Screenshot of SF28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sp>
        <p:nvSpPr>
          <p:cNvPr id="2" name="Title 1" descr="title box"/>
          <p:cNvSpPr>
            <a:spLocks noGrp="1"/>
          </p:cNvSpPr>
          <p:nvPr>
            <p:ph type="title"/>
          </p:nvPr>
        </p:nvSpPr>
        <p:spPr/>
        <p:txBody>
          <a:bodyPr/>
          <a:lstStyle/>
          <a:p>
            <a:r>
              <a:rPr lang="en-US" dirty="0" smtClean="0"/>
              <a:t>Part D – Event That Permits You To Enroll, Change, or Cancel</a:t>
            </a:r>
            <a:endParaRPr lang="en-US" dirty="0"/>
          </a:p>
        </p:txBody>
      </p:sp>
      <p:sp>
        <p:nvSpPr>
          <p:cNvPr id="3" name="Content Placeholder 2" descr="text box"/>
          <p:cNvSpPr>
            <a:spLocks noGrp="1"/>
          </p:cNvSpPr>
          <p:nvPr>
            <p:ph idx="1"/>
          </p:nvPr>
        </p:nvSpPr>
        <p:spPr/>
        <p:txBody>
          <a:bodyPr/>
          <a:lstStyle/>
          <a:p>
            <a:pPr>
              <a:spcBef>
                <a:spcPts val="600"/>
              </a:spcBef>
            </a:pPr>
            <a:r>
              <a:rPr lang="en-US" dirty="0" smtClean="0"/>
              <a:t>Enter Tribal Employee’s: </a:t>
            </a:r>
          </a:p>
          <a:p>
            <a:pPr lvl="1">
              <a:spcBef>
                <a:spcPts val="600"/>
              </a:spcBef>
            </a:pPr>
            <a:r>
              <a:rPr lang="en-US" dirty="0" smtClean="0"/>
              <a:t>Event Code</a:t>
            </a:r>
          </a:p>
          <a:p>
            <a:pPr lvl="2">
              <a:spcBef>
                <a:spcPts val="600"/>
              </a:spcBef>
            </a:pPr>
            <a:r>
              <a:rPr lang="en-US" dirty="0" smtClean="0"/>
              <a:t>Refers to a specific Qualifying </a:t>
            </a:r>
            <a:r>
              <a:rPr lang="en-US" dirty="0"/>
              <a:t>L</a:t>
            </a:r>
            <a:r>
              <a:rPr lang="en-US" dirty="0" smtClean="0"/>
              <a:t>ife </a:t>
            </a:r>
            <a:r>
              <a:rPr lang="en-US" dirty="0"/>
              <a:t>E</a:t>
            </a:r>
            <a:r>
              <a:rPr lang="en-US" dirty="0" smtClean="0"/>
              <a:t>vent (QLE) </a:t>
            </a:r>
          </a:p>
          <a:p>
            <a:pPr lvl="2">
              <a:spcBef>
                <a:spcPts val="600"/>
              </a:spcBef>
            </a:pPr>
            <a:r>
              <a:rPr lang="en-US" dirty="0" smtClean="0"/>
              <a:t>A valid event code is required on all SF 2809s</a:t>
            </a:r>
          </a:p>
          <a:p>
            <a:pPr lvl="1">
              <a:spcBef>
                <a:spcPts val="600"/>
              </a:spcBef>
            </a:pPr>
            <a:r>
              <a:rPr lang="en-US" dirty="0" smtClean="0"/>
              <a:t>Select a Date of Event</a:t>
            </a:r>
          </a:p>
          <a:p>
            <a:pPr lvl="2">
              <a:spcBef>
                <a:spcPts val="600"/>
              </a:spcBef>
            </a:pPr>
            <a:r>
              <a:rPr lang="en-US" dirty="0"/>
              <a:t>The date an employee becomes eligible for enrollment, change of coverage, or cancellation as defined by the event </a:t>
            </a:r>
            <a:r>
              <a:rPr lang="en-US" dirty="0" smtClean="0"/>
              <a:t>code</a:t>
            </a:r>
          </a:p>
          <a:p>
            <a:pPr lvl="1">
              <a:spcBef>
                <a:spcPts val="600"/>
              </a:spcBef>
            </a:pPr>
            <a:r>
              <a:rPr lang="en-US" dirty="0" smtClean="0"/>
              <a:t>Check Premium Conversion if Tribal Employee participates</a:t>
            </a:r>
          </a:p>
          <a:p>
            <a:pPr lvl="2">
              <a:spcBef>
                <a:spcPts val="600"/>
              </a:spcBef>
            </a:pPr>
            <a:r>
              <a:rPr lang="en-US" dirty="0" smtClean="0"/>
              <a:t>The Premium Conversion box must be checked for Series 1 event codes</a:t>
            </a:r>
          </a:p>
          <a:p>
            <a:pPr lvl="2">
              <a:spcBef>
                <a:spcPts val="600"/>
              </a:spcBef>
            </a:pPr>
            <a:r>
              <a:rPr lang="en-US" dirty="0" smtClean="0">
                <a:latin typeface="+mj-lt"/>
                <a:cs typeface="Arial" pitchFamily="34" charset="0"/>
              </a:rPr>
              <a:t>If the employee’s Billing Unit/POI does </a:t>
            </a:r>
            <a:r>
              <a:rPr lang="en-US" dirty="0">
                <a:latin typeface="+mj-lt"/>
                <a:cs typeface="Arial" pitchFamily="34" charset="0"/>
              </a:rPr>
              <a:t>not participate in p</a:t>
            </a:r>
            <a:r>
              <a:rPr lang="en-US" dirty="0" smtClean="0">
                <a:latin typeface="+mj-lt"/>
                <a:cs typeface="Arial" pitchFamily="34" charset="0"/>
              </a:rPr>
              <a:t>remium </a:t>
            </a:r>
            <a:r>
              <a:rPr lang="en-US" dirty="0">
                <a:latin typeface="+mj-lt"/>
                <a:cs typeface="Arial" pitchFamily="34" charset="0"/>
              </a:rPr>
              <a:t>c</a:t>
            </a:r>
            <a:r>
              <a:rPr lang="en-US" dirty="0" smtClean="0">
                <a:latin typeface="+mj-lt"/>
                <a:cs typeface="Arial" pitchFamily="34" charset="0"/>
              </a:rPr>
              <a:t>onversion</a:t>
            </a:r>
            <a:r>
              <a:rPr lang="en-US" dirty="0">
                <a:latin typeface="+mj-lt"/>
                <a:cs typeface="Arial" pitchFamily="34" charset="0"/>
              </a:rPr>
              <a:t>, the employee will be unable to check the Premium Conversion box</a:t>
            </a:r>
          </a:p>
          <a:p>
            <a:pPr marL="914400" lvl="2" indent="0">
              <a:buNone/>
            </a:pPr>
            <a:endParaRPr lang="en-US" dirty="0" smtClean="0"/>
          </a:p>
        </p:txBody>
      </p:sp>
      <p:pic>
        <p:nvPicPr>
          <p:cNvPr id="5" name="Picture 4" descr="Part D Event that permits you to enroll, change, or cancel" title="Part D Event that Permits you to enroll, change, or cancel"/>
          <p:cNvPicPr>
            <a:picLocks noChangeAspect="1"/>
          </p:cNvPicPr>
          <p:nvPr/>
        </p:nvPicPr>
        <p:blipFill>
          <a:blip r:embed="rId4"/>
          <a:stretch>
            <a:fillRect/>
          </a:stretch>
        </p:blipFill>
        <p:spPr>
          <a:xfrm>
            <a:off x="390784" y="6024431"/>
            <a:ext cx="8362432" cy="672926"/>
          </a:xfrm>
          <a:prstGeom prst="rect">
            <a:avLst/>
          </a:prstGeom>
          <a:ln>
            <a:solidFill>
              <a:schemeClr val="tx1"/>
            </a:solidFill>
          </a:ln>
        </p:spPr>
      </p:pic>
    </p:spTree>
    <p:extLst>
      <p:ext uri="{BB962C8B-B14F-4D97-AF65-F5344CB8AC3E}">
        <p14:creationId xmlns:p14="http://schemas.microsoft.com/office/powerpoint/2010/main" val="3440729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Sample Event Codes</a:t>
            </a:r>
            <a:endParaRPr lang="en-US" dirty="0"/>
          </a:p>
        </p:txBody>
      </p:sp>
      <p:sp>
        <p:nvSpPr>
          <p:cNvPr id="6" name="Content Placeholder 2" descr="text box"/>
          <p:cNvSpPr txBox="1">
            <a:spLocks/>
          </p:cNvSpPr>
          <p:nvPr/>
        </p:nvSpPr>
        <p:spPr>
          <a:xfrm>
            <a:off x="152400" y="5715000"/>
            <a:ext cx="8686800" cy="68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cs typeface="Arial" pitchFamily="34" charset="0"/>
              </a:rPr>
              <a:t>A list of </a:t>
            </a:r>
            <a:r>
              <a:rPr lang="en-US" dirty="0" smtClean="0">
                <a:cs typeface="Arial" pitchFamily="34" charset="0"/>
              </a:rPr>
              <a:t>event codes can be found on OPM’s website.</a:t>
            </a:r>
          </a:p>
        </p:txBody>
      </p:sp>
      <p:graphicFrame>
        <p:nvGraphicFramePr>
          <p:cNvPr id="3" name="Table 2" descr="Table of Sample Event Codes" title="Table of Sample Event Codes"/>
          <p:cNvGraphicFramePr>
            <a:graphicFrameLocks noGrp="1"/>
          </p:cNvGraphicFramePr>
          <p:nvPr>
            <p:extLst>
              <p:ext uri="{D42A27DB-BD31-4B8C-83A1-F6EECF244321}">
                <p14:modId xmlns:p14="http://schemas.microsoft.com/office/powerpoint/2010/main" val="3833436087"/>
              </p:ext>
            </p:extLst>
          </p:nvPr>
        </p:nvGraphicFramePr>
        <p:xfrm>
          <a:off x="533400" y="1524000"/>
          <a:ext cx="7924800" cy="4091048"/>
        </p:xfrm>
        <a:graphic>
          <a:graphicData uri="http://schemas.openxmlformats.org/drawingml/2006/table">
            <a:tbl>
              <a:tblPr firstRow="1" firstCol="1" bandRow="1"/>
              <a:tblGrid>
                <a:gridCol w="1727964">
                  <a:extLst>
                    <a:ext uri="{9D8B030D-6E8A-4147-A177-3AD203B41FA5}">
                      <a16:colId xmlns:a16="http://schemas.microsoft.com/office/drawing/2014/main" val="500981021"/>
                    </a:ext>
                  </a:extLst>
                </a:gridCol>
                <a:gridCol w="1638586">
                  <a:extLst>
                    <a:ext uri="{9D8B030D-6E8A-4147-A177-3AD203B41FA5}">
                      <a16:colId xmlns:a16="http://schemas.microsoft.com/office/drawing/2014/main" val="472081726"/>
                    </a:ext>
                  </a:extLst>
                </a:gridCol>
                <a:gridCol w="4558250">
                  <a:extLst>
                    <a:ext uri="{9D8B030D-6E8A-4147-A177-3AD203B41FA5}">
                      <a16:colId xmlns:a16="http://schemas.microsoft.com/office/drawing/2014/main" val="826261405"/>
                    </a:ext>
                  </a:extLst>
                </a:gridCol>
              </a:tblGrid>
              <a:tr h="994144">
                <a:tc>
                  <a:txBody>
                    <a:bodyPr/>
                    <a:lstStyle/>
                    <a:p>
                      <a:pPr marL="0" marR="0" algn="ctr">
                        <a:lnSpc>
                          <a:spcPct val="115000"/>
                        </a:lnSpc>
                        <a:spcBef>
                          <a:spcPts val="0"/>
                        </a:spcBef>
                        <a:spcAft>
                          <a:spcPts val="0"/>
                        </a:spcAft>
                      </a:pPr>
                      <a:r>
                        <a:rPr lang="en-US" sz="2000" b="1" dirty="0">
                          <a:effectLst/>
                          <a:latin typeface="+mj-lt"/>
                          <a:ea typeface="Times New Roman" panose="02020603050405020304" pitchFamily="18" charset="0"/>
                          <a:cs typeface="Times New Roman" panose="02020603050405020304" pitchFamily="18" charset="0"/>
                        </a:rPr>
                        <a:t>Premium Conversion</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ctr">
                        <a:lnSpc>
                          <a:spcPct val="115000"/>
                        </a:lnSpc>
                        <a:spcBef>
                          <a:spcPts val="0"/>
                        </a:spcBef>
                        <a:spcAft>
                          <a:spcPts val="0"/>
                        </a:spcAft>
                      </a:pPr>
                      <a:r>
                        <a:rPr lang="en-US" sz="2000" b="1" dirty="0">
                          <a:effectLst/>
                          <a:latin typeface="+mj-lt"/>
                          <a:ea typeface="Times New Roman" panose="02020603050405020304" pitchFamily="18" charset="0"/>
                          <a:cs typeface="Times New Roman" panose="02020603050405020304" pitchFamily="18" charset="0"/>
                        </a:rPr>
                        <a:t>Non-Premium Conversion</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just">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000" b="1" dirty="0">
                          <a:effectLst/>
                          <a:latin typeface="+mj-lt"/>
                          <a:ea typeface="Times New Roman" panose="02020603050405020304" pitchFamily="18" charset="0"/>
                          <a:cs typeface="Times New Roman" panose="02020603050405020304" pitchFamily="18" charset="0"/>
                        </a:rPr>
                        <a:t>Description</a:t>
                      </a:r>
                      <a:endParaRPr lang="en-US" sz="2000" dirty="0">
                        <a:effectLst/>
                        <a:latin typeface="+mj-lt"/>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extLst>
                  <a:ext uri="{0D108BD9-81ED-4DB2-BD59-A6C34878D82A}">
                    <a16:rowId xmlns:a16="http://schemas.microsoft.com/office/drawing/2014/main" val="1894576394"/>
                  </a:ext>
                </a:extLst>
              </a:tr>
              <a:tr h="723014">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1A</a:t>
                      </a:r>
                    </a:p>
                    <a:p>
                      <a:pPr marL="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5A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Initial Opportunity to Enroll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42023982"/>
                  </a:ext>
                </a:extLst>
              </a:tr>
              <a:tr h="723014">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5B</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Open Season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178490"/>
                  </a:ext>
                </a:extLst>
              </a:tr>
              <a:tr h="723014">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5C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Change in family status that increases or decreases number of eligible family members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6921986"/>
                  </a:ext>
                </a:extLst>
              </a:tr>
              <a:tr h="723014">
                <a:tc>
                  <a:txBody>
                    <a:bodyPr/>
                    <a:lstStyle/>
                    <a:p>
                      <a:pPr marL="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1D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5D</a:t>
                      </a: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Reemployment after a break in service of more than three days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064898"/>
                  </a:ext>
                </a:extLst>
              </a:tr>
            </a:tbl>
          </a:graphicData>
        </a:graphic>
      </p:graphicFrame>
    </p:spTree>
    <p:extLst>
      <p:ext uri="{BB962C8B-B14F-4D97-AF65-F5344CB8AC3E}">
        <p14:creationId xmlns:p14="http://schemas.microsoft.com/office/powerpoint/2010/main" val="18122505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Part F </a:t>
            </a:r>
            <a:r>
              <a:rPr lang="en-US" dirty="0"/>
              <a:t>– </a:t>
            </a:r>
            <a:r>
              <a:rPr lang="en-US" dirty="0" smtClean="0"/>
              <a:t>Cancellation</a:t>
            </a:r>
            <a:endParaRPr lang="en-US" dirty="0"/>
          </a:p>
        </p:txBody>
      </p:sp>
      <p:sp>
        <p:nvSpPr>
          <p:cNvPr id="3" name="Content Placeholder 2" descr="text box"/>
          <p:cNvSpPr>
            <a:spLocks noGrp="1"/>
          </p:cNvSpPr>
          <p:nvPr>
            <p:ph idx="1"/>
          </p:nvPr>
        </p:nvSpPr>
        <p:spPr>
          <a:xfrm>
            <a:off x="228600" y="1295400"/>
            <a:ext cx="8610600" cy="4910328"/>
          </a:xfrm>
        </p:spPr>
        <p:txBody>
          <a:bodyPr/>
          <a:lstStyle/>
          <a:p>
            <a:r>
              <a:rPr lang="en-US" dirty="0" smtClean="0"/>
              <a:t>In order to submit a SF 2809 for a cancellation check the box in part F</a:t>
            </a:r>
          </a:p>
          <a:p>
            <a:pPr lvl="1"/>
            <a:r>
              <a:rPr lang="en-US" dirty="0" smtClean="0"/>
              <a:t>Enrollees in premium </a:t>
            </a:r>
            <a:r>
              <a:rPr lang="en-US" dirty="0"/>
              <a:t>c</a:t>
            </a:r>
            <a:r>
              <a:rPr lang="en-US" dirty="0" smtClean="0"/>
              <a:t>onversion may only cancel following a valid QLE</a:t>
            </a:r>
          </a:p>
          <a:p>
            <a:pPr lvl="1"/>
            <a:r>
              <a:rPr lang="en-US" dirty="0" smtClean="0"/>
              <a:t>Cancellations can only be effective retroactively or in the current month. The only exception is Open Season Cancellations with QLEs 1B and 5B. Cancellations must be effective 12/31 of that year</a:t>
            </a:r>
          </a:p>
          <a:p>
            <a:pPr lvl="1"/>
            <a:r>
              <a:rPr lang="en-US" dirty="0" smtClean="0"/>
              <a:t>Employees NOT participating in premium </a:t>
            </a:r>
            <a:r>
              <a:rPr lang="en-US" dirty="0"/>
              <a:t>c</a:t>
            </a:r>
            <a:r>
              <a:rPr lang="en-US" dirty="0" smtClean="0"/>
              <a:t>onversion may cancel at any time</a:t>
            </a:r>
          </a:p>
          <a:p>
            <a:pPr lvl="2"/>
            <a:r>
              <a:rPr lang="en-US" dirty="0" smtClean="0"/>
              <a:t>Event </a:t>
            </a:r>
            <a:r>
              <a:rPr lang="en-US" dirty="0"/>
              <a:t>C</a:t>
            </a:r>
            <a:r>
              <a:rPr lang="en-US" dirty="0" smtClean="0"/>
              <a:t>ode and Date </a:t>
            </a:r>
            <a:r>
              <a:rPr lang="en-US" dirty="0"/>
              <a:t>o</a:t>
            </a:r>
            <a:r>
              <a:rPr lang="en-US" dirty="0" smtClean="0"/>
              <a:t>f Event are NOT required for a cancellation if the Tribal employee is not participating in premium conversion</a:t>
            </a:r>
            <a:endParaRPr lang="en-US" dirty="0"/>
          </a:p>
        </p:txBody>
      </p:sp>
      <p:pic>
        <p:nvPicPr>
          <p:cNvPr id="4" name="Picture 3" descr="Part F Cancellation" title="Part F Cancellation"/>
          <p:cNvPicPr>
            <a:picLocks noChangeAspect="1"/>
          </p:cNvPicPr>
          <p:nvPr/>
        </p:nvPicPr>
        <p:blipFill>
          <a:blip r:embed="rId3"/>
          <a:stretch>
            <a:fillRect/>
          </a:stretch>
        </p:blipFill>
        <p:spPr>
          <a:xfrm>
            <a:off x="339488" y="6080699"/>
            <a:ext cx="8388823" cy="701101"/>
          </a:xfrm>
          <a:prstGeom prst="rect">
            <a:avLst/>
          </a:prstGeom>
          <a:ln>
            <a:solidFill>
              <a:schemeClr val="tx1"/>
            </a:solidFill>
          </a:ln>
        </p:spPr>
      </p:pic>
    </p:spTree>
    <p:extLst>
      <p:ext uri="{BB962C8B-B14F-4D97-AF65-F5344CB8AC3E}">
        <p14:creationId xmlns:p14="http://schemas.microsoft.com/office/powerpoint/2010/main" val="3276996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of SF2809" title="Screenshot of SF28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sp>
        <p:nvSpPr>
          <p:cNvPr id="2" name="Title 1" descr="title box"/>
          <p:cNvSpPr>
            <a:spLocks noGrp="1"/>
          </p:cNvSpPr>
          <p:nvPr>
            <p:ph type="title"/>
          </p:nvPr>
        </p:nvSpPr>
        <p:spPr>
          <a:xfrm>
            <a:off x="301752" y="0"/>
            <a:ext cx="7589520" cy="1097280"/>
          </a:xfrm>
        </p:spPr>
        <p:txBody>
          <a:bodyPr>
            <a:normAutofit/>
          </a:bodyPr>
          <a:lstStyle/>
          <a:p>
            <a:r>
              <a:rPr lang="en-US" dirty="0" smtClean="0"/>
              <a:t>Part I </a:t>
            </a:r>
            <a:r>
              <a:rPr lang="en-US" dirty="0"/>
              <a:t>– </a:t>
            </a:r>
            <a:r>
              <a:rPr lang="en-US" dirty="0" smtClean="0"/>
              <a:t>To be Completed by Tribal Employer</a:t>
            </a:r>
            <a:endParaRPr lang="en-US" dirty="0"/>
          </a:p>
        </p:txBody>
      </p:sp>
      <p:sp>
        <p:nvSpPr>
          <p:cNvPr id="3" name="Content Placeholder 2" descr="text box"/>
          <p:cNvSpPr>
            <a:spLocks noGrp="1"/>
          </p:cNvSpPr>
          <p:nvPr>
            <p:ph idx="1"/>
          </p:nvPr>
        </p:nvSpPr>
        <p:spPr>
          <a:xfrm>
            <a:off x="228600" y="1371599"/>
            <a:ext cx="6919914" cy="4910328"/>
          </a:xfrm>
        </p:spPr>
        <p:txBody>
          <a:bodyPr/>
          <a:lstStyle/>
          <a:p>
            <a:r>
              <a:rPr lang="en-US" dirty="0" smtClean="0"/>
              <a:t>Enter:</a:t>
            </a:r>
          </a:p>
          <a:p>
            <a:pPr lvl="1"/>
            <a:r>
              <a:rPr lang="en-US" dirty="0" smtClean="0"/>
              <a:t>Date the employee’s SF 2809 was received by Tribal Employer</a:t>
            </a:r>
          </a:p>
          <a:p>
            <a:pPr lvl="1"/>
            <a:r>
              <a:rPr lang="en-US" dirty="0"/>
              <a:t>The date that any enrollment, change in coverage, or cancellation takes </a:t>
            </a:r>
            <a:r>
              <a:rPr lang="en-US" dirty="0" smtClean="0"/>
              <a:t>effect</a:t>
            </a:r>
          </a:p>
        </p:txBody>
      </p:sp>
      <p:sp>
        <p:nvSpPr>
          <p:cNvPr id="11" name="Content Placeholder 2"/>
          <p:cNvSpPr txBox="1">
            <a:spLocks/>
          </p:cNvSpPr>
          <p:nvPr/>
        </p:nvSpPr>
        <p:spPr>
          <a:xfrm>
            <a:off x="228600" y="3505200"/>
            <a:ext cx="8671464" cy="18051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The telephone number for the HR contact responsible for the employee or Tribal Employer benefits</a:t>
            </a:r>
          </a:p>
          <a:p>
            <a:pPr lvl="1"/>
            <a:r>
              <a:rPr lang="en-US" dirty="0" smtClean="0"/>
              <a:t>Name and Address of Tribal Employer</a:t>
            </a:r>
          </a:p>
          <a:p>
            <a:pPr lvl="1"/>
            <a:r>
              <a:rPr lang="en-US" dirty="0" smtClean="0"/>
              <a:t>The name of the Tribal Employer official authorizing the form</a:t>
            </a:r>
          </a:p>
          <a:p>
            <a:pPr lvl="1"/>
            <a:endParaRPr lang="en-US" dirty="0"/>
          </a:p>
        </p:txBody>
      </p:sp>
      <p:pic>
        <p:nvPicPr>
          <p:cNvPr id="4" name="Picture 3" descr="Part I To be completed by Tribal Employer" title="Part I To be completed by Tribal Employer"/>
          <p:cNvPicPr>
            <a:picLocks noChangeAspect="1"/>
          </p:cNvPicPr>
          <p:nvPr/>
        </p:nvPicPr>
        <p:blipFill>
          <a:blip r:embed="rId4"/>
          <a:stretch>
            <a:fillRect/>
          </a:stretch>
        </p:blipFill>
        <p:spPr>
          <a:xfrm>
            <a:off x="305763" y="5310379"/>
            <a:ext cx="8620491" cy="1103472"/>
          </a:xfrm>
          <a:prstGeom prst="rect">
            <a:avLst/>
          </a:prstGeom>
          <a:ln>
            <a:solidFill>
              <a:schemeClr val="tx1"/>
            </a:solidFill>
          </a:ln>
        </p:spPr>
      </p:pic>
    </p:spTree>
    <p:extLst>
      <p:ext uri="{BB962C8B-B14F-4D97-AF65-F5344CB8AC3E}">
        <p14:creationId xmlns:p14="http://schemas.microsoft.com/office/powerpoint/2010/main" val="1237028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1752" y="0"/>
            <a:ext cx="7589520" cy="1097280"/>
          </a:xfrm>
        </p:spPr>
        <p:txBody>
          <a:bodyPr>
            <a:normAutofit/>
          </a:bodyPr>
          <a:lstStyle/>
          <a:p>
            <a:r>
              <a:rPr lang="en-US" dirty="0" smtClean="0"/>
              <a:t>Part </a:t>
            </a:r>
            <a:r>
              <a:rPr lang="en-US" dirty="0"/>
              <a:t>I – To be Completed by Tribal </a:t>
            </a:r>
            <a:r>
              <a:rPr lang="en-US" dirty="0" smtClean="0"/>
              <a:t>Employer (cont.)</a:t>
            </a:r>
            <a:endParaRPr lang="en-US" dirty="0"/>
          </a:p>
        </p:txBody>
      </p:sp>
      <p:sp>
        <p:nvSpPr>
          <p:cNvPr id="3" name="Content Placeholder 2" descr="text box"/>
          <p:cNvSpPr>
            <a:spLocks noGrp="1"/>
          </p:cNvSpPr>
          <p:nvPr>
            <p:ph idx="1"/>
          </p:nvPr>
        </p:nvSpPr>
        <p:spPr/>
        <p:txBody>
          <a:bodyPr/>
          <a:lstStyle/>
          <a:p>
            <a:r>
              <a:rPr lang="en-US" dirty="0"/>
              <a:t>TIPS </a:t>
            </a:r>
            <a:r>
              <a:rPr lang="en-US" dirty="0" smtClean="0"/>
              <a:t>prepopulates</a:t>
            </a:r>
            <a:r>
              <a:rPr lang="en-US" dirty="0"/>
              <a:t>:</a:t>
            </a:r>
          </a:p>
          <a:p>
            <a:pPr lvl="1"/>
            <a:r>
              <a:rPr lang="en-US" dirty="0"/>
              <a:t>Payroll Office </a:t>
            </a:r>
            <a:r>
              <a:rPr lang="en-US" dirty="0" smtClean="0"/>
              <a:t>Number (PON)</a:t>
            </a:r>
            <a:endParaRPr lang="en-US" dirty="0"/>
          </a:p>
          <a:p>
            <a:pPr lvl="1"/>
            <a:r>
              <a:rPr lang="en-US" dirty="0"/>
              <a:t>Service Provider Contact</a:t>
            </a:r>
          </a:p>
          <a:p>
            <a:pPr lvl="1"/>
            <a:r>
              <a:rPr lang="en-US" dirty="0"/>
              <a:t>Service Provider Telephone</a:t>
            </a:r>
          </a:p>
          <a:p>
            <a:endParaRPr lang="en-US" dirty="0"/>
          </a:p>
        </p:txBody>
      </p:sp>
      <p:pic>
        <p:nvPicPr>
          <p:cNvPr id="8" name="Picture 7" descr="Screenshot of SF2809" title="Screenshot of SF28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pic>
        <p:nvPicPr>
          <p:cNvPr id="4" name="Picture 3" descr="Part I To be completed by Tribal Employer" title="Part I to be completed by Tribal Employer"/>
          <p:cNvPicPr>
            <a:picLocks noChangeAspect="1"/>
          </p:cNvPicPr>
          <p:nvPr/>
        </p:nvPicPr>
        <p:blipFill>
          <a:blip r:embed="rId4"/>
          <a:stretch>
            <a:fillRect/>
          </a:stretch>
        </p:blipFill>
        <p:spPr>
          <a:xfrm>
            <a:off x="272844" y="3657600"/>
            <a:ext cx="8598312" cy="1078669"/>
          </a:xfrm>
          <a:prstGeom prst="rect">
            <a:avLst/>
          </a:prstGeom>
          <a:ln>
            <a:solidFill>
              <a:schemeClr val="tx1"/>
            </a:solidFill>
          </a:ln>
        </p:spPr>
      </p:pic>
    </p:spTree>
    <p:extLst>
      <p:ext uri="{BB962C8B-B14F-4D97-AF65-F5344CB8AC3E}">
        <p14:creationId xmlns:p14="http://schemas.microsoft.com/office/powerpoint/2010/main" val="16886085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1752" y="0"/>
            <a:ext cx="7589520" cy="1097280"/>
          </a:xfrm>
        </p:spPr>
        <p:txBody>
          <a:bodyPr>
            <a:normAutofit/>
          </a:bodyPr>
          <a:lstStyle/>
          <a:p>
            <a:r>
              <a:rPr lang="en-US" dirty="0" smtClean="0"/>
              <a:t>Part A – Enrollee Information (cont.); </a:t>
            </a:r>
            <a:r>
              <a:rPr lang="en-US" i="1" dirty="0" smtClean="0"/>
              <a:t>Family Members</a:t>
            </a:r>
            <a:endParaRPr lang="en-US" i="1" dirty="0"/>
          </a:p>
        </p:txBody>
      </p:sp>
      <p:sp>
        <p:nvSpPr>
          <p:cNvPr id="3" name="Content Placeholder 2" descr="text box"/>
          <p:cNvSpPr>
            <a:spLocks noGrp="1"/>
          </p:cNvSpPr>
          <p:nvPr>
            <p:ph idx="1"/>
          </p:nvPr>
        </p:nvSpPr>
        <p:spPr>
          <a:xfrm>
            <a:off x="228600" y="1371599"/>
            <a:ext cx="8915400" cy="4910328"/>
          </a:xfrm>
        </p:spPr>
        <p:txBody>
          <a:bodyPr/>
          <a:lstStyle/>
          <a:p>
            <a:r>
              <a:rPr lang="en-US" dirty="0" smtClean="0"/>
              <a:t>To add family members:</a:t>
            </a:r>
          </a:p>
          <a:p>
            <a:pPr lvl="1"/>
            <a:r>
              <a:rPr lang="en-US" dirty="0" smtClean="0"/>
              <a:t>First check Add/Edit Family Member Information </a:t>
            </a:r>
          </a:p>
          <a:p>
            <a:pPr lvl="1"/>
            <a:r>
              <a:rPr lang="en-US" dirty="0" smtClean="0"/>
              <a:t>Complete the enrollee information fields</a:t>
            </a:r>
          </a:p>
          <a:p>
            <a:pPr lvl="1"/>
            <a:r>
              <a:rPr lang="en-US" dirty="0" smtClean="0"/>
              <a:t>Specify the relationship type of the family member</a:t>
            </a:r>
          </a:p>
          <a:p>
            <a:pPr lvl="1"/>
            <a:r>
              <a:rPr lang="en-US" dirty="0" smtClean="0"/>
              <a:t>Click Add Member</a:t>
            </a:r>
          </a:p>
          <a:p>
            <a:pPr lvl="2"/>
            <a:r>
              <a:rPr lang="en-US" dirty="0">
                <a:latin typeface="+mj-lt"/>
                <a:cs typeface="Arial" pitchFamily="34" charset="0"/>
              </a:rPr>
              <a:t>A</a:t>
            </a:r>
            <a:r>
              <a:rPr lang="en-US" dirty="0" smtClean="0">
                <a:latin typeface="+mj-lt"/>
                <a:cs typeface="Arial" pitchFamily="34" charset="0"/>
              </a:rPr>
              <a:t>ll </a:t>
            </a:r>
            <a:r>
              <a:rPr lang="en-US" dirty="0">
                <a:latin typeface="+mj-lt"/>
                <a:cs typeface="Arial" pitchFamily="34" charset="0"/>
              </a:rPr>
              <a:t>required fields must be completed to </a:t>
            </a:r>
            <a:r>
              <a:rPr lang="en-US" dirty="0" smtClean="0">
                <a:latin typeface="+mj-lt"/>
                <a:cs typeface="Arial" pitchFamily="34" charset="0"/>
              </a:rPr>
              <a:t>add </a:t>
            </a:r>
            <a:r>
              <a:rPr lang="en-US" dirty="0">
                <a:latin typeface="+mj-lt"/>
                <a:cs typeface="Arial" pitchFamily="34" charset="0"/>
              </a:rPr>
              <a:t>a family </a:t>
            </a:r>
            <a:r>
              <a:rPr lang="en-US" dirty="0" smtClean="0">
                <a:latin typeface="+mj-lt"/>
                <a:cs typeface="Arial" pitchFamily="34" charset="0"/>
              </a:rPr>
              <a:t>member</a:t>
            </a:r>
          </a:p>
          <a:p>
            <a:pPr lvl="2"/>
            <a:r>
              <a:rPr lang="en-US" dirty="0">
                <a:latin typeface="+mj-lt"/>
                <a:cs typeface="Arial" pitchFamily="34" charset="0"/>
              </a:rPr>
              <a:t>F</a:t>
            </a:r>
            <a:r>
              <a:rPr lang="en-US" dirty="0" smtClean="0">
                <a:latin typeface="+mj-lt"/>
                <a:cs typeface="Arial" pitchFamily="34" charset="0"/>
              </a:rPr>
              <a:t>amily </a:t>
            </a:r>
            <a:r>
              <a:rPr lang="en-US" dirty="0">
                <a:latin typeface="+mj-lt"/>
                <a:cs typeface="Arial" pitchFamily="34" charset="0"/>
              </a:rPr>
              <a:t>members’ information </a:t>
            </a:r>
            <a:r>
              <a:rPr lang="en-US" dirty="0" smtClean="0">
                <a:latin typeface="+mj-lt"/>
                <a:cs typeface="Arial" pitchFamily="34" charset="0"/>
              </a:rPr>
              <a:t>will not be saved if </a:t>
            </a:r>
            <a:r>
              <a:rPr lang="en-US" dirty="0">
                <a:latin typeface="+mj-lt"/>
                <a:cs typeface="Arial" pitchFamily="34" charset="0"/>
              </a:rPr>
              <a:t>it has not been attached </a:t>
            </a:r>
            <a:r>
              <a:rPr lang="en-US" dirty="0" smtClean="0">
                <a:latin typeface="+mj-lt"/>
                <a:cs typeface="Arial" pitchFamily="34" charset="0"/>
              </a:rPr>
              <a:t>via </a:t>
            </a:r>
            <a:r>
              <a:rPr lang="en-US" dirty="0">
                <a:latin typeface="+mj-lt"/>
                <a:cs typeface="Arial" pitchFamily="34" charset="0"/>
              </a:rPr>
              <a:t>the “Add Member” </a:t>
            </a:r>
            <a:r>
              <a:rPr lang="en-US" dirty="0" smtClean="0">
                <a:latin typeface="+mj-lt"/>
                <a:cs typeface="Arial" pitchFamily="34" charset="0"/>
              </a:rPr>
              <a:t>button</a:t>
            </a:r>
            <a:endParaRPr lang="en-US" dirty="0" smtClean="0">
              <a:latin typeface="+mj-lt"/>
            </a:endParaRPr>
          </a:p>
          <a:p>
            <a:endParaRPr lang="en-US" dirty="0"/>
          </a:p>
        </p:txBody>
      </p:sp>
      <p:pic>
        <p:nvPicPr>
          <p:cNvPr id="11" name="Picture 10" descr="Screenshot SF2809" title="Screenshot SF28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50566"/>
            <a:ext cx="1737264" cy="1366077"/>
          </a:xfrm>
          <a:prstGeom prst="rect">
            <a:avLst/>
          </a:prstGeom>
          <a:ln>
            <a:solidFill>
              <a:schemeClr val="tx1"/>
            </a:solidFill>
          </a:ln>
        </p:spPr>
      </p:pic>
      <p:pic>
        <p:nvPicPr>
          <p:cNvPr id="13" name="Picture 12" descr="Part A Enrollee Information Adding Family Members" title="Part A Enrollee Information Adding Family"/>
          <p:cNvPicPr>
            <a:picLocks noChangeAspect="1"/>
          </p:cNvPicPr>
          <p:nvPr/>
        </p:nvPicPr>
        <p:blipFill>
          <a:blip r:embed="rId4"/>
          <a:stretch>
            <a:fillRect/>
          </a:stretch>
        </p:blipFill>
        <p:spPr>
          <a:xfrm>
            <a:off x="533400" y="4625687"/>
            <a:ext cx="8061864" cy="2228302"/>
          </a:xfrm>
          <a:prstGeom prst="rect">
            <a:avLst/>
          </a:prstGeom>
          <a:ln>
            <a:solidFill>
              <a:schemeClr val="tx1"/>
            </a:solidFill>
          </a:ln>
        </p:spPr>
      </p:pic>
    </p:spTree>
    <p:extLst>
      <p:ext uri="{BB962C8B-B14F-4D97-AF65-F5344CB8AC3E}">
        <p14:creationId xmlns:p14="http://schemas.microsoft.com/office/powerpoint/2010/main" val="14519200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Sample Relationship Codes</a:t>
            </a:r>
            <a:endParaRPr lang="en-US" dirty="0"/>
          </a:p>
        </p:txBody>
      </p:sp>
      <p:sp>
        <p:nvSpPr>
          <p:cNvPr id="3" name="Content Placeholder 2" descr="text box"/>
          <p:cNvSpPr>
            <a:spLocks noGrp="1"/>
          </p:cNvSpPr>
          <p:nvPr>
            <p:ph idx="1"/>
          </p:nvPr>
        </p:nvSpPr>
        <p:spPr/>
        <p:txBody>
          <a:bodyPr/>
          <a:lstStyle/>
          <a:p>
            <a:r>
              <a:rPr lang="en-US" dirty="0"/>
              <a:t>T</a:t>
            </a:r>
            <a:r>
              <a:rPr lang="en-US" dirty="0" smtClean="0"/>
              <a:t>o enter a paper SF 2809 in TIPS, one must be familiar with the following relationship types and respective codes:</a:t>
            </a:r>
            <a:endParaRPr lang="en-US" dirty="0"/>
          </a:p>
        </p:txBody>
      </p:sp>
      <p:graphicFrame>
        <p:nvGraphicFramePr>
          <p:cNvPr id="4" name="Table 3" descr="Relationship Types and Codes" title="Relationship Types and Codes"/>
          <p:cNvGraphicFramePr>
            <a:graphicFrameLocks noGrp="1"/>
          </p:cNvGraphicFramePr>
          <p:nvPr>
            <p:extLst>
              <p:ext uri="{D42A27DB-BD31-4B8C-83A1-F6EECF244321}">
                <p14:modId xmlns:p14="http://schemas.microsoft.com/office/powerpoint/2010/main" val="203964674"/>
              </p:ext>
            </p:extLst>
          </p:nvPr>
        </p:nvGraphicFramePr>
        <p:xfrm>
          <a:off x="685800" y="2788920"/>
          <a:ext cx="7772400" cy="368808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5943600">
                  <a:extLst>
                    <a:ext uri="{9D8B030D-6E8A-4147-A177-3AD203B41FA5}">
                      <a16:colId xmlns:a16="http://schemas.microsoft.com/office/drawing/2014/main" val="20001"/>
                    </a:ext>
                  </a:extLst>
                </a:gridCol>
              </a:tblGrid>
              <a:tr h="640080">
                <a:tc>
                  <a:txBody>
                    <a:bodyPr/>
                    <a:lstStyle/>
                    <a:p>
                      <a:pPr algn="ctr"/>
                      <a:r>
                        <a:rPr lang="en-US" sz="2000" dirty="0" smtClean="0"/>
                        <a:t>Relationship Status</a:t>
                      </a:r>
                      <a:r>
                        <a:rPr lang="en-US" sz="2000" baseline="0" dirty="0" smtClean="0"/>
                        <a:t> Code</a:t>
                      </a:r>
                      <a:endParaRPr lang="en-US" sz="2000" b="1" dirty="0" smtClean="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748E"/>
                    </a:solidFill>
                  </a:tcPr>
                </a:tc>
                <a:tc>
                  <a:txBody>
                    <a:bodyPr/>
                    <a:lstStyle/>
                    <a:p>
                      <a:pPr algn="ctr"/>
                      <a:r>
                        <a:rPr lang="en-US" sz="2000" b="1" dirty="0" smtClean="0">
                          <a:solidFill>
                            <a:schemeClr val="bg1"/>
                          </a:solidFill>
                        </a:rPr>
                        <a:t>TIPS Relationship Type</a:t>
                      </a:r>
                      <a:endParaRPr lang="en-US"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2748E"/>
                    </a:solidFill>
                  </a:tcPr>
                </a:tc>
                <a:extLst>
                  <a:ext uri="{0D108BD9-81ED-4DB2-BD59-A6C34878D82A}">
                    <a16:rowId xmlns:a16="http://schemas.microsoft.com/office/drawing/2014/main" val="10000"/>
                  </a:ext>
                </a:extLst>
              </a:tr>
              <a:tr h="365760">
                <a:tc>
                  <a:txBody>
                    <a:bodyPr/>
                    <a:lstStyle/>
                    <a:p>
                      <a:pPr algn="ctr"/>
                      <a:r>
                        <a:rPr lang="en-US" sz="2000" b="0" dirty="0" smtClean="0">
                          <a:solidFill>
                            <a:schemeClr val="tx1"/>
                          </a:solidFill>
                        </a:rPr>
                        <a:t>01</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pPr marL="231775" indent="0" algn="l"/>
                      <a:r>
                        <a:rPr lang="en-US" sz="2000" b="0" dirty="0" smtClean="0">
                          <a:solidFill>
                            <a:schemeClr val="tx1"/>
                          </a:solidFill>
                        </a:rPr>
                        <a:t>Spouse</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1"/>
                  </a:ext>
                </a:extLst>
              </a:tr>
              <a:tr h="365760">
                <a:tc>
                  <a:txBody>
                    <a:bodyPr/>
                    <a:lstStyle/>
                    <a:p>
                      <a:pPr algn="ctr"/>
                      <a:r>
                        <a:rPr lang="en-US" sz="2000" dirty="0" smtClean="0">
                          <a:solidFill>
                            <a:schemeClr val="tx1"/>
                          </a:solidFill>
                        </a:rPr>
                        <a:t>09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marL="231775" indent="0" algn="l"/>
                      <a:r>
                        <a:rPr lang="en-US" sz="2000" b="0" dirty="0" smtClean="0">
                          <a:solidFill>
                            <a:schemeClr val="tx1"/>
                          </a:solidFill>
                        </a:rPr>
                        <a:t>Adopted</a:t>
                      </a:r>
                      <a:r>
                        <a:rPr lang="en-US" sz="2000" b="0" baseline="0" dirty="0" smtClean="0">
                          <a:solidFill>
                            <a:schemeClr val="tx1"/>
                          </a:solidFill>
                        </a:rPr>
                        <a:t> Child</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2"/>
                  </a:ext>
                </a:extLst>
              </a:tr>
              <a:tr h="365760">
                <a:tc>
                  <a:txBody>
                    <a:bodyPr/>
                    <a:lstStyle/>
                    <a:p>
                      <a:pPr algn="ctr"/>
                      <a:r>
                        <a:rPr lang="en-US" sz="2000" dirty="0" smtClean="0">
                          <a:solidFill>
                            <a:schemeClr val="tx1"/>
                          </a:solidFill>
                        </a:rPr>
                        <a:t>10</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pPr marL="231775" indent="0" algn="l"/>
                      <a:r>
                        <a:rPr lang="en-US" sz="2000" b="0" dirty="0" smtClean="0">
                          <a:solidFill>
                            <a:schemeClr val="tx1"/>
                          </a:solidFill>
                        </a:rPr>
                        <a:t>Foster Child</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3"/>
                  </a:ext>
                </a:extLst>
              </a:tr>
              <a:tr h="365760">
                <a:tc>
                  <a:txBody>
                    <a:bodyPr/>
                    <a:lstStyle/>
                    <a:p>
                      <a:pPr algn="ctr"/>
                      <a:r>
                        <a:rPr lang="en-US" sz="2000" dirty="0" smtClean="0">
                          <a:solidFill>
                            <a:schemeClr val="tx1"/>
                          </a:solidFill>
                        </a:rPr>
                        <a:t>17</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marL="231775" indent="0" algn="l"/>
                      <a:r>
                        <a:rPr lang="en-US" sz="2000" b="0" dirty="0" smtClean="0">
                          <a:solidFill>
                            <a:schemeClr val="tx1"/>
                          </a:solidFill>
                        </a:rPr>
                        <a:t>Stepchild</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4"/>
                  </a:ext>
                </a:extLst>
              </a:tr>
              <a:tr h="365760">
                <a:tc>
                  <a:txBody>
                    <a:bodyPr/>
                    <a:lstStyle/>
                    <a:p>
                      <a:pPr algn="ctr"/>
                      <a:r>
                        <a:rPr lang="en-US" sz="2000" dirty="0" smtClean="0">
                          <a:solidFill>
                            <a:schemeClr val="tx1"/>
                          </a:solidFill>
                        </a:rPr>
                        <a:t>19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tc>
                  <a:txBody>
                    <a:bodyPr/>
                    <a:lstStyle/>
                    <a:p>
                      <a:pPr marL="231775" indent="0" algn="l"/>
                      <a:r>
                        <a:rPr lang="en-US" sz="2000" b="0" dirty="0" smtClean="0">
                          <a:solidFill>
                            <a:schemeClr val="tx1"/>
                          </a:solidFill>
                        </a:rPr>
                        <a:t>Child under age</a:t>
                      </a:r>
                      <a:r>
                        <a:rPr lang="en-US" sz="2000" b="0" baseline="0" dirty="0" smtClean="0">
                          <a:solidFill>
                            <a:schemeClr val="tx1"/>
                          </a:solidFill>
                        </a:rPr>
                        <a:t> 26</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E6"/>
                    </a:solidFill>
                  </a:tcPr>
                </a:tc>
                <a:extLst>
                  <a:ext uri="{0D108BD9-81ED-4DB2-BD59-A6C34878D82A}">
                    <a16:rowId xmlns:a16="http://schemas.microsoft.com/office/drawing/2014/main" val="10005"/>
                  </a:ext>
                </a:extLst>
              </a:tr>
              <a:tr h="365760">
                <a:tc>
                  <a:txBody>
                    <a:bodyPr/>
                    <a:lstStyle/>
                    <a:p>
                      <a:pPr algn="ctr"/>
                      <a:r>
                        <a:rPr lang="en-US" sz="2000" dirty="0" smtClean="0">
                          <a:solidFill>
                            <a:schemeClr val="tx1"/>
                          </a:solidFill>
                        </a:rPr>
                        <a:t>99</a:t>
                      </a:r>
                      <a:endParaRPr 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tc>
                  <a:txBody>
                    <a:bodyPr/>
                    <a:lstStyle/>
                    <a:p>
                      <a:pPr marL="231775" indent="0" algn="l"/>
                      <a:r>
                        <a:rPr lang="en-US" sz="2000" b="0" dirty="0" smtClean="0">
                          <a:solidFill>
                            <a:schemeClr val="tx1"/>
                          </a:solidFill>
                        </a:rPr>
                        <a:t>Disabled Child age 26 or older who is incapable</a:t>
                      </a:r>
                    </a:p>
                    <a:p>
                      <a:pPr marL="231775" indent="0" algn="l"/>
                      <a:r>
                        <a:rPr lang="en-US" sz="2000" b="0" dirty="0" smtClean="0">
                          <a:solidFill>
                            <a:schemeClr val="tx1"/>
                          </a:solidFill>
                        </a:rPr>
                        <a:t>of self-support because of a physical or mental</a:t>
                      </a:r>
                    </a:p>
                    <a:p>
                      <a:pPr marL="231775" indent="0" algn="l"/>
                      <a:r>
                        <a:rPr lang="en-US" sz="2000" b="0" dirty="0" smtClean="0">
                          <a:solidFill>
                            <a:schemeClr val="tx1"/>
                          </a:solidFill>
                        </a:rPr>
                        <a:t>disability that began before his/her 26th birthday</a:t>
                      </a:r>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155503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a:t>Exercise </a:t>
            </a:r>
            <a:r>
              <a:rPr lang="en-US" dirty="0" smtClean="0"/>
              <a:t>2.1: </a:t>
            </a:r>
            <a:br>
              <a:rPr lang="en-US" dirty="0" smtClean="0"/>
            </a:br>
            <a:r>
              <a:rPr lang="en-US" dirty="0" smtClean="0"/>
              <a:t>Paper SF 2809 vs. SF 2809 in TIPS</a:t>
            </a:r>
            <a:endParaRPr lang="en-US" dirty="0"/>
          </a:p>
        </p:txBody>
      </p:sp>
      <p:sp>
        <p:nvSpPr>
          <p:cNvPr id="3" name="Content Placeholder 2" descr="text box"/>
          <p:cNvSpPr>
            <a:spLocks noGrp="1"/>
          </p:cNvSpPr>
          <p:nvPr>
            <p:ph idx="1"/>
          </p:nvPr>
        </p:nvSpPr>
        <p:spPr/>
        <p:txBody>
          <a:bodyPr/>
          <a:lstStyle/>
          <a:p>
            <a:r>
              <a:rPr lang="en-US" dirty="0" smtClean="0"/>
              <a:t>You should have received a handout containing a:</a:t>
            </a:r>
          </a:p>
          <a:p>
            <a:pPr lvl="1"/>
            <a:r>
              <a:rPr lang="en-US" dirty="0" smtClean="0"/>
              <a:t>Completed paper SF 2809</a:t>
            </a:r>
          </a:p>
          <a:p>
            <a:pPr lvl="1"/>
            <a:r>
              <a:rPr lang="en-US" dirty="0" smtClean="0"/>
              <a:t>Blank printout of the SF 2809 in TIPS</a:t>
            </a:r>
          </a:p>
          <a:p>
            <a:r>
              <a:rPr lang="en-US" dirty="0" smtClean="0"/>
              <a:t>Use the completed Paper SF 2809 with fields highlighted to fill out the blank printout of a SF 2809 in TIPS</a:t>
            </a:r>
            <a:endParaRPr lang="en-US" dirty="0"/>
          </a:p>
        </p:txBody>
      </p:sp>
      <p:grpSp>
        <p:nvGrpSpPr>
          <p:cNvPr id="9" name="Group 8" descr="Picture of SF2809" title="Picture of SF2809"/>
          <p:cNvGrpSpPr>
            <a:grpSpLocks noChangeAspect="1"/>
          </p:cNvGrpSpPr>
          <p:nvPr/>
        </p:nvGrpSpPr>
        <p:grpSpPr>
          <a:xfrm>
            <a:off x="1458420" y="3794369"/>
            <a:ext cx="3232431" cy="2149232"/>
            <a:chOff x="747902" y="3780034"/>
            <a:chExt cx="5512690" cy="4080129"/>
          </a:xfrm>
        </p:grpSpPr>
        <p:sp>
          <p:nvSpPr>
            <p:cNvPr id="5" name="Rectangle 4"/>
            <p:cNvSpPr/>
            <p:nvPr/>
          </p:nvSpPr>
          <p:spPr>
            <a:xfrm>
              <a:off x="747902" y="3780034"/>
              <a:ext cx="5512689" cy="502920"/>
            </a:xfrm>
            <a:prstGeom prst="rect">
              <a:avLst/>
            </a:prstGeom>
            <a:solidFill>
              <a:srgbClr val="616F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Paper SF 2809</a:t>
              </a:r>
              <a:endParaRPr lang="en-US" sz="1600" b="1" dirty="0"/>
            </a:p>
          </p:txBody>
        </p:sp>
        <p:pic>
          <p:nvPicPr>
            <p:cNvPr id="6" name="Picture 5" descr="Picture of Page 1 on SF2809" title="Page 1 SF2809"/>
            <p:cNvPicPr>
              <a:picLocks noChangeAspect="1"/>
            </p:cNvPicPr>
            <p:nvPr/>
          </p:nvPicPr>
          <p:blipFill rotWithShape="1">
            <a:blip r:embed="rId3" cstate="print">
              <a:extLst>
                <a:ext uri="{28A0092B-C50C-407E-A947-70E740481C1C}">
                  <a14:useLocalDpi xmlns:a14="http://schemas.microsoft.com/office/drawing/2010/main" val="0"/>
                </a:ext>
              </a:extLst>
            </a:blip>
            <a:srcRect l="12276" r="11793"/>
            <a:stretch/>
          </p:blipFill>
          <p:spPr>
            <a:xfrm>
              <a:off x="762000" y="4290060"/>
              <a:ext cx="2743200" cy="3569745"/>
            </a:xfrm>
            <a:prstGeom prst="rect">
              <a:avLst/>
            </a:prstGeom>
            <a:ln w="12700">
              <a:solidFill>
                <a:schemeClr val="tx1"/>
              </a:solidFill>
            </a:ln>
          </p:spPr>
        </p:pic>
        <p:pic>
          <p:nvPicPr>
            <p:cNvPr id="7" name="Picture 6" descr="Picture of Page 2 on SF2809" title="Page 2 SF2809"/>
            <p:cNvPicPr>
              <a:picLocks/>
            </p:cNvPicPr>
            <p:nvPr/>
          </p:nvPicPr>
          <p:blipFill rotWithShape="1">
            <a:blip r:embed="rId4" cstate="print">
              <a:extLst>
                <a:ext uri="{28A0092B-C50C-407E-A947-70E740481C1C}">
                  <a14:useLocalDpi xmlns:a14="http://schemas.microsoft.com/office/drawing/2010/main" val="0"/>
                </a:ext>
              </a:extLst>
            </a:blip>
            <a:srcRect l="11517" r="12469"/>
            <a:stretch/>
          </p:blipFill>
          <p:spPr>
            <a:xfrm>
              <a:off x="3517392" y="4294003"/>
              <a:ext cx="2743200" cy="3566160"/>
            </a:xfrm>
            <a:prstGeom prst="rect">
              <a:avLst/>
            </a:prstGeom>
            <a:ln w="12700">
              <a:solidFill>
                <a:schemeClr val="tx1"/>
              </a:solidFill>
            </a:ln>
          </p:spPr>
        </p:pic>
      </p:grpSp>
      <p:sp>
        <p:nvSpPr>
          <p:cNvPr id="11" name="Rectangle 10"/>
          <p:cNvSpPr/>
          <p:nvPr/>
        </p:nvSpPr>
        <p:spPr>
          <a:xfrm>
            <a:off x="5238715" y="3794369"/>
            <a:ext cx="2462231" cy="264916"/>
          </a:xfrm>
          <a:prstGeom prst="rect">
            <a:avLst/>
          </a:prstGeom>
          <a:solidFill>
            <a:srgbClr val="616F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SF 2809 in TIPS</a:t>
            </a:r>
            <a:endParaRPr lang="en-US" sz="1600" b="1" dirty="0"/>
          </a:p>
        </p:txBody>
      </p:sp>
      <p:sp>
        <p:nvSpPr>
          <p:cNvPr id="15" name="Rectangle 2" descr="text box"/>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5 minutes to complete this exercise</a:t>
            </a:r>
            <a:endParaRPr lang="en-US" sz="2400" b="1" i="1" dirty="0"/>
          </a:p>
        </p:txBody>
      </p:sp>
      <p:pic>
        <p:nvPicPr>
          <p:cNvPr id="13" name="Picture 12" descr="Picture of SF2809" title="SF28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4171" y="4059285"/>
            <a:ext cx="2446774" cy="1932189"/>
          </a:xfrm>
          <a:prstGeom prst="rect">
            <a:avLst/>
          </a:prstGeom>
          <a:ln>
            <a:solidFill>
              <a:schemeClr val="tx1"/>
            </a:solidFill>
          </a:ln>
        </p:spPr>
      </p:pic>
    </p:spTree>
    <p:extLst>
      <p:ext uri="{BB962C8B-B14F-4D97-AF65-F5344CB8AC3E}">
        <p14:creationId xmlns:p14="http://schemas.microsoft.com/office/powerpoint/2010/main" val="3532219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Completed SF 2809 in TIPS</a:t>
            </a:r>
            <a:endParaRPr lang="en-US" dirty="0"/>
          </a:p>
        </p:txBody>
      </p:sp>
      <p:pic>
        <p:nvPicPr>
          <p:cNvPr id="3" name="Picture 2" descr="Completed SF 2809 in TIPS" title="Completed SF 2809"/>
          <p:cNvPicPr>
            <a:picLocks noChangeAspect="1"/>
          </p:cNvPicPr>
          <p:nvPr/>
        </p:nvPicPr>
        <p:blipFill>
          <a:blip r:embed="rId3"/>
          <a:stretch>
            <a:fillRect/>
          </a:stretch>
        </p:blipFill>
        <p:spPr>
          <a:xfrm>
            <a:off x="301752" y="1524000"/>
            <a:ext cx="8654588" cy="5024228"/>
          </a:xfrm>
          <a:prstGeom prst="rect">
            <a:avLst/>
          </a:prstGeom>
          <a:ln>
            <a:solidFill>
              <a:schemeClr val="tx1"/>
            </a:solidFill>
          </a:ln>
        </p:spPr>
      </p:pic>
    </p:spTree>
    <p:extLst>
      <p:ext uri="{BB962C8B-B14F-4D97-AF65-F5344CB8AC3E}">
        <p14:creationId xmlns:p14="http://schemas.microsoft.com/office/powerpoint/2010/main" val="1663011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Icebreaker</a:t>
            </a:r>
            <a:endParaRPr lang="en-US" dirty="0"/>
          </a:p>
        </p:txBody>
      </p:sp>
      <p:sp>
        <p:nvSpPr>
          <p:cNvPr id="3" name="Content Placeholder 2" descr="Text Box"/>
          <p:cNvSpPr>
            <a:spLocks noGrp="1"/>
          </p:cNvSpPr>
          <p:nvPr>
            <p:ph idx="1"/>
          </p:nvPr>
        </p:nvSpPr>
        <p:spPr/>
        <p:txBody>
          <a:bodyPr/>
          <a:lstStyle/>
          <a:p>
            <a:pPr marL="0" indent="0">
              <a:buNone/>
            </a:pPr>
            <a:r>
              <a:rPr lang="en-US" b="1" dirty="0" smtClean="0"/>
              <a:t>We’d like each Tribal Employer team to:</a:t>
            </a:r>
          </a:p>
          <a:p>
            <a:r>
              <a:rPr lang="en-US" dirty="0" smtClean="0"/>
              <a:t>Introduction</a:t>
            </a:r>
          </a:p>
          <a:p>
            <a:pPr lvl="1"/>
            <a:r>
              <a:rPr lang="en-US" dirty="0" smtClean="0"/>
              <a:t>Name </a:t>
            </a:r>
          </a:p>
          <a:p>
            <a:pPr lvl="1"/>
            <a:r>
              <a:rPr lang="en-US" dirty="0" smtClean="0"/>
              <a:t>Name of your organization</a:t>
            </a:r>
          </a:p>
          <a:p>
            <a:pPr lvl="1"/>
            <a:r>
              <a:rPr lang="en-US" dirty="0" smtClean="0"/>
              <a:t>Job description</a:t>
            </a:r>
          </a:p>
          <a:p>
            <a:pPr lvl="1"/>
            <a:r>
              <a:rPr lang="en-US" dirty="0" smtClean="0"/>
              <a:t>Fun fact about yourself</a:t>
            </a:r>
          </a:p>
          <a:p>
            <a:r>
              <a:rPr lang="en-US" dirty="0" smtClean="0"/>
              <a:t>Ask any questions you might have going into today</a:t>
            </a:r>
          </a:p>
        </p:txBody>
      </p:sp>
    </p:spTree>
    <p:extLst>
      <p:ext uri="{BB962C8B-B14F-4D97-AF65-F5344CB8AC3E}">
        <p14:creationId xmlns:p14="http://schemas.microsoft.com/office/powerpoint/2010/main" val="2468682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a:t>Exercise </a:t>
            </a:r>
            <a:r>
              <a:rPr lang="en-US" dirty="0" smtClean="0"/>
              <a:t>2.2: </a:t>
            </a:r>
            <a:br>
              <a:rPr lang="en-US" dirty="0" smtClean="0"/>
            </a:br>
            <a:r>
              <a:rPr lang="en-US" dirty="0" smtClean="0"/>
              <a:t>Identifying the Appropriate QLE Code</a:t>
            </a:r>
            <a:endParaRPr lang="en-US" dirty="0"/>
          </a:p>
        </p:txBody>
      </p:sp>
      <p:sp>
        <p:nvSpPr>
          <p:cNvPr id="3" name="Content Placeholder 2" descr="text box"/>
          <p:cNvSpPr>
            <a:spLocks noGrp="1"/>
          </p:cNvSpPr>
          <p:nvPr>
            <p:ph idx="1"/>
          </p:nvPr>
        </p:nvSpPr>
        <p:spPr/>
        <p:txBody>
          <a:bodyPr/>
          <a:lstStyle/>
          <a:p>
            <a:r>
              <a:rPr lang="en-US" dirty="0" smtClean="0"/>
              <a:t>In your TIPS manual, complete Exercise 2.2: Identifying the Appropriate QLE Code</a:t>
            </a:r>
          </a:p>
        </p:txBody>
      </p:sp>
      <p:sp>
        <p:nvSpPr>
          <p:cNvPr id="15" name="Rectangle 2" descr="text box"/>
          <p:cNvSpPr>
            <a:spLocks noChangeArrowheads="1"/>
          </p:cNvSpPr>
          <p:nvPr/>
        </p:nvSpPr>
        <p:spPr bwMode="auto">
          <a:xfrm>
            <a:off x="919843" y="5791200"/>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5 minutes to complete this exercise</a:t>
            </a:r>
            <a:endParaRPr lang="en-US" sz="2400" b="1" i="1" dirty="0"/>
          </a:p>
        </p:txBody>
      </p:sp>
      <p:graphicFrame>
        <p:nvGraphicFramePr>
          <p:cNvPr id="6" name="Table 5" descr="Exercise 2.2 Appropriate QLE Codes" title="Exercise 2.2 Appropriate QLE Codes"/>
          <p:cNvGraphicFramePr>
            <a:graphicFrameLocks noGrp="1"/>
          </p:cNvGraphicFramePr>
          <p:nvPr>
            <p:extLst>
              <p:ext uri="{D42A27DB-BD31-4B8C-83A1-F6EECF244321}">
                <p14:modId xmlns:p14="http://schemas.microsoft.com/office/powerpoint/2010/main" val="2006216595"/>
              </p:ext>
            </p:extLst>
          </p:nvPr>
        </p:nvGraphicFramePr>
        <p:xfrm>
          <a:off x="990600" y="2514600"/>
          <a:ext cx="7157357" cy="2971800"/>
        </p:xfrm>
        <a:graphic>
          <a:graphicData uri="http://schemas.openxmlformats.org/drawingml/2006/table">
            <a:tbl>
              <a:tblPr firstRow="1" firstCol="1" bandRow="1"/>
              <a:tblGrid>
                <a:gridCol w="1524000">
                  <a:extLst>
                    <a:ext uri="{9D8B030D-6E8A-4147-A177-3AD203B41FA5}">
                      <a16:colId xmlns:a16="http://schemas.microsoft.com/office/drawing/2014/main" val="753258277"/>
                    </a:ext>
                  </a:extLst>
                </a:gridCol>
                <a:gridCol w="1516531">
                  <a:extLst>
                    <a:ext uri="{9D8B030D-6E8A-4147-A177-3AD203B41FA5}">
                      <a16:colId xmlns:a16="http://schemas.microsoft.com/office/drawing/2014/main" val="1214343698"/>
                    </a:ext>
                  </a:extLst>
                </a:gridCol>
                <a:gridCol w="4116826">
                  <a:extLst>
                    <a:ext uri="{9D8B030D-6E8A-4147-A177-3AD203B41FA5}">
                      <a16:colId xmlns:a16="http://schemas.microsoft.com/office/drawing/2014/main" val="2757600894"/>
                    </a:ext>
                  </a:extLst>
                </a:gridCol>
              </a:tblGrid>
              <a:tr h="760228">
                <a:tc>
                  <a:txBody>
                    <a:bodyPr/>
                    <a:lstStyle/>
                    <a:p>
                      <a:pPr marL="0" marR="0" algn="ctr">
                        <a:lnSpc>
                          <a:spcPct val="115000"/>
                        </a:lnSpc>
                        <a:spcBef>
                          <a:spcPts val="0"/>
                        </a:spcBef>
                        <a:spcAft>
                          <a:spcPts val="0"/>
                        </a:spcAft>
                      </a:pPr>
                      <a:r>
                        <a:rPr lang="en-US" sz="1100" b="1"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Premium</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100" b="1"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Conversion</a:t>
                      </a:r>
                      <a:endParaRPr lang="en-US" sz="1100" dirty="0">
                        <a:solidFill>
                          <a:schemeClr val="bg2"/>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ctr">
                        <a:lnSpc>
                          <a:spcPct val="115000"/>
                        </a:lnSpc>
                        <a:spcBef>
                          <a:spcPts val="0"/>
                        </a:spcBef>
                        <a:spcAft>
                          <a:spcPts val="0"/>
                        </a:spcAft>
                      </a:pPr>
                      <a:r>
                        <a:rPr lang="en-US" sz="1100" b="1"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Non-Premium</a:t>
                      </a: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100" b="1"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Conversion</a:t>
                      </a:r>
                      <a:endParaRPr lang="en-US" sz="1100" dirty="0">
                        <a:solidFill>
                          <a:schemeClr val="bg2"/>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just">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100" b="1"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Description</a:t>
                      </a:r>
                      <a:endParaRPr lang="en-US" sz="1100" dirty="0">
                        <a:solidFill>
                          <a:schemeClr val="bg2"/>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extLst>
                  <a:ext uri="{0D108BD9-81ED-4DB2-BD59-A6C34878D82A}">
                    <a16:rowId xmlns:a16="http://schemas.microsoft.com/office/drawing/2014/main" val="2420828590"/>
                  </a:ext>
                </a:extLst>
              </a:tr>
              <a:tr h="552893">
                <a:tc>
                  <a:txBody>
                    <a:bodyPr/>
                    <a:lstStyle/>
                    <a:p>
                      <a:pPr marL="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1A</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5A</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Initial Opportunity to Enroll</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753797652"/>
                  </a:ext>
                </a:extLst>
              </a:tr>
              <a:tr h="552893">
                <a:tc>
                  <a:txBody>
                    <a:bodyPr/>
                    <a:lstStyle/>
                    <a:p>
                      <a:pPr marL="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1B</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5B</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Open Season</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405584"/>
                  </a:ext>
                </a:extLst>
              </a:tr>
              <a:tr h="552893">
                <a:tc>
                  <a:txBody>
                    <a:bodyPr/>
                    <a:lstStyle/>
                    <a:p>
                      <a:pPr marL="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1C</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5C</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Change in family status that increases or decreases number of eligible family members</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61377724"/>
                  </a:ext>
                </a:extLst>
              </a:tr>
              <a:tr h="552893">
                <a:tc>
                  <a:txBody>
                    <a:bodyPr/>
                    <a:lstStyle/>
                    <a:p>
                      <a:pPr marL="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1D</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5D</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Reemployment after a break in service of more than three days</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867861"/>
                  </a:ext>
                </a:extLst>
              </a:tr>
            </a:tbl>
          </a:graphicData>
        </a:graphic>
      </p:graphicFrame>
    </p:spTree>
    <p:extLst>
      <p:ext uri="{BB962C8B-B14F-4D97-AF65-F5344CB8AC3E}">
        <p14:creationId xmlns:p14="http://schemas.microsoft.com/office/powerpoint/2010/main" val="25631780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SF 2810 Overview</a:t>
            </a:r>
            <a:endParaRPr lang="en-US" dirty="0"/>
          </a:p>
        </p:txBody>
      </p:sp>
      <p:sp>
        <p:nvSpPr>
          <p:cNvPr id="3" name="Content Placeholder 2" descr="text box"/>
          <p:cNvSpPr>
            <a:spLocks noGrp="1"/>
          </p:cNvSpPr>
          <p:nvPr>
            <p:ph idx="1"/>
          </p:nvPr>
        </p:nvSpPr>
        <p:spPr>
          <a:xfrm>
            <a:off x="228600" y="1371599"/>
            <a:ext cx="8686800" cy="1143001"/>
          </a:xfrm>
        </p:spPr>
        <p:txBody>
          <a:bodyPr/>
          <a:lstStyle/>
          <a:p>
            <a:pPr marL="0" indent="0">
              <a:buNone/>
            </a:pPr>
            <a:r>
              <a:rPr lang="en-US" dirty="0" smtClean="0"/>
              <a:t>The SF 2810 has eight parts.  Six of these parts are included on the SF 2810 in TIPS</a:t>
            </a:r>
          </a:p>
        </p:txBody>
      </p:sp>
      <p:graphicFrame>
        <p:nvGraphicFramePr>
          <p:cNvPr id="4" name="Table 3" descr="SF 2810 Overview" title="SF 2810 Overview"/>
          <p:cNvGraphicFramePr>
            <a:graphicFrameLocks noGrp="1"/>
          </p:cNvGraphicFramePr>
          <p:nvPr>
            <p:extLst>
              <p:ext uri="{D42A27DB-BD31-4B8C-83A1-F6EECF244321}">
                <p14:modId xmlns:p14="http://schemas.microsoft.com/office/powerpoint/2010/main" val="4278220155"/>
              </p:ext>
            </p:extLst>
          </p:nvPr>
        </p:nvGraphicFramePr>
        <p:xfrm>
          <a:off x="838200" y="2590800"/>
          <a:ext cx="7239000" cy="3910398"/>
        </p:xfrm>
        <a:graphic>
          <a:graphicData uri="http://schemas.openxmlformats.org/drawingml/2006/table">
            <a:tbl>
              <a:tblPr firstRow="1" firstCol="1" bandRow="1"/>
              <a:tblGrid>
                <a:gridCol w="3619500">
                  <a:extLst>
                    <a:ext uri="{9D8B030D-6E8A-4147-A177-3AD203B41FA5}">
                      <a16:colId xmlns:a16="http://schemas.microsoft.com/office/drawing/2014/main" val="2143180191"/>
                    </a:ext>
                  </a:extLst>
                </a:gridCol>
                <a:gridCol w="3619500">
                  <a:extLst>
                    <a:ext uri="{9D8B030D-6E8A-4147-A177-3AD203B41FA5}">
                      <a16:colId xmlns:a16="http://schemas.microsoft.com/office/drawing/2014/main" val="135316540"/>
                    </a:ext>
                  </a:extLst>
                </a:gridCol>
              </a:tblGrid>
              <a:tr h="326322">
                <a:tc>
                  <a:txBody>
                    <a:bodyPr/>
                    <a:lstStyle/>
                    <a:p>
                      <a:pPr marL="0" marR="0" algn="ctr">
                        <a:lnSpc>
                          <a:spcPct val="115000"/>
                        </a:lnSpc>
                        <a:spcBef>
                          <a:spcPts val="0"/>
                        </a:spcBef>
                        <a:spcAft>
                          <a:spcPts val="0"/>
                        </a:spcAft>
                      </a:pPr>
                      <a:r>
                        <a:rPr lang="en-US" sz="2000" b="1" dirty="0">
                          <a:effectLst/>
                          <a:latin typeface="+mj-lt"/>
                          <a:ea typeface="Times New Roman" panose="02020603050405020304" pitchFamily="18" charset="0"/>
                          <a:cs typeface="Times New Roman" panose="02020603050405020304" pitchFamily="18" charset="0"/>
                        </a:rPr>
                        <a:t>SF 2810 Paper Copy</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6F57"/>
                    </a:solidFill>
                  </a:tcPr>
                </a:tc>
                <a:tc>
                  <a:txBody>
                    <a:bodyPr/>
                    <a:lstStyle/>
                    <a:p>
                      <a:pPr marL="0" marR="0" algn="ctr">
                        <a:lnSpc>
                          <a:spcPct val="115000"/>
                        </a:lnSpc>
                        <a:spcBef>
                          <a:spcPts val="0"/>
                        </a:spcBef>
                        <a:spcAft>
                          <a:spcPts val="0"/>
                        </a:spcAft>
                      </a:pPr>
                      <a:r>
                        <a:rPr lang="en-US" sz="2000" b="1" dirty="0">
                          <a:effectLst/>
                          <a:latin typeface="+mj-lt"/>
                          <a:ea typeface="Times New Roman" panose="02020603050405020304" pitchFamily="18" charset="0"/>
                          <a:cs typeface="Times New Roman" panose="02020603050405020304" pitchFamily="18" charset="0"/>
                        </a:rPr>
                        <a:t>SF 2810 in TIPS</a:t>
                      </a:r>
                      <a:endParaRPr lang="en-US" sz="2000" dirty="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16F57"/>
                    </a:solidFill>
                  </a:tcPr>
                </a:tc>
                <a:extLst>
                  <a:ext uri="{0D108BD9-81ED-4DB2-BD59-A6C34878D82A}">
                    <a16:rowId xmlns:a16="http://schemas.microsoft.com/office/drawing/2014/main" val="3224626351"/>
                  </a:ext>
                </a:extLst>
              </a:tr>
              <a:tr h="3559878">
                <a:tc>
                  <a:txBody>
                    <a:bodyPr/>
                    <a:lstStyle/>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A. Identifying Information</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B. Termination</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C. Transfer In</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D. Reinstatement</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E. Change In Name of Enrollee</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F. Change in Enrollment-Survivor Annuitant</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G. Remarks</a:t>
                      </a:r>
                    </a:p>
                    <a:p>
                      <a:pPr marL="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H. Date of Notice</a:t>
                      </a:r>
                    </a:p>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A. Identifying Information</a:t>
                      </a:r>
                    </a:p>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B. Termination</a:t>
                      </a:r>
                    </a:p>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C. Reinstatement</a:t>
                      </a:r>
                    </a:p>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D. Change In Name of Enrollee</a:t>
                      </a:r>
                    </a:p>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E. Remarks</a:t>
                      </a:r>
                    </a:p>
                    <a:p>
                      <a:pPr marL="228600" marR="0">
                        <a:lnSpc>
                          <a:spcPct val="115000"/>
                        </a:lnSpc>
                        <a:spcBef>
                          <a:spcPts val="0"/>
                        </a:spcBef>
                        <a:spcAft>
                          <a:spcPts val="0"/>
                        </a:spcAft>
                      </a:pPr>
                      <a:r>
                        <a:rPr lang="en-US" sz="1800" dirty="0">
                          <a:effectLst/>
                          <a:latin typeface="+mn-lt"/>
                          <a:ea typeface="Times New Roman" panose="02020603050405020304" pitchFamily="18" charset="0"/>
                          <a:cs typeface="Times New Roman" panose="02020603050405020304" pitchFamily="18" charset="0"/>
                        </a:rPr>
                        <a:t>F. Date of Notice</a:t>
                      </a:r>
                    </a:p>
                    <a:p>
                      <a:pPr marL="22860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765673"/>
                  </a:ext>
                </a:extLst>
              </a:tr>
            </a:tbl>
          </a:graphicData>
        </a:graphic>
      </p:graphicFrame>
    </p:spTree>
    <p:extLst>
      <p:ext uri="{BB962C8B-B14F-4D97-AF65-F5344CB8AC3E}">
        <p14:creationId xmlns:p14="http://schemas.microsoft.com/office/powerpoint/2010/main" val="832715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SF 2810 in TIPS</a:t>
            </a:r>
            <a:endParaRPr lang="en-US" dirty="0"/>
          </a:p>
        </p:txBody>
      </p:sp>
      <p:pic>
        <p:nvPicPr>
          <p:cNvPr id="3" name="Picture 2" descr="SF2810 in TIPS screenshot" title="SF2810 in TI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481" y="1402080"/>
            <a:ext cx="6335039" cy="5303520"/>
          </a:xfrm>
          <a:prstGeom prst="rect">
            <a:avLst/>
          </a:prstGeom>
          <a:ln>
            <a:solidFill>
              <a:schemeClr val="tx1"/>
            </a:solidFill>
          </a:ln>
        </p:spPr>
      </p:pic>
    </p:spTree>
    <p:extLst>
      <p:ext uri="{BB962C8B-B14F-4D97-AF65-F5344CB8AC3E}">
        <p14:creationId xmlns:p14="http://schemas.microsoft.com/office/powerpoint/2010/main" val="751497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Tribal HR SF 2810 Information</a:t>
            </a:r>
            <a:endParaRPr lang="en-US" dirty="0"/>
          </a:p>
        </p:txBody>
      </p:sp>
      <p:sp>
        <p:nvSpPr>
          <p:cNvPr id="3" name="Content Placeholder 2" descr="text box"/>
          <p:cNvSpPr>
            <a:spLocks noGrp="1"/>
          </p:cNvSpPr>
          <p:nvPr>
            <p:ph idx="1"/>
          </p:nvPr>
        </p:nvSpPr>
        <p:spPr>
          <a:xfrm>
            <a:off x="228600" y="1371599"/>
            <a:ext cx="6477000" cy="4910328"/>
          </a:xfrm>
        </p:spPr>
        <p:txBody>
          <a:bodyPr/>
          <a:lstStyle/>
          <a:p>
            <a:r>
              <a:rPr lang="en-US" dirty="0" smtClean="0"/>
              <a:t>When completing a SF 2810, TIPS will prepopulate the employee’s:</a:t>
            </a:r>
          </a:p>
          <a:p>
            <a:pPr lvl="1"/>
            <a:r>
              <a:rPr lang="en-US" dirty="0" smtClean="0"/>
              <a:t>Tribal Employer</a:t>
            </a:r>
          </a:p>
          <a:p>
            <a:pPr lvl="1"/>
            <a:r>
              <a:rPr lang="en-US" dirty="0" smtClean="0"/>
              <a:t>Billing Unit/POI</a:t>
            </a:r>
            <a:endParaRPr lang="en-US" dirty="0"/>
          </a:p>
        </p:txBody>
      </p:sp>
      <p:pic>
        <p:nvPicPr>
          <p:cNvPr id="7" name="Picture 6" descr="SF2810 screenshot" title="SF2810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44752"/>
            <a:ext cx="1638372" cy="1371600"/>
          </a:xfrm>
          <a:prstGeom prst="rect">
            <a:avLst/>
          </a:prstGeom>
          <a:ln>
            <a:solidFill>
              <a:schemeClr val="tx1"/>
            </a:solidFill>
          </a:ln>
        </p:spPr>
      </p:pic>
      <p:pic>
        <p:nvPicPr>
          <p:cNvPr id="9" name="Picture 8" descr="Tribe Info on SF 2810" title="Tribe Info on SF 2810"/>
          <p:cNvPicPr>
            <a:picLocks noChangeAspect="1"/>
          </p:cNvPicPr>
          <p:nvPr/>
        </p:nvPicPr>
        <p:blipFill>
          <a:blip r:embed="rId4"/>
          <a:stretch>
            <a:fillRect/>
          </a:stretch>
        </p:blipFill>
        <p:spPr>
          <a:xfrm>
            <a:off x="228600" y="3452800"/>
            <a:ext cx="8632302" cy="747925"/>
          </a:xfrm>
          <a:prstGeom prst="rect">
            <a:avLst/>
          </a:prstGeom>
          <a:ln>
            <a:solidFill>
              <a:schemeClr val="tx1"/>
            </a:solidFill>
          </a:ln>
        </p:spPr>
      </p:pic>
    </p:spTree>
    <p:extLst>
      <p:ext uri="{BB962C8B-B14F-4D97-AF65-F5344CB8AC3E}">
        <p14:creationId xmlns:p14="http://schemas.microsoft.com/office/powerpoint/2010/main" val="3250855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text box"/>
          <p:cNvSpPr txBox="1">
            <a:spLocks/>
          </p:cNvSpPr>
          <p:nvPr/>
        </p:nvSpPr>
        <p:spPr>
          <a:xfrm>
            <a:off x="228600" y="1371599"/>
            <a:ext cx="6925469" cy="4910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TIPS will auto populate:</a:t>
            </a:r>
          </a:p>
          <a:p>
            <a:pPr lvl="1"/>
            <a:r>
              <a:rPr lang="en-US" dirty="0" smtClean="0"/>
              <a:t>Full Name</a:t>
            </a:r>
          </a:p>
          <a:p>
            <a:pPr lvl="1"/>
            <a:r>
              <a:rPr lang="en-US" dirty="0" smtClean="0"/>
              <a:t>Date of Birth</a:t>
            </a:r>
          </a:p>
          <a:p>
            <a:pPr lvl="1"/>
            <a:r>
              <a:rPr lang="en-US" dirty="0" smtClean="0"/>
              <a:t>SSN</a:t>
            </a:r>
          </a:p>
          <a:p>
            <a:r>
              <a:rPr lang="en-US" dirty="0" smtClean="0"/>
              <a:t>Enter the employee’s:</a:t>
            </a:r>
          </a:p>
          <a:p>
            <a:pPr lvl="1"/>
            <a:r>
              <a:rPr lang="en-US" dirty="0" smtClean="0"/>
              <a:t>Date this action becomes effective</a:t>
            </a:r>
          </a:p>
        </p:txBody>
      </p:sp>
      <p:sp>
        <p:nvSpPr>
          <p:cNvPr id="2" name="Title 1" descr="title box"/>
          <p:cNvSpPr>
            <a:spLocks noGrp="1"/>
          </p:cNvSpPr>
          <p:nvPr>
            <p:ph type="title"/>
          </p:nvPr>
        </p:nvSpPr>
        <p:spPr/>
        <p:txBody>
          <a:bodyPr/>
          <a:lstStyle/>
          <a:p>
            <a:r>
              <a:rPr lang="en-US" dirty="0" smtClean="0"/>
              <a:t>Part A – Identifying Information</a:t>
            </a:r>
            <a:endParaRPr lang="en-US" dirty="0"/>
          </a:p>
        </p:txBody>
      </p:sp>
      <p:pic>
        <p:nvPicPr>
          <p:cNvPr id="8" name="Picture 7" descr="sf2810 screenshot" title="sf2810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44752"/>
            <a:ext cx="1638372" cy="1371600"/>
          </a:xfrm>
          <a:prstGeom prst="rect">
            <a:avLst/>
          </a:prstGeom>
          <a:ln>
            <a:solidFill>
              <a:schemeClr val="tx1"/>
            </a:solidFill>
          </a:ln>
        </p:spPr>
      </p:pic>
      <p:sp>
        <p:nvSpPr>
          <p:cNvPr id="10" name="Rectangle 9"/>
          <p:cNvSpPr/>
          <p:nvPr/>
        </p:nvSpPr>
        <p:spPr>
          <a:xfrm>
            <a:off x="2514600" y="1894835"/>
            <a:ext cx="4572000" cy="1379865"/>
          </a:xfrm>
          <a:prstGeom prst="rect">
            <a:avLst/>
          </a:prstGeom>
        </p:spPr>
        <p:txBody>
          <a:bodyPr>
            <a:spAutoFit/>
          </a:bodyPr>
          <a:lstStyle/>
          <a:p>
            <a:pPr marL="742950" lvl="1" indent="-285750">
              <a:spcBef>
                <a:spcPts val="672"/>
              </a:spcBef>
              <a:buFont typeface="Arial" pitchFamily="34" charset="0"/>
              <a:buChar char="–"/>
            </a:pPr>
            <a:r>
              <a:rPr lang="en-US" sz="2400" dirty="0" smtClean="0"/>
              <a:t>Mailing Address</a:t>
            </a:r>
          </a:p>
          <a:p>
            <a:pPr marL="742950" lvl="1" indent="-285750">
              <a:spcBef>
                <a:spcPts val="672"/>
              </a:spcBef>
              <a:buFont typeface="Arial" pitchFamily="34" charset="0"/>
              <a:buChar char="–"/>
            </a:pPr>
            <a:r>
              <a:rPr lang="en-US" sz="2400" dirty="0" smtClean="0"/>
              <a:t>Payroll Office Number (PON)</a:t>
            </a:r>
          </a:p>
          <a:p>
            <a:pPr marL="742950" lvl="1" indent="-285750">
              <a:spcBef>
                <a:spcPts val="672"/>
              </a:spcBef>
              <a:buFont typeface="Arial" pitchFamily="34" charset="0"/>
              <a:buChar char="–"/>
            </a:pPr>
            <a:r>
              <a:rPr lang="en-US" sz="2400" dirty="0" smtClean="0"/>
              <a:t>Enrollment code number</a:t>
            </a:r>
          </a:p>
        </p:txBody>
      </p:sp>
      <p:pic>
        <p:nvPicPr>
          <p:cNvPr id="3" name="Picture 2" descr="Part A Identifying Information" title="Part A Identifying Information"/>
          <p:cNvPicPr>
            <a:picLocks noChangeAspect="1"/>
          </p:cNvPicPr>
          <p:nvPr/>
        </p:nvPicPr>
        <p:blipFill>
          <a:blip r:embed="rId4"/>
          <a:stretch>
            <a:fillRect/>
          </a:stretch>
        </p:blipFill>
        <p:spPr>
          <a:xfrm>
            <a:off x="301752" y="4419600"/>
            <a:ext cx="8596714" cy="1426291"/>
          </a:xfrm>
          <a:prstGeom prst="rect">
            <a:avLst/>
          </a:prstGeom>
          <a:ln>
            <a:solidFill>
              <a:schemeClr val="tx1"/>
            </a:solidFill>
          </a:ln>
        </p:spPr>
      </p:pic>
    </p:spTree>
    <p:extLst>
      <p:ext uri="{BB962C8B-B14F-4D97-AF65-F5344CB8AC3E}">
        <p14:creationId xmlns:p14="http://schemas.microsoft.com/office/powerpoint/2010/main" val="19331473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Part B – Termination</a:t>
            </a:r>
            <a:endParaRPr lang="en-US" dirty="0"/>
          </a:p>
        </p:txBody>
      </p:sp>
      <p:sp>
        <p:nvSpPr>
          <p:cNvPr id="3" name="Content Placeholder 2" descr="text box"/>
          <p:cNvSpPr>
            <a:spLocks noGrp="1"/>
          </p:cNvSpPr>
          <p:nvPr>
            <p:ph idx="1"/>
          </p:nvPr>
        </p:nvSpPr>
        <p:spPr>
          <a:xfrm>
            <a:off x="228600" y="1371599"/>
            <a:ext cx="8610600" cy="3581401"/>
          </a:xfrm>
        </p:spPr>
        <p:txBody>
          <a:bodyPr/>
          <a:lstStyle/>
          <a:p>
            <a:r>
              <a:rPr lang="en-US" dirty="0"/>
              <a:t>In order to submit a </a:t>
            </a:r>
            <a:r>
              <a:rPr lang="en-US" dirty="0" smtClean="0"/>
              <a:t>SF 2810 </a:t>
            </a:r>
            <a:r>
              <a:rPr lang="en-US" dirty="0"/>
              <a:t>for </a:t>
            </a:r>
            <a:r>
              <a:rPr lang="en-US" dirty="0" smtClean="0"/>
              <a:t>termination check </a:t>
            </a:r>
            <a:r>
              <a:rPr lang="en-US" dirty="0"/>
              <a:t>the box in part </a:t>
            </a:r>
            <a:r>
              <a:rPr lang="en-US" dirty="0" smtClean="0"/>
              <a:t>B</a:t>
            </a:r>
          </a:p>
          <a:p>
            <a:pPr lvl="1"/>
            <a:r>
              <a:rPr lang="en-US" dirty="0" smtClean="0"/>
              <a:t>Only enter date of death if termination was due to the death of the employee</a:t>
            </a:r>
            <a:endParaRPr lang="en-US" dirty="0"/>
          </a:p>
          <a:p>
            <a:r>
              <a:rPr lang="en-US" dirty="0" smtClean="0"/>
              <a:t>Tribal Employees who separate from Tribal employment are eligible for: </a:t>
            </a:r>
          </a:p>
          <a:p>
            <a:pPr lvl="1"/>
            <a:r>
              <a:rPr lang="en-US" dirty="0" smtClean="0"/>
              <a:t>31-day extension of coverage</a:t>
            </a:r>
          </a:p>
          <a:p>
            <a:pPr lvl="1"/>
            <a:r>
              <a:rPr lang="en-US" dirty="0" smtClean="0"/>
              <a:t>Temporary Continuation of Coverage (TCC)</a:t>
            </a:r>
            <a:endParaRPr lang="en-US" dirty="0"/>
          </a:p>
          <a:p>
            <a:pPr marL="457200" lvl="1" indent="0">
              <a:buNone/>
            </a:pPr>
            <a:endParaRPr lang="en-US" dirty="0" smtClean="0"/>
          </a:p>
        </p:txBody>
      </p:sp>
      <p:sp>
        <p:nvSpPr>
          <p:cNvPr id="9" name="Content Placeholder 2" descr="text box"/>
          <p:cNvSpPr txBox="1">
            <a:spLocks/>
          </p:cNvSpPr>
          <p:nvPr/>
        </p:nvSpPr>
        <p:spPr>
          <a:xfrm>
            <a:off x="228600" y="4876799"/>
            <a:ext cx="8610600" cy="990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Terminations can only be effective retroactively or in the current month</a:t>
            </a:r>
          </a:p>
          <a:p>
            <a:pPr marL="457200" lvl="1" indent="0">
              <a:buFont typeface="Arial" pitchFamily="34" charset="0"/>
              <a:buNone/>
            </a:pPr>
            <a:endParaRPr lang="en-US" dirty="0" smtClean="0"/>
          </a:p>
        </p:txBody>
      </p:sp>
      <p:pic>
        <p:nvPicPr>
          <p:cNvPr id="4" name="Picture 3" descr="Part B Termination - Users must mark the checkbox and then if it is due to death, user must also fill in Date of Death box" title="Part B Termination"/>
          <p:cNvPicPr>
            <a:picLocks noChangeAspect="1"/>
          </p:cNvPicPr>
          <p:nvPr/>
        </p:nvPicPr>
        <p:blipFill>
          <a:blip r:embed="rId3"/>
          <a:stretch>
            <a:fillRect/>
          </a:stretch>
        </p:blipFill>
        <p:spPr>
          <a:xfrm>
            <a:off x="228600" y="5849329"/>
            <a:ext cx="8837886" cy="1008671"/>
          </a:xfrm>
          <a:prstGeom prst="rect">
            <a:avLst/>
          </a:prstGeom>
          <a:ln>
            <a:solidFill>
              <a:schemeClr val="tx1"/>
            </a:solidFill>
          </a:ln>
        </p:spPr>
      </p:pic>
    </p:spTree>
    <p:extLst>
      <p:ext uri="{BB962C8B-B14F-4D97-AF65-F5344CB8AC3E}">
        <p14:creationId xmlns:p14="http://schemas.microsoft.com/office/powerpoint/2010/main" val="37165456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1752" y="0"/>
            <a:ext cx="7772400" cy="1097280"/>
          </a:xfrm>
        </p:spPr>
        <p:txBody>
          <a:bodyPr>
            <a:normAutofit/>
          </a:bodyPr>
          <a:lstStyle/>
          <a:p>
            <a:r>
              <a:rPr lang="en-US" dirty="0" smtClean="0"/>
              <a:t>Part D – Reinstatement</a:t>
            </a:r>
            <a:endParaRPr lang="en-US" dirty="0"/>
          </a:p>
        </p:txBody>
      </p:sp>
      <p:sp>
        <p:nvSpPr>
          <p:cNvPr id="3" name="Content Placeholder 2" descr="text box"/>
          <p:cNvSpPr>
            <a:spLocks noGrp="1"/>
          </p:cNvSpPr>
          <p:nvPr>
            <p:ph idx="1"/>
          </p:nvPr>
        </p:nvSpPr>
        <p:spPr>
          <a:xfrm>
            <a:off x="228600" y="1371599"/>
            <a:ext cx="6096000" cy="4910328"/>
          </a:xfrm>
        </p:spPr>
        <p:txBody>
          <a:bodyPr/>
          <a:lstStyle/>
          <a:p>
            <a:r>
              <a:rPr lang="en-US" dirty="0" smtClean="0"/>
              <a:t>In order to reinstate an employee, check the box in part D</a:t>
            </a:r>
          </a:p>
          <a:p>
            <a:pPr lvl="1"/>
            <a:r>
              <a:rPr lang="en-US" dirty="0" smtClean="0"/>
              <a:t>The effective date that is entered in Part A should be the day after the termination/cancellation date.  The only exception is if the effective date is the same as the original effective date.</a:t>
            </a:r>
          </a:p>
          <a:p>
            <a:pPr lvl="1"/>
            <a:r>
              <a:rPr lang="en-US" dirty="0" smtClean="0"/>
              <a:t>Possible reasons for reinstatement include: </a:t>
            </a:r>
          </a:p>
          <a:p>
            <a:pPr lvl="2"/>
            <a:r>
              <a:rPr lang="en-US" dirty="0"/>
              <a:t>E</a:t>
            </a:r>
            <a:r>
              <a:rPr lang="en-US" dirty="0" smtClean="0"/>
              <a:t>mployee returns from military service</a:t>
            </a:r>
          </a:p>
          <a:p>
            <a:pPr lvl="2"/>
            <a:r>
              <a:rPr lang="en-US" dirty="0"/>
              <a:t>E</a:t>
            </a:r>
            <a:r>
              <a:rPr lang="en-US" dirty="0" smtClean="0"/>
              <a:t>rroneous error</a:t>
            </a:r>
            <a:endParaRPr lang="en-US" dirty="0"/>
          </a:p>
        </p:txBody>
      </p:sp>
      <p:pic>
        <p:nvPicPr>
          <p:cNvPr id="8" name="Picture 7" descr="Screenshot of SF2810" title="Screenshot of SF28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44752"/>
            <a:ext cx="1638372" cy="1371600"/>
          </a:xfrm>
          <a:prstGeom prst="rect">
            <a:avLst/>
          </a:prstGeom>
          <a:ln>
            <a:solidFill>
              <a:schemeClr val="tx1"/>
            </a:solidFill>
          </a:ln>
        </p:spPr>
      </p:pic>
      <p:pic>
        <p:nvPicPr>
          <p:cNvPr id="11" name="Picture 10" descr="If the SF 2810 is used for reinstatement, user must specify the effective date in Part A and also mark the checkbox in Part D" title="Part D Reinstatement"/>
          <p:cNvPicPr>
            <a:picLocks noChangeAspect="1"/>
          </p:cNvPicPr>
          <p:nvPr/>
        </p:nvPicPr>
        <p:blipFill>
          <a:blip r:embed="rId4"/>
          <a:stretch>
            <a:fillRect/>
          </a:stretch>
        </p:blipFill>
        <p:spPr>
          <a:xfrm>
            <a:off x="228600" y="5867400"/>
            <a:ext cx="8838095" cy="400000"/>
          </a:xfrm>
          <a:prstGeom prst="rect">
            <a:avLst/>
          </a:prstGeom>
          <a:ln>
            <a:solidFill>
              <a:schemeClr val="tx1"/>
            </a:solidFill>
          </a:ln>
        </p:spPr>
      </p:pic>
    </p:spTree>
    <p:extLst>
      <p:ext uri="{BB962C8B-B14F-4D97-AF65-F5344CB8AC3E}">
        <p14:creationId xmlns:p14="http://schemas.microsoft.com/office/powerpoint/2010/main" val="7681547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normAutofit/>
          </a:bodyPr>
          <a:lstStyle/>
          <a:p>
            <a:r>
              <a:rPr lang="en-US" dirty="0" smtClean="0"/>
              <a:t>Part E – Change in Name of Enrollee</a:t>
            </a:r>
            <a:endParaRPr lang="en-US" dirty="0"/>
          </a:p>
        </p:txBody>
      </p:sp>
      <p:sp>
        <p:nvSpPr>
          <p:cNvPr id="3" name="Content Placeholder 2" descr="text box"/>
          <p:cNvSpPr>
            <a:spLocks noGrp="1"/>
          </p:cNvSpPr>
          <p:nvPr>
            <p:ph idx="1"/>
          </p:nvPr>
        </p:nvSpPr>
        <p:spPr>
          <a:xfrm>
            <a:off x="228600" y="1371599"/>
            <a:ext cx="5715000" cy="4910328"/>
          </a:xfrm>
        </p:spPr>
        <p:txBody>
          <a:bodyPr/>
          <a:lstStyle/>
          <a:p>
            <a:r>
              <a:rPr lang="en-US" dirty="0" smtClean="0"/>
              <a:t>In order to change the name and/or address of the enrollee, check the Box in Part E</a:t>
            </a:r>
          </a:p>
          <a:p>
            <a:r>
              <a:rPr lang="en-US" dirty="0" smtClean="0"/>
              <a:t>Enter the employee’s full new name and address </a:t>
            </a:r>
          </a:p>
        </p:txBody>
      </p:sp>
      <p:pic>
        <p:nvPicPr>
          <p:cNvPr id="9" name="Picture 8" descr="Small screenshot of SF2810 " title="Screenshot of SF28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44752"/>
            <a:ext cx="1638372" cy="1371600"/>
          </a:xfrm>
          <a:prstGeom prst="rect">
            <a:avLst/>
          </a:prstGeom>
          <a:ln>
            <a:solidFill>
              <a:schemeClr val="tx1"/>
            </a:solidFill>
          </a:ln>
        </p:spPr>
      </p:pic>
      <p:pic>
        <p:nvPicPr>
          <p:cNvPr id="4" name="Picture 3" descr="Part E Change in Name of Enrollee" title="Part E Change in Name of Enrollee"/>
          <p:cNvPicPr>
            <a:picLocks noChangeAspect="1"/>
          </p:cNvPicPr>
          <p:nvPr/>
        </p:nvPicPr>
        <p:blipFill>
          <a:blip r:embed="rId4"/>
          <a:stretch>
            <a:fillRect/>
          </a:stretch>
        </p:blipFill>
        <p:spPr>
          <a:xfrm>
            <a:off x="301752" y="3826763"/>
            <a:ext cx="8690904" cy="1777506"/>
          </a:xfrm>
          <a:prstGeom prst="rect">
            <a:avLst/>
          </a:prstGeom>
          <a:ln>
            <a:solidFill>
              <a:schemeClr val="tx1"/>
            </a:solidFill>
          </a:ln>
        </p:spPr>
      </p:pic>
    </p:spTree>
    <p:extLst>
      <p:ext uri="{BB962C8B-B14F-4D97-AF65-F5344CB8AC3E}">
        <p14:creationId xmlns:p14="http://schemas.microsoft.com/office/powerpoint/2010/main" val="1538736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Part G </a:t>
            </a:r>
            <a:r>
              <a:rPr lang="en-US" dirty="0"/>
              <a:t>– </a:t>
            </a:r>
            <a:r>
              <a:rPr lang="en-US" dirty="0" smtClean="0"/>
              <a:t>Remarks</a:t>
            </a:r>
            <a:endParaRPr lang="en-US" dirty="0"/>
          </a:p>
        </p:txBody>
      </p:sp>
      <p:sp>
        <p:nvSpPr>
          <p:cNvPr id="3" name="Content Placeholder 2" descr="text box"/>
          <p:cNvSpPr>
            <a:spLocks noGrp="1"/>
          </p:cNvSpPr>
          <p:nvPr>
            <p:ph idx="1"/>
          </p:nvPr>
        </p:nvSpPr>
        <p:spPr>
          <a:xfrm>
            <a:off x="228600" y="1371599"/>
            <a:ext cx="6019800" cy="4910328"/>
          </a:xfrm>
        </p:spPr>
        <p:txBody>
          <a:bodyPr/>
          <a:lstStyle/>
          <a:p>
            <a:r>
              <a:rPr lang="en-US" dirty="0" smtClean="0"/>
              <a:t>Add any relevant remarks here</a:t>
            </a:r>
          </a:p>
          <a:p>
            <a:pPr lvl="1"/>
            <a:r>
              <a:rPr lang="en-US" dirty="0" smtClean="0"/>
              <a:t>Remarks may be used </a:t>
            </a:r>
            <a:r>
              <a:rPr lang="en-US" dirty="0"/>
              <a:t>by the Tribal Employer to include </a:t>
            </a:r>
            <a:r>
              <a:rPr lang="en-US" dirty="0" smtClean="0"/>
              <a:t>notes</a:t>
            </a:r>
          </a:p>
          <a:p>
            <a:pPr lvl="1"/>
            <a:r>
              <a:rPr lang="en-US" dirty="0" smtClean="0"/>
              <a:t>These </a:t>
            </a:r>
            <a:r>
              <a:rPr lang="en-US" dirty="0"/>
              <a:t>notes are stored in TIPS, but will not be seen by anyone outside of the Tribal Employer</a:t>
            </a:r>
          </a:p>
        </p:txBody>
      </p:sp>
      <p:pic>
        <p:nvPicPr>
          <p:cNvPr id="5" name="Picture 4" descr="SF2810 Screenshot" title="SF2810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44752"/>
            <a:ext cx="1638372" cy="1371600"/>
          </a:xfrm>
          <a:prstGeom prst="rect">
            <a:avLst/>
          </a:prstGeom>
          <a:ln>
            <a:solidFill>
              <a:schemeClr val="tx1"/>
            </a:solidFill>
          </a:ln>
        </p:spPr>
      </p:pic>
      <p:pic>
        <p:nvPicPr>
          <p:cNvPr id="7" name="Picture 6" descr="Part G Remarks" title="Part G Remarks"/>
          <p:cNvPicPr>
            <a:picLocks noChangeAspect="1"/>
          </p:cNvPicPr>
          <p:nvPr/>
        </p:nvPicPr>
        <p:blipFill>
          <a:blip r:embed="rId4"/>
          <a:stretch>
            <a:fillRect/>
          </a:stretch>
        </p:blipFill>
        <p:spPr>
          <a:xfrm>
            <a:off x="224589" y="4038600"/>
            <a:ext cx="8761905" cy="638095"/>
          </a:xfrm>
          <a:prstGeom prst="rect">
            <a:avLst/>
          </a:prstGeom>
          <a:ln>
            <a:solidFill>
              <a:schemeClr val="tx1"/>
            </a:solidFill>
          </a:ln>
        </p:spPr>
      </p:pic>
    </p:spTree>
    <p:extLst>
      <p:ext uri="{BB962C8B-B14F-4D97-AF65-F5344CB8AC3E}">
        <p14:creationId xmlns:p14="http://schemas.microsoft.com/office/powerpoint/2010/main" val="25212068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Part H </a:t>
            </a:r>
            <a:r>
              <a:rPr lang="en-US" dirty="0"/>
              <a:t>– </a:t>
            </a:r>
            <a:r>
              <a:rPr lang="en-US" dirty="0" smtClean="0"/>
              <a:t>Date of Notice</a:t>
            </a:r>
            <a:endParaRPr lang="en-US" dirty="0"/>
          </a:p>
        </p:txBody>
      </p:sp>
      <p:sp>
        <p:nvSpPr>
          <p:cNvPr id="3" name="Content Placeholder 2" descr="text box"/>
          <p:cNvSpPr>
            <a:spLocks noGrp="1"/>
          </p:cNvSpPr>
          <p:nvPr>
            <p:ph idx="1"/>
          </p:nvPr>
        </p:nvSpPr>
        <p:spPr/>
        <p:txBody>
          <a:bodyPr/>
          <a:lstStyle/>
          <a:p>
            <a:r>
              <a:rPr lang="en-US" dirty="0" smtClean="0"/>
              <a:t>Enter Tribal Employer’s information:</a:t>
            </a:r>
          </a:p>
          <a:p>
            <a:pPr lvl="1"/>
            <a:r>
              <a:rPr lang="en-US" dirty="0" smtClean="0"/>
              <a:t>Name of Tribal Employer</a:t>
            </a:r>
          </a:p>
          <a:p>
            <a:pPr lvl="1"/>
            <a:r>
              <a:rPr lang="en-US" dirty="0" smtClean="0"/>
              <a:t>Tribal Employer Address</a:t>
            </a:r>
          </a:p>
          <a:p>
            <a:pPr lvl="1"/>
            <a:r>
              <a:rPr lang="en-US" dirty="0" smtClean="0"/>
              <a:t>Personnel </a:t>
            </a:r>
            <a:r>
              <a:rPr lang="en-US" dirty="0"/>
              <a:t>Contact </a:t>
            </a:r>
            <a:r>
              <a:rPr lang="en-US" dirty="0" smtClean="0"/>
              <a:t>Name</a:t>
            </a:r>
            <a:endParaRPr lang="en-US" dirty="0"/>
          </a:p>
          <a:p>
            <a:pPr lvl="1">
              <a:spcBef>
                <a:spcPts val="672"/>
              </a:spcBef>
            </a:pPr>
            <a:r>
              <a:rPr lang="en-US" dirty="0" smtClean="0"/>
              <a:t>Personnel </a:t>
            </a:r>
            <a:r>
              <a:rPr lang="en-US" dirty="0"/>
              <a:t>Contact Telephone Number</a:t>
            </a:r>
          </a:p>
          <a:p>
            <a:pPr lvl="1">
              <a:spcBef>
                <a:spcPts val="672"/>
              </a:spcBef>
            </a:pPr>
            <a:r>
              <a:rPr lang="en-US" dirty="0"/>
              <a:t>Authorizing Official </a:t>
            </a:r>
            <a:r>
              <a:rPr lang="en-US" dirty="0" smtClean="0"/>
              <a:t>Name</a:t>
            </a:r>
          </a:p>
          <a:p>
            <a:pPr lvl="1">
              <a:spcBef>
                <a:spcPts val="672"/>
              </a:spcBef>
            </a:pPr>
            <a:r>
              <a:rPr lang="en-US" dirty="0" smtClean="0"/>
              <a:t>Today’s Date</a:t>
            </a:r>
            <a:endParaRPr lang="en-US" dirty="0"/>
          </a:p>
        </p:txBody>
      </p:sp>
      <p:pic>
        <p:nvPicPr>
          <p:cNvPr id="7" name="Picture 6" descr=" SF2810 Screenshot" title="SF2810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444752"/>
            <a:ext cx="1638372" cy="1371600"/>
          </a:xfrm>
          <a:prstGeom prst="rect">
            <a:avLst/>
          </a:prstGeom>
          <a:ln>
            <a:solidFill>
              <a:schemeClr val="tx1"/>
            </a:solidFill>
          </a:ln>
        </p:spPr>
      </p:pic>
      <p:pic>
        <p:nvPicPr>
          <p:cNvPr id="4" name="Picture 3" descr="Part H Date of Notice" title="Part H Date of Notice"/>
          <p:cNvPicPr>
            <a:picLocks noChangeAspect="1"/>
          </p:cNvPicPr>
          <p:nvPr/>
        </p:nvPicPr>
        <p:blipFill>
          <a:blip r:embed="rId4"/>
          <a:stretch>
            <a:fillRect/>
          </a:stretch>
        </p:blipFill>
        <p:spPr>
          <a:xfrm>
            <a:off x="98164" y="4695105"/>
            <a:ext cx="8947672" cy="1659975"/>
          </a:xfrm>
          <a:prstGeom prst="rect">
            <a:avLst/>
          </a:prstGeom>
          <a:ln>
            <a:solidFill>
              <a:schemeClr val="tx1"/>
            </a:solidFill>
          </a:ln>
        </p:spPr>
      </p:pic>
    </p:spTree>
    <p:extLst>
      <p:ext uri="{BB962C8B-B14F-4D97-AF65-F5344CB8AC3E}">
        <p14:creationId xmlns:p14="http://schemas.microsoft.com/office/powerpoint/2010/main" val="1531115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Course Objectives</a:t>
            </a:r>
            <a:endParaRPr lang="en-US" dirty="0"/>
          </a:p>
        </p:txBody>
      </p:sp>
      <p:sp>
        <p:nvSpPr>
          <p:cNvPr id="3" name="Content Placeholder 2" descr="Text Box"/>
          <p:cNvSpPr>
            <a:spLocks noGrp="1"/>
          </p:cNvSpPr>
          <p:nvPr>
            <p:ph idx="1"/>
          </p:nvPr>
        </p:nvSpPr>
        <p:spPr>
          <a:xfrm>
            <a:off x="228600" y="1371599"/>
            <a:ext cx="8839200" cy="4910328"/>
          </a:xfrm>
        </p:spPr>
        <p:txBody>
          <a:bodyPr/>
          <a:lstStyle/>
          <a:p>
            <a:r>
              <a:rPr lang="en-US" dirty="0" smtClean="0"/>
              <a:t>By the end of this course, you should be able to:</a:t>
            </a:r>
          </a:p>
          <a:p>
            <a:pPr lvl="1"/>
            <a:r>
              <a:rPr lang="en-US" dirty="0"/>
              <a:t>Describe the FEHB key stakeholders relative to TIPS</a:t>
            </a:r>
          </a:p>
          <a:p>
            <a:pPr lvl="1"/>
            <a:r>
              <a:rPr lang="en-US" dirty="0"/>
              <a:t>Identify how TIPS supports Tribal Employers</a:t>
            </a:r>
          </a:p>
          <a:p>
            <a:pPr lvl="1"/>
            <a:r>
              <a:rPr lang="en-US" dirty="0"/>
              <a:t>Explain the employee enrollment process</a:t>
            </a:r>
          </a:p>
          <a:p>
            <a:pPr lvl="1"/>
            <a:r>
              <a:rPr lang="en-US" dirty="0"/>
              <a:t>Explain the billing and payment processes</a:t>
            </a:r>
          </a:p>
          <a:p>
            <a:pPr lvl="1"/>
            <a:r>
              <a:rPr lang="en-US" dirty="0"/>
              <a:t>Enroll employees in TIPS using individual forms and Electronic Uploads</a:t>
            </a:r>
          </a:p>
          <a:p>
            <a:pPr lvl="1"/>
            <a:r>
              <a:rPr lang="en-US" dirty="0"/>
              <a:t>Run and review TIPS Reports and </a:t>
            </a:r>
            <a:r>
              <a:rPr lang="en-US" dirty="0" smtClean="0"/>
              <a:t>Billing Reports </a:t>
            </a:r>
            <a:r>
              <a:rPr lang="en-US" dirty="0"/>
              <a:t>in TIPS</a:t>
            </a:r>
          </a:p>
          <a:p>
            <a:pPr lvl="1"/>
            <a:r>
              <a:rPr lang="en-US" dirty="0" smtClean="0"/>
              <a:t>Describe special transactions including: Billing Unit/POI Transfers, Retroactive Adjustments, and Court </a:t>
            </a:r>
            <a:r>
              <a:rPr lang="en-US" dirty="0"/>
              <a:t>O</a:t>
            </a:r>
            <a:r>
              <a:rPr lang="en-US" dirty="0" smtClean="0"/>
              <a:t>rders </a:t>
            </a:r>
          </a:p>
          <a:p>
            <a:pPr lvl="1"/>
            <a:r>
              <a:rPr lang="en-US" dirty="0" smtClean="0"/>
              <a:t>Demonstrate </a:t>
            </a:r>
            <a:r>
              <a:rPr lang="en-US" dirty="0"/>
              <a:t>how to navigate the TIPS website</a:t>
            </a:r>
          </a:p>
          <a:p>
            <a:pPr lvl="1"/>
            <a:r>
              <a:rPr lang="en-US" dirty="0"/>
              <a:t>Submit an inquiry using the </a:t>
            </a:r>
            <a:r>
              <a:rPr lang="en-US" dirty="0" smtClean="0"/>
              <a:t>ServiceNow Customer Service Portal</a:t>
            </a:r>
            <a:endParaRPr lang="en-US" dirty="0"/>
          </a:p>
          <a:p>
            <a:pPr lvl="1"/>
            <a:endParaRPr lang="en-US" dirty="0"/>
          </a:p>
          <a:p>
            <a:pPr marL="465138" lvl="1" indent="-233363">
              <a:buFont typeface="Calibri" pitchFamily="34" charset="0"/>
              <a:buChar char="–"/>
            </a:pPr>
            <a:endParaRPr lang="en-US" dirty="0"/>
          </a:p>
          <a:p>
            <a:pPr lvl="1"/>
            <a:endParaRPr lang="en-US" dirty="0" smtClean="0"/>
          </a:p>
          <a:p>
            <a:pPr lvl="1"/>
            <a:endParaRPr lang="en-US" dirty="0"/>
          </a:p>
        </p:txBody>
      </p:sp>
    </p:spTree>
    <p:extLst>
      <p:ext uri="{BB962C8B-B14F-4D97-AF65-F5344CB8AC3E}">
        <p14:creationId xmlns:p14="http://schemas.microsoft.com/office/powerpoint/2010/main" val="10101902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4800" y="0"/>
            <a:ext cx="7495032" cy="1097280"/>
          </a:xfrm>
        </p:spPr>
        <p:txBody>
          <a:bodyPr/>
          <a:lstStyle/>
          <a:p>
            <a:r>
              <a:rPr lang="en-US" dirty="0"/>
              <a:t>Exercise </a:t>
            </a:r>
            <a:r>
              <a:rPr lang="en-US" dirty="0" smtClean="0"/>
              <a:t>2.3: </a:t>
            </a:r>
            <a:br>
              <a:rPr lang="en-US" dirty="0" smtClean="0"/>
            </a:br>
            <a:r>
              <a:rPr lang="en-US" dirty="0" smtClean="0"/>
              <a:t>Paper SF 2810 vs. SF 2810 in TIPS</a:t>
            </a:r>
            <a:endParaRPr lang="en-US" dirty="0"/>
          </a:p>
        </p:txBody>
      </p:sp>
      <p:sp>
        <p:nvSpPr>
          <p:cNvPr id="3" name="Content Placeholder 2" descr="text box"/>
          <p:cNvSpPr>
            <a:spLocks noGrp="1"/>
          </p:cNvSpPr>
          <p:nvPr>
            <p:ph idx="1"/>
          </p:nvPr>
        </p:nvSpPr>
        <p:spPr/>
        <p:txBody>
          <a:bodyPr/>
          <a:lstStyle/>
          <a:p>
            <a:r>
              <a:rPr lang="en-US" dirty="0"/>
              <a:t>You should have received a handout containing </a:t>
            </a:r>
            <a:r>
              <a:rPr lang="en-US" dirty="0" smtClean="0"/>
              <a:t>a:</a:t>
            </a:r>
          </a:p>
          <a:p>
            <a:pPr lvl="1"/>
            <a:r>
              <a:rPr lang="en-US" dirty="0" smtClean="0"/>
              <a:t>Completed paper SF 2810</a:t>
            </a:r>
          </a:p>
          <a:p>
            <a:pPr lvl="1"/>
            <a:r>
              <a:rPr lang="en-US" dirty="0" smtClean="0"/>
              <a:t>Blank printout of the SF 2810 in TIPS</a:t>
            </a:r>
          </a:p>
          <a:p>
            <a:r>
              <a:rPr lang="en-US" dirty="0" smtClean="0"/>
              <a:t>Use the completed Paper SF 2810 with fields highlighted to fill out the blank printout of a SF 2810 in TIPS</a:t>
            </a:r>
            <a:endParaRPr lang="en-US" dirty="0"/>
          </a:p>
        </p:txBody>
      </p:sp>
      <p:sp>
        <p:nvSpPr>
          <p:cNvPr id="15" name="Rectangle 2" descr="text box"/>
          <p:cNvSpPr>
            <a:spLocks noChangeArrowheads="1"/>
          </p:cNvSpPr>
          <p:nvPr/>
        </p:nvSpPr>
        <p:spPr bwMode="auto">
          <a:xfrm>
            <a:off x="919843" y="6243295"/>
            <a:ext cx="7304315" cy="462307"/>
          </a:xfrm>
          <a:prstGeom prst="rect">
            <a:avLst/>
          </a:prstGeom>
          <a:noFill/>
          <a:ln w="9525">
            <a:noFill/>
            <a:miter lim="800000"/>
            <a:headEnd/>
            <a:tailEnd/>
          </a:ln>
          <a:effectLst/>
        </p:spPr>
        <p:txBody>
          <a:bodyPr wrap="square" lIns="92075" tIns="46038" rIns="92075" bIns="46038">
            <a:spAutoFit/>
          </a:bodyPr>
          <a:lstStyle/>
          <a:p>
            <a:pPr algn="ctr" eaLnBrk="0" hangingPunct="0">
              <a:buFontTx/>
              <a:buNone/>
            </a:pPr>
            <a:r>
              <a:rPr lang="en-US" sz="2400" b="1" dirty="0" smtClean="0"/>
              <a:t>You have 5 minutes to complete this exercise</a:t>
            </a:r>
            <a:endParaRPr lang="en-US" sz="2400" b="1" i="1" dirty="0"/>
          </a:p>
        </p:txBody>
      </p:sp>
      <p:grpSp>
        <p:nvGrpSpPr>
          <p:cNvPr id="18" name="Group 17" descr="Sf2810 Screenshot" title="SF2810 Screenshot"/>
          <p:cNvGrpSpPr/>
          <p:nvPr/>
        </p:nvGrpSpPr>
        <p:grpSpPr>
          <a:xfrm>
            <a:off x="1533179" y="3847871"/>
            <a:ext cx="6077642" cy="2154209"/>
            <a:chOff x="1484065" y="3847871"/>
            <a:chExt cx="6077642" cy="2154209"/>
          </a:xfrm>
        </p:grpSpPr>
        <p:grpSp>
          <p:nvGrpSpPr>
            <p:cNvPr id="17" name="Group 16"/>
            <p:cNvGrpSpPr/>
            <p:nvPr/>
          </p:nvGrpSpPr>
          <p:grpSpPr>
            <a:xfrm>
              <a:off x="5293995" y="3847871"/>
              <a:ext cx="2267712" cy="2146622"/>
              <a:chOff x="5293995" y="3847871"/>
              <a:chExt cx="2267712" cy="2146622"/>
            </a:xfrm>
          </p:grpSpPr>
          <p:pic>
            <p:nvPicPr>
              <p:cNvPr id="10" name="Picture 9" descr="Screenshot of SF2810 in TIPS" title="Screenshot of SF2810 in TI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491" y="4112787"/>
                <a:ext cx="2247692" cy="1881706"/>
              </a:xfrm>
              <a:prstGeom prst="rect">
                <a:avLst/>
              </a:prstGeom>
              <a:ln w="12700">
                <a:solidFill>
                  <a:schemeClr val="tx1"/>
                </a:solidFill>
              </a:ln>
            </p:spPr>
          </p:pic>
          <p:sp>
            <p:nvSpPr>
              <p:cNvPr id="11" name="Rectangle 10"/>
              <p:cNvSpPr/>
              <p:nvPr/>
            </p:nvSpPr>
            <p:spPr>
              <a:xfrm>
                <a:off x="5293995" y="3847871"/>
                <a:ext cx="2267712" cy="264916"/>
              </a:xfrm>
              <a:prstGeom prst="rect">
                <a:avLst/>
              </a:prstGeom>
              <a:solidFill>
                <a:srgbClr val="616F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SF 2810 in TIPS</a:t>
                </a:r>
                <a:endParaRPr lang="en-US" sz="1600" b="1" dirty="0"/>
              </a:p>
            </p:txBody>
          </p:sp>
        </p:grpSp>
        <p:grpSp>
          <p:nvGrpSpPr>
            <p:cNvPr id="4" name="Group 3"/>
            <p:cNvGrpSpPr/>
            <p:nvPr/>
          </p:nvGrpSpPr>
          <p:grpSpPr>
            <a:xfrm>
              <a:off x="1484065" y="3849809"/>
              <a:ext cx="2258950" cy="2152271"/>
              <a:chOff x="1509711" y="3895725"/>
              <a:chExt cx="2258950" cy="2152271"/>
            </a:xfrm>
          </p:grpSpPr>
          <p:pic>
            <p:nvPicPr>
              <p:cNvPr id="13" name="Picture 12" descr="Screenshot of Paper SF2810" title="Screenshot of Paper SF2810"/>
              <p:cNvPicPr>
                <a:picLocks/>
              </p:cNvPicPr>
              <p:nvPr/>
            </p:nvPicPr>
            <p:blipFill rotWithShape="1">
              <a:blip r:embed="rId4" cstate="print">
                <a:extLst>
                  <a:ext uri="{28A0092B-C50C-407E-A947-70E740481C1C}">
                    <a14:useLocalDpi xmlns:a14="http://schemas.microsoft.com/office/drawing/2010/main" val="0"/>
                  </a:ext>
                </a:extLst>
              </a:blip>
              <a:srcRect l="11780" r="11780"/>
              <a:stretch/>
            </p:blipFill>
            <p:spPr>
              <a:xfrm>
                <a:off x="1519237" y="4164332"/>
                <a:ext cx="2249424" cy="1883664"/>
              </a:xfrm>
              <a:prstGeom prst="rect">
                <a:avLst/>
              </a:prstGeom>
              <a:ln w="12700">
                <a:solidFill>
                  <a:schemeClr val="tx1"/>
                </a:solidFill>
              </a:ln>
            </p:spPr>
          </p:pic>
          <p:sp>
            <p:nvSpPr>
              <p:cNvPr id="16" name="Rectangle 15"/>
              <p:cNvSpPr/>
              <p:nvPr/>
            </p:nvSpPr>
            <p:spPr>
              <a:xfrm>
                <a:off x="1509711" y="3895725"/>
                <a:ext cx="2258568" cy="265176"/>
              </a:xfrm>
              <a:prstGeom prst="rect">
                <a:avLst/>
              </a:prstGeom>
              <a:solidFill>
                <a:srgbClr val="616F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Paper SF 2810</a:t>
                </a:r>
                <a:endParaRPr lang="en-US" sz="1600" b="1" dirty="0"/>
              </a:p>
            </p:txBody>
          </p:sp>
        </p:grpSp>
      </p:grpSp>
    </p:spTree>
    <p:extLst>
      <p:ext uri="{BB962C8B-B14F-4D97-AF65-F5344CB8AC3E}">
        <p14:creationId xmlns:p14="http://schemas.microsoft.com/office/powerpoint/2010/main" val="6741255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Completed SF 2810 in TIPS</a:t>
            </a:r>
            <a:endParaRPr lang="en-US" dirty="0"/>
          </a:p>
        </p:txBody>
      </p:sp>
      <p:pic>
        <p:nvPicPr>
          <p:cNvPr id="3" name="Picture 2" descr="Completed SF 2810" title="Completed SF 2810"/>
          <p:cNvPicPr>
            <a:picLocks noChangeAspect="1"/>
          </p:cNvPicPr>
          <p:nvPr/>
        </p:nvPicPr>
        <p:blipFill>
          <a:blip r:embed="rId3"/>
          <a:stretch>
            <a:fillRect/>
          </a:stretch>
        </p:blipFill>
        <p:spPr>
          <a:xfrm>
            <a:off x="68772" y="1524000"/>
            <a:ext cx="8999028" cy="4870062"/>
          </a:xfrm>
          <a:prstGeom prst="rect">
            <a:avLst/>
          </a:prstGeom>
          <a:ln>
            <a:solidFill>
              <a:schemeClr val="tx1"/>
            </a:solidFill>
          </a:ln>
        </p:spPr>
      </p:pic>
    </p:spTree>
    <p:extLst>
      <p:ext uri="{BB962C8B-B14F-4D97-AF65-F5344CB8AC3E}">
        <p14:creationId xmlns:p14="http://schemas.microsoft.com/office/powerpoint/2010/main" val="42860684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Transaction Glossary</a:t>
            </a:r>
            <a:endParaRPr lang="en-US" dirty="0"/>
          </a:p>
        </p:txBody>
      </p:sp>
      <p:grpSp>
        <p:nvGrpSpPr>
          <p:cNvPr id="3" name="Group 2" descr="Transaction Glossary" title="Transaction Glossary"/>
          <p:cNvGrpSpPr/>
          <p:nvPr/>
        </p:nvGrpSpPr>
        <p:grpSpPr>
          <a:xfrm>
            <a:off x="165573" y="1402080"/>
            <a:ext cx="8783393" cy="5486400"/>
            <a:chOff x="165573" y="1402080"/>
            <a:chExt cx="8783393" cy="5486400"/>
          </a:xfrm>
        </p:grpSpPr>
        <p:sp>
          <p:nvSpPr>
            <p:cNvPr id="47" name="Rectangle 46" descr="text box"/>
            <p:cNvSpPr/>
            <p:nvPr/>
          </p:nvSpPr>
          <p:spPr>
            <a:xfrm>
              <a:off x="4724400" y="5573268"/>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12" name="Group 11"/>
            <p:cNvGrpSpPr/>
            <p:nvPr/>
          </p:nvGrpSpPr>
          <p:grpSpPr>
            <a:xfrm>
              <a:off x="165573" y="1402080"/>
              <a:ext cx="8783393" cy="5486400"/>
              <a:chOff x="146523" y="1295400"/>
              <a:chExt cx="8783393" cy="5486400"/>
            </a:xfrm>
          </p:grpSpPr>
          <p:sp>
            <p:nvSpPr>
              <p:cNvPr id="34" name="Rectangle 33" descr="text box"/>
              <p:cNvSpPr/>
              <p:nvPr/>
            </p:nvSpPr>
            <p:spPr>
              <a:xfrm>
                <a:off x="4754881" y="137160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7" name="Rectangle 36" descr="text box"/>
              <p:cNvSpPr/>
              <p:nvPr/>
            </p:nvSpPr>
            <p:spPr>
              <a:xfrm>
                <a:off x="4754882" y="281940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0" name="Rectangle 39" descr="text box"/>
              <p:cNvSpPr/>
              <p:nvPr/>
            </p:nvSpPr>
            <p:spPr>
              <a:xfrm>
                <a:off x="4754882" y="416814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Rectangle 30" descr="text box"/>
              <p:cNvSpPr/>
              <p:nvPr/>
            </p:nvSpPr>
            <p:spPr>
              <a:xfrm>
                <a:off x="146525" y="411480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27" descr="text box"/>
              <p:cNvSpPr/>
              <p:nvPr/>
            </p:nvSpPr>
            <p:spPr>
              <a:xfrm>
                <a:off x="146525" y="274320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5"/>
              <p:cNvSpPr/>
              <p:nvPr/>
            </p:nvSpPr>
            <p:spPr>
              <a:xfrm>
                <a:off x="146525" y="137160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ctangle 7" descr="text box"/>
              <p:cNvSpPr/>
              <p:nvPr/>
            </p:nvSpPr>
            <p:spPr>
              <a:xfrm>
                <a:off x="1865559" y="14097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Tribal Employee enrolls in FEHB for the first time</a:t>
                </a:r>
                <a:endParaRPr lang="en-US" sz="1600" dirty="0">
                  <a:solidFill>
                    <a:schemeClr val="tx1"/>
                  </a:solidFill>
                </a:endParaRPr>
              </a:p>
            </p:txBody>
          </p:sp>
          <p:sp>
            <p:nvSpPr>
              <p:cNvPr id="27" name="Rectangle 26" descr="text box"/>
              <p:cNvSpPr/>
              <p:nvPr/>
            </p:nvSpPr>
            <p:spPr>
              <a:xfrm>
                <a:off x="1865559" y="27813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Tribal Employee enrolled in FEHB changes his or her health plan enrollment</a:t>
                </a:r>
                <a:endParaRPr lang="en-US" sz="1600" dirty="0">
                  <a:solidFill>
                    <a:schemeClr val="tx1"/>
                  </a:solidFill>
                </a:endParaRPr>
              </a:p>
            </p:txBody>
          </p:sp>
          <p:sp>
            <p:nvSpPr>
              <p:cNvPr id="30" name="Rectangle 29" descr="text box"/>
              <p:cNvSpPr/>
              <p:nvPr/>
            </p:nvSpPr>
            <p:spPr>
              <a:xfrm>
                <a:off x="1865559" y="41529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Tribal Employee enrolled in FEHB changes his or her legal name</a:t>
                </a:r>
                <a:endParaRPr lang="en-US" sz="1600" dirty="0">
                  <a:solidFill>
                    <a:schemeClr val="tx1"/>
                  </a:solidFill>
                </a:endParaRPr>
              </a:p>
            </p:txBody>
          </p:sp>
          <p:sp>
            <p:nvSpPr>
              <p:cNvPr id="33" name="Rectangle 32" descr="text box"/>
              <p:cNvSpPr/>
              <p:nvPr/>
            </p:nvSpPr>
            <p:spPr>
              <a:xfrm>
                <a:off x="6461036" y="14097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 </a:t>
                </a:r>
                <a:r>
                  <a:rPr lang="en-US" sz="1600" dirty="0" smtClean="0">
                    <a:solidFill>
                      <a:schemeClr val="tx1"/>
                    </a:solidFill>
                  </a:rPr>
                  <a:t>Tribal Employer Billing Unit/POI involuntarily </a:t>
                </a:r>
                <a:r>
                  <a:rPr lang="en-US" sz="1600" dirty="0">
                    <a:solidFill>
                      <a:schemeClr val="tx1"/>
                    </a:solidFill>
                  </a:rPr>
                  <a:t>ends the FEHB enrollment of a Tribal Employee</a:t>
                </a:r>
              </a:p>
            </p:txBody>
          </p:sp>
          <p:sp>
            <p:nvSpPr>
              <p:cNvPr id="36" name="Rectangle 35" descr="text box"/>
              <p:cNvSpPr/>
              <p:nvPr/>
            </p:nvSpPr>
            <p:spPr>
              <a:xfrm>
                <a:off x="6461036" y="28575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 </a:t>
                </a:r>
                <a:r>
                  <a:rPr lang="en-US" sz="1600" dirty="0" smtClean="0">
                    <a:solidFill>
                      <a:schemeClr val="tx1"/>
                    </a:solidFill>
                  </a:rPr>
                  <a:t>Tribal Employer Billing Unit/POI opts </a:t>
                </a:r>
                <a:r>
                  <a:rPr lang="en-US" sz="1600" dirty="0">
                    <a:solidFill>
                      <a:schemeClr val="tx1"/>
                    </a:solidFill>
                  </a:rPr>
                  <a:t>to dis-enroll from FEHB and ends coverage for </a:t>
                </a:r>
                <a:r>
                  <a:rPr lang="en-US" sz="1600" dirty="0" smtClean="0">
                    <a:solidFill>
                      <a:schemeClr val="tx1"/>
                    </a:solidFill>
                  </a:rPr>
                  <a:t>its </a:t>
                </a:r>
                <a:r>
                  <a:rPr lang="en-US" sz="1600" dirty="0">
                    <a:solidFill>
                      <a:schemeClr val="tx1"/>
                    </a:solidFill>
                  </a:rPr>
                  <a:t>employees</a:t>
                </a:r>
              </a:p>
            </p:txBody>
          </p:sp>
          <p:sp>
            <p:nvSpPr>
              <p:cNvPr id="39" name="Rectangle 38" descr="text box"/>
              <p:cNvSpPr/>
              <p:nvPr/>
            </p:nvSpPr>
            <p:spPr>
              <a:xfrm>
                <a:off x="6461036" y="420624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 Tribal Employer Billing Unit/POI has the </a:t>
                </a:r>
                <a:r>
                  <a:rPr lang="en-US" sz="1600" dirty="0">
                    <a:solidFill>
                      <a:schemeClr val="tx1"/>
                    </a:solidFill>
                  </a:rPr>
                  <a:t>FEHB enrollment involuntarily </a:t>
                </a:r>
                <a:r>
                  <a:rPr lang="en-US" sz="1600" dirty="0" smtClean="0">
                    <a:solidFill>
                      <a:schemeClr val="tx1"/>
                    </a:solidFill>
                  </a:rPr>
                  <a:t>ended for its employees</a:t>
                </a:r>
                <a:endParaRPr lang="en-US" sz="1600" dirty="0">
                  <a:solidFill>
                    <a:schemeClr val="tx1"/>
                  </a:solidFill>
                </a:endParaRPr>
              </a:p>
            </p:txBody>
          </p:sp>
          <p:sp>
            <p:nvSpPr>
              <p:cNvPr id="43" name="Rectangle 42" descr="text box"/>
              <p:cNvSpPr/>
              <p:nvPr/>
            </p:nvSpPr>
            <p:spPr>
              <a:xfrm>
                <a:off x="152402" y="5486400"/>
                <a:ext cx="1645920" cy="1219200"/>
              </a:xfrm>
              <a:prstGeom prst="rect">
                <a:avLst/>
              </a:prstGeom>
              <a:solidFill>
                <a:srgbClr val="84181B"/>
              </a:solidFill>
              <a:ln>
                <a:noFill/>
              </a:ln>
              <a:scene3d>
                <a:camera prst="orthographicFront"/>
                <a:lightRig rig="threePt" dir="t"/>
              </a:scene3d>
              <a:sp3d prstMaterial="metal">
                <a:bevelT w="88900" h="889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5" name="Rectangle 44" descr="text box"/>
              <p:cNvSpPr/>
              <p:nvPr/>
            </p:nvSpPr>
            <p:spPr>
              <a:xfrm>
                <a:off x="1871436" y="55245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 Tribal Employee enrolled in FEHB opts to dis-enroll and </a:t>
                </a:r>
                <a:r>
                  <a:rPr lang="en-US" sz="1600" dirty="0" smtClean="0">
                    <a:solidFill>
                      <a:schemeClr val="tx1"/>
                    </a:solidFill>
                  </a:rPr>
                  <a:t>ends </a:t>
                </a:r>
                <a:r>
                  <a:rPr lang="en-US" sz="1600" dirty="0">
                    <a:solidFill>
                      <a:schemeClr val="tx1"/>
                    </a:solidFill>
                  </a:rPr>
                  <a:t>his or her coverage</a:t>
                </a:r>
              </a:p>
            </p:txBody>
          </p:sp>
          <p:sp>
            <p:nvSpPr>
              <p:cNvPr id="7" name="Oval 4" descr="text box"/>
              <p:cNvSpPr/>
              <p:nvPr/>
            </p:nvSpPr>
            <p:spPr>
              <a:xfrm>
                <a:off x="146523" y="1295400"/>
                <a:ext cx="1645920" cy="1371600"/>
              </a:xfrm>
              <a:prstGeom prst="rect">
                <a:avLst/>
              </a:prstGeom>
              <a:ln>
                <a:noFill/>
              </a:ln>
              <a:scene3d>
                <a:camera prst="orthographicFront"/>
                <a:lightRig rig="threePt" dir="t"/>
              </a:scene3d>
              <a:sp3d>
                <a:bevelT w="88900" h="88900"/>
              </a:sp3d>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marL="6350" lvl="1" algn="ctr"/>
                <a:r>
                  <a:rPr lang="en-US" sz="1600" b="1" dirty="0"/>
                  <a:t>Initial </a:t>
                </a:r>
                <a:endParaRPr lang="en-US" sz="1600" b="1" dirty="0" smtClean="0"/>
              </a:p>
              <a:p>
                <a:pPr marL="6350" lvl="1" algn="ctr"/>
                <a:r>
                  <a:rPr lang="en-US" sz="1600" b="1" dirty="0" smtClean="0"/>
                  <a:t>Enrollment</a:t>
                </a:r>
                <a:endParaRPr lang="en-US" sz="1600" b="1" dirty="0"/>
              </a:p>
            </p:txBody>
          </p:sp>
          <p:sp>
            <p:nvSpPr>
              <p:cNvPr id="29" name="Oval 4"/>
              <p:cNvSpPr/>
              <p:nvPr/>
            </p:nvSpPr>
            <p:spPr>
              <a:xfrm>
                <a:off x="146523" y="266700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marL="6350" lvl="1" algn="ctr"/>
                <a:r>
                  <a:rPr lang="en-US" sz="1600" b="1" dirty="0"/>
                  <a:t>Enrollment </a:t>
                </a:r>
                <a:r>
                  <a:rPr lang="en-US" sz="1600" b="1" dirty="0" smtClean="0"/>
                  <a:t>Change</a:t>
                </a:r>
                <a:endParaRPr lang="en-US" sz="1600" b="1" dirty="0"/>
              </a:p>
            </p:txBody>
          </p:sp>
          <p:sp>
            <p:nvSpPr>
              <p:cNvPr id="32" name="Oval 4"/>
              <p:cNvSpPr/>
              <p:nvPr/>
            </p:nvSpPr>
            <p:spPr>
              <a:xfrm>
                <a:off x="146523" y="403860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marL="6350" lvl="1" algn="ctr"/>
                <a:r>
                  <a:rPr lang="en-US" sz="1600" b="1" dirty="0" smtClean="0"/>
                  <a:t>Change of Name</a:t>
                </a:r>
                <a:endParaRPr lang="en-US" sz="1600" b="1" dirty="0"/>
              </a:p>
            </p:txBody>
          </p:sp>
          <p:sp>
            <p:nvSpPr>
              <p:cNvPr id="44" name="Oval 4"/>
              <p:cNvSpPr/>
              <p:nvPr/>
            </p:nvSpPr>
            <p:spPr>
              <a:xfrm>
                <a:off x="152400" y="541020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marL="6350" lvl="1" algn="ctr"/>
                <a:r>
                  <a:rPr lang="en-US" sz="1600" b="1" dirty="0"/>
                  <a:t>Enrollment Cancellation</a:t>
                </a:r>
              </a:p>
            </p:txBody>
          </p:sp>
          <p:sp>
            <p:nvSpPr>
              <p:cNvPr id="35" name="Oval 4"/>
              <p:cNvSpPr/>
              <p:nvPr/>
            </p:nvSpPr>
            <p:spPr>
              <a:xfrm>
                <a:off x="4754881" y="129540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marL="6350" lvl="1" algn="ctr"/>
                <a:r>
                  <a:rPr lang="en-US" sz="1600" b="1" dirty="0"/>
                  <a:t>Enrollment Termination</a:t>
                </a:r>
              </a:p>
            </p:txBody>
          </p:sp>
          <p:sp>
            <p:nvSpPr>
              <p:cNvPr id="38" name="Oval 4" descr="text box"/>
              <p:cNvSpPr/>
              <p:nvPr/>
            </p:nvSpPr>
            <p:spPr>
              <a:xfrm>
                <a:off x="4754880" y="274320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lvl="0" algn="ctr" defTabSz="355600">
                  <a:spcBef>
                    <a:spcPct val="0"/>
                  </a:spcBef>
                </a:pPr>
                <a:r>
                  <a:rPr lang="en-US" sz="1600" b="1" dirty="0" smtClean="0"/>
                  <a:t>Billing Unit/POI </a:t>
                </a:r>
                <a:r>
                  <a:rPr lang="en-US" sz="1600" b="1" dirty="0"/>
                  <a:t>Cancellation</a:t>
                </a:r>
              </a:p>
            </p:txBody>
          </p:sp>
          <p:sp>
            <p:nvSpPr>
              <p:cNvPr id="41" name="Oval 4" descr="text box"/>
              <p:cNvSpPr/>
              <p:nvPr/>
            </p:nvSpPr>
            <p:spPr>
              <a:xfrm>
                <a:off x="4754880" y="409194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lvl="0" algn="ctr" defTabSz="355600">
                  <a:spcBef>
                    <a:spcPct val="0"/>
                  </a:spcBef>
                </a:pPr>
                <a:r>
                  <a:rPr lang="en-US" sz="1600" b="1" dirty="0" smtClean="0"/>
                  <a:t>Billing Unit/POI  </a:t>
                </a:r>
                <a:r>
                  <a:rPr lang="en-US" sz="1600" b="1" kern="1200" dirty="0" smtClean="0"/>
                  <a:t>Termination</a:t>
                </a:r>
                <a:endParaRPr lang="en-US" sz="1600" b="1" kern="1200" dirty="0"/>
              </a:p>
            </p:txBody>
          </p:sp>
        </p:grpSp>
        <p:sp>
          <p:nvSpPr>
            <p:cNvPr id="42" name="Rectangle 41" descr="text box"/>
            <p:cNvSpPr/>
            <p:nvPr/>
          </p:nvSpPr>
          <p:spPr>
            <a:xfrm>
              <a:off x="6443436" y="5600700"/>
              <a:ext cx="2468880" cy="1161288"/>
            </a:xfrm>
            <a:prstGeom prst="rect">
              <a:avLst/>
            </a:prstGeom>
            <a:noFill/>
            <a:ln>
              <a:solidFill>
                <a:srgbClr val="841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 Tribal Employee enrolled in FEHB </a:t>
              </a:r>
              <a:r>
                <a:rPr lang="en-US" sz="1600" dirty="0" smtClean="0">
                  <a:solidFill>
                    <a:schemeClr val="tx1"/>
                  </a:solidFill>
                </a:rPr>
                <a:t>changes his or her primary address</a:t>
              </a:r>
              <a:endParaRPr lang="en-US" sz="1600" dirty="0">
                <a:solidFill>
                  <a:schemeClr val="tx1"/>
                </a:solidFill>
              </a:endParaRPr>
            </a:p>
          </p:txBody>
        </p:sp>
        <p:sp>
          <p:nvSpPr>
            <p:cNvPr id="46" name="Oval 4"/>
            <p:cNvSpPr/>
            <p:nvPr/>
          </p:nvSpPr>
          <p:spPr>
            <a:xfrm>
              <a:off x="4724400" y="5486400"/>
              <a:ext cx="1645920" cy="1371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10160" rIns="0" bIns="10160" numCol="1" spcCol="1270" anchor="ctr" anchorCtr="0">
              <a:noAutofit/>
            </a:bodyPr>
            <a:lstStyle/>
            <a:p>
              <a:pPr marL="6350" lvl="1" algn="ctr"/>
              <a:r>
                <a:rPr lang="en-US" sz="1600" b="1" dirty="0" smtClean="0"/>
                <a:t>Change of </a:t>
              </a:r>
            </a:p>
            <a:p>
              <a:pPr marL="6350" lvl="1" algn="ctr"/>
              <a:r>
                <a:rPr lang="en-US" sz="1600" b="1" dirty="0" smtClean="0"/>
                <a:t>Address </a:t>
              </a:r>
              <a:endParaRPr lang="en-US" sz="1600" b="1" dirty="0"/>
            </a:p>
          </p:txBody>
        </p:sp>
      </p:grpSp>
    </p:spTree>
    <p:extLst>
      <p:ext uri="{BB962C8B-B14F-4D97-AF65-F5344CB8AC3E}">
        <p14:creationId xmlns:p14="http://schemas.microsoft.com/office/powerpoint/2010/main" val="3376729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Role of TIPS in FEHB Transactions" title="Role of TIPS in FEHB Transactions"/>
          <p:cNvGraphicFramePr>
            <a:graphicFrameLocks noGrp="1"/>
          </p:cNvGraphicFramePr>
          <p:nvPr>
            <p:extLst>
              <p:ext uri="{D42A27DB-BD31-4B8C-83A1-F6EECF244321}">
                <p14:modId xmlns:p14="http://schemas.microsoft.com/office/powerpoint/2010/main" val="3920104915"/>
              </p:ext>
            </p:extLst>
          </p:nvPr>
        </p:nvGraphicFramePr>
        <p:xfrm>
          <a:off x="228600" y="1327988"/>
          <a:ext cx="8811768" cy="5530018"/>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2898648">
                  <a:extLst>
                    <a:ext uri="{9D8B030D-6E8A-4147-A177-3AD203B41FA5}">
                      <a16:colId xmlns:a16="http://schemas.microsoft.com/office/drawing/2014/main" val="20001"/>
                    </a:ext>
                  </a:extLst>
                </a:gridCol>
                <a:gridCol w="3017520">
                  <a:extLst>
                    <a:ext uri="{9D8B030D-6E8A-4147-A177-3AD203B41FA5}">
                      <a16:colId xmlns:a16="http://schemas.microsoft.com/office/drawing/2014/main" val="20002"/>
                    </a:ext>
                  </a:extLst>
                </a:gridCol>
              </a:tblGrid>
              <a:tr h="1872412">
                <a:tc>
                  <a:txBody>
                    <a:bodyPr/>
                    <a:lstStyle/>
                    <a:p>
                      <a:pPr algn="ctr"/>
                      <a:r>
                        <a:rPr lang="en-US" sz="2400" b="1" dirty="0" smtClean="0">
                          <a:effectLst/>
                        </a:rPr>
                        <a:t>SF 2809</a:t>
                      </a:r>
                      <a:endParaRPr lang="en-US" sz="2400" b="1" dirty="0">
                        <a:effectLst/>
                      </a:endParaRPr>
                    </a:p>
                  </a:txBody>
                  <a:tcPr marT="45723" marB="45723">
                    <a:lnL w="12700" cap="flat" cmpd="sng" algn="ctr">
                      <a:noFill/>
                      <a:prstDash val="solid"/>
                      <a:round/>
                      <a:headEnd type="none" w="med" len="med"/>
                      <a:tailEnd type="none" w="med" len="med"/>
                    </a:lnL>
                    <a:lnR w="38100" cap="flat" cmpd="sng" algn="ctr">
                      <a:solidFill>
                        <a:srgbClr val="84181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effectLst/>
                        </a:rPr>
                        <a:t>SF 2810</a:t>
                      </a:r>
                      <a:endParaRPr lang="en-US" sz="2400" b="1" dirty="0">
                        <a:effectLst/>
                      </a:endParaRPr>
                    </a:p>
                  </a:txBody>
                  <a:tcPr marT="45723" marB="45723">
                    <a:lnL w="38100" cap="flat" cmpd="sng" algn="ctr">
                      <a:solidFill>
                        <a:srgbClr val="84181B"/>
                      </a:solidFill>
                      <a:prstDash val="solid"/>
                      <a:round/>
                      <a:headEnd type="none" w="med" len="med"/>
                      <a:tailEnd type="none" w="med" len="med"/>
                    </a:lnL>
                    <a:lnR w="38100" cap="flat" cmpd="sng" algn="ctr">
                      <a:solidFill>
                        <a:srgbClr val="84181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effectLst/>
                        </a:rPr>
                        <a:t>OPM</a:t>
                      </a:r>
                      <a:endParaRPr lang="en-US" sz="2400" b="1" dirty="0">
                        <a:effectLst/>
                      </a:endParaRPr>
                    </a:p>
                  </a:txBody>
                  <a:tcPr marT="45723" marB="45723">
                    <a:lnL w="38100" cap="flat" cmpd="sng" algn="ctr">
                      <a:solidFill>
                        <a:srgbClr val="84181B"/>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83486">
                <a:tc>
                  <a:txBody>
                    <a:bodyPr/>
                    <a:lstStyle/>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Tribal Employer completes a SF 2809</a:t>
                      </a:r>
                      <a:r>
                        <a:rPr lang="en-US" sz="1800" baseline="0" dirty="0" smtClean="0"/>
                        <a:t> in TIPS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TIPS Processes SF 2809s and sends to FEHB Plan Carriers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800" dirty="0" smtClean="0"/>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800" dirty="0" smtClean="0"/>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1" dirty="0" smtClean="0"/>
                        <a:t>Transactions: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Initial Enrollment</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Enrollment Change</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Cancellation</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Corrective Actions </a:t>
                      </a:r>
                    </a:p>
                  </a:txBody>
                  <a:tcPr marT="45723" marB="45723">
                    <a:lnL w="12700" cap="flat" cmpd="sng" algn="ctr">
                      <a:noFill/>
                      <a:prstDash val="solid"/>
                      <a:round/>
                      <a:headEnd type="none" w="med" len="med"/>
                      <a:tailEnd type="none" w="med" len="med"/>
                    </a:lnL>
                    <a:lnR w="38100" cap="flat" cmpd="sng" algn="ctr">
                      <a:solidFill>
                        <a:srgbClr val="84181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365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Tribal Employer completes a SF 2810</a:t>
                      </a:r>
                      <a:r>
                        <a:rPr lang="en-US" sz="1800" baseline="0" dirty="0" smtClean="0"/>
                        <a:t> in TIPS</a:t>
                      </a:r>
                    </a:p>
                    <a:p>
                      <a:pPr marL="3365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TIPS Processes SF 2810s and sends to FEHB Plan Carriers</a:t>
                      </a:r>
                    </a:p>
                    <a:p>
                      <a:pPr marL="3365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800" dirty="0" smtClean="0"/>
                    </a:p>
                    <a:p>
                      <a:pPr marL="3365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800" dirty="0" smtClean="0"/>
                    </a:p>
                    <a:p>
                      <a:pPr marL="347663"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1" dirty="0" smtClean="0"/>
                        <a:t>Transactions: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Change of Name</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Change of Address</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Termination</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dirty="0" smtClean="0"/>
                        <a:t>Reinstatement</a:t>
                      </a:r>
                    </a:p>
                  </a:txBody>
                  <a:tcPr marT="45723" marB="45723">
                    <a:lnL w="38100" cap="flat" cmpd="sng" algn="ctr">
                      <a:solidFill>
                        <a:srgbClr val="84181B"/>
                      </a:solidFill>
                      <a:prstDash val="solid"/>
                      <a:round/>
                      <a:headEnd type="none" w="med" len="med"/>
                      <a:tailEnd type="none" w="med" len="med"/>
                    </a:lnL>
                    <a:lnR w="38100" cap="flat" cmpd="sng" algn="ctr">
                      <a:solidFill>
                        <a:srgbClr val="84181B"/>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36550" lvl="1" indent="-285750">
                        <a:buFont typeface="Arial" pitchFamily="34" charset="0"/>
                        <a:buChar char="•"/>
                      </a:pPr>
                      <a:r>
                        <a:rPr lang="en-US" dirty="0" smtClean="0"/>
                        <a:t>OPM cancels /  terminates coverage for a Tribal Employer Billing Unit/POI</a:t>
                      </a:r>
                    </a:p>
                    <a:p>
                      <a:pPr marL="3365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TIPS prepares SF 2809s for and sends to FEHB Plan Carriers</a:t>
                      </a:r>
                    </a:p>
                    <a:p>
                      <a:pPr marL="3365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TIPS stores SF 2810s</a:t>
                      </a:r>
                    </a:p>
                    <a:p>
                      <a:pPr marL="3365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800" b="1" dirty="0" smtClean="0"/>
                    </a:p>
                    <a:p>
                      <a:pPr marL="346075" marR="0" lvl="0" indent="-2825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800" b="1" dirty="0" smtClean="0"/>
                        <a:t>Transactions:</a:t>
                      </a:r>
                    </a:p>
                    <a:p>
                      <a:pPr marL="793750" lvl="2" indent="-285750">
                        <a:buFont typeface="Arial" pitchFamily="34" charset="0"/>
                        <a:buChar char="•"/>
                      </a:pPr>
                      <a:r>
                        <a:rPr lang="en-US" dirty="0" smtClean="0"/>
                        <a:t>Tribal Employer Billing Unit/POI</a:t>
                      </a:r>
                    </a:p>
                    <a:p>
                      <a:pPr marL="1250950" lvl="3" indent="-285750">
                        <a:buFont typeface="Arial" pitchFamily="34" charset="0"/>
                        <a:buChar char="•"/>
                      </a:pPr>
                      <a:r>
                        <a:rPr lang="en-US" dirty="0" smtClean="0"/>
                        <a:t>Cancellation</a:t>
                      </a:r>
                    </a:p>
                    <a:p>
                      <a:pPr marL="1250950" lvl="3" indent="-285750">
                        <a:buFont typeface="Arial" pitchFamily="34" charset="0"/>
                        <a:buChar char="•"/>
                      </a:pPr>
                      <a:r>
                        <a:rPr lang="en-US" dirty="0" smtClean="0"/>
                        <a:t>Termination</a:t>
                      </a:r>
                    </a:p>
                  </a:txBody>
                  <a:tcPr marT="45723" marB="45723">
                    <a:lnL w="38100" cap="flat" cmpd="sng" algn="ctr">
                      <a:solidFill>
                        <a:srgbClr val="84181B"/>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21186" name="Title 1" descr="title box"/>
          <p:cNvSpPr>
            <a:spLocks noGrp="1"/>
          </p:cNvSpPr>
          <p:nvPr>
            <p:ph type="title"/>
          </p:nvPr>
        </p:nvSpPr>
        <p:spPr>
          <a:xfrm>
            <a:off x="301625" y="0"/>
            <a:ext cx="7497763" cy="1096963"/>
          </a:xfrm>
        </p:spPr>
        <p:txBody>
          <a:bodyPr/>
          <a:lstStyle/>
          <a:p>
            <a:r>
              <a:rPr lang="en-US" dirty="0"/>
              <a:t>The Role of TIPS in FEHB Transactions</a:t>
            </a:r>
            <a:endParaRPr lang="en-US" dirty="0" smtClean="0"/>
          </a:p>
        </p:txBody>
      </p:sp>
      <p:pic>
        <p:nvPicPr>
          <p:cNvPr id="9" name="Picture 8" descr="Picture of SF2810 in TIPS" title="Picture of SF2810 in TIPS"/>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886200" y="1751736"/>
            <a:ext cx="1497587" cy="1371600"/>
          </a:xfrm>
          <a:prstGeom prst="rect">
            <a:avLst/>
          </a:prstGeom>
          <a:ln>
            <a:solidFill>
              <a:schemeClr val="tx1"/>
            </a:solidFill>
          </a:ln>
        </p:spPr>
      </p:pic>
      <p:pic>
        <p:nvPicPr>
          <p:cNvPr id="2" name="Picture 1" descr="OPM Logo" title="OPM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306" y="1751736"/>
            <a:ext cx="1371600" cy="1371600"/>
          </a:xfrm>
          <a:prstGeom prst="rect">
            <a:avLst/>
          </a:prstGeom>
        </p:spPr>
      </p:pic>
      <p:pic>
        <p:nvPicPr>
          <p:cNvPr id="3" name="Picture 2" descr="Picture of SF2809 in TIPS" title="Picture of SF2809 in TI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731" y="1751736"/>
            <a:ext cx="1737268" cy="1371600"/>
          </a:xfrm>
          <a:prstGeom prst="rect">
            <a:avLst/>
          </a:prstGeom>
          <a:ln>
            <a:solidFill>
              <a:schemeClr val="tx1"/>
            </a:solidFill>
          </a:ln>
        </p:spPr>
      </p:pic>
    </p:spTree>
    <p:extLst>
      <p:ext uri="{BB962C8B-B14F-4D97-AF65-F5344CB8AC3E}">
        <p14:creationId xmlns:p14="http://schemas.microsoft.com/office/powerpoint/2010/main" val="23600063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a:t>Enrollment Reconciliation Process</a:t>
            </a:r>
          </a:p>
        </p:txBody>
      </p:sp>
      <p:pic>
        <p:nvPicPr>
          <p:cNvPr id="4" name="Picture 3" descr="Picture of CLER Screenshot" title="Picture of CLER Screensh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568" y="2286000"/>
            <a:ext cx="3211032" cy="2057400"/>
          </a:xfrm>
          <a:prstGeom prst="rect">
            <a:avLst/>
          </a:prstGeom>
          <a:ln>
            <a:solidFill>
              <a:schemeClr val="tx1"/>
            </a:solidFill>
          </a:ln>
        </p:spPr>
      </p:pic>
      <p:sp>
        <p:nvSpPr>
          <p:cNvPr id="3" name="Content Placeholder 2" descr="text box"/>
          <p:cNvSpPr>
            <a:spLocks noGrp="1"/>
          </p:cNvSpPr>
          <p:nvPr>
            <p:ph idx="1"/>
          </p:nvPr>
        </p:nvSpPr>
        <p:spPr>
          <a:xfrm>
            <a:off x="228600" y="1371599"/>
            <a:ext cx="5562600" cy="4910328"/>
          </a:xfrm>
        </p:spPr>
        <p:txBody>
          <a:bodyPr/>
          <a:lstStyle/>
          <a:p>
            <a:r>
              <a:rPr lang="en-US" sz="2400" dirty="0" smtClean="0"/>
              <a:t>NFC and FEHB Plan Carriers reconcile enrollment records quarterly using </a:t>
            </a:r>
            <a:r>
              <a:rPr lang="en-US" sz="2400" dirty="0"/>
              <a:t> </a:t>
            </a:r>
            <a:r>
              <a:rPr lang="en-US" sz="2400" dirty="0" smtClean="0"/>
              <a:t>CLER</a:t>
            </a:r>
          </a:p>
          <a:p>
            <a:r>
              <a:rPr lang="en-US" sz="2400" dirty="0"/>
              <a:t>CLER is a NFC web-based system that receives and processes enrollment data from government agencies and </a:t>
            </a:r>
            <a:r>
              <a:rPr lang="en-US" sz="2400" dirty="0" smtClean="0"/>
              <a:t>FEHB Plan Carriers </a:t>
            </a:r>
          </a:p>
          <a:p>
            <a:pPr marL="346075" indent="-346075">
              <a:spcBef>
                <a:spcPts val="576"/>
              </a:spcBef>
            </a:pPr>
            <a:r>
              <a:rPr lang="en-US" sz="2400" dirty="0"/>
              <a:t>FEHB Plan Carriers and NFC submit their enrollments to CLER</a:t>
            </a:r>
          </a:p>
          <a:p>
            <a:pPr marL="346075" indent="-346075">
              <a:spcBef>
                <a:spcPts val="576"/>
              </a:spcBef>
            </a:pPr>
            <a:r>
              <a:rPr lang="en-US" sz="2400" dirty="0" smtClean="0"/>
              <a:t>After CLER processing, NFC communicates with Tribal Employers and Carriers to resolve discrepancies, as needed (it’s possible you may never receive any communication from the NFC CLER team)</a:t>
            </a:r>
          </a:p>
          <a:p>
            <a:endParaRPr lang="en-US" sz="2400" dirty="0"/>
          </a:p>
        </p:txBody>
      </p:sp>
    </p:spTree>
    <p:extLst>
      <p:ext uri="{BB962C8B-B14F-4D97-AF65-F5344CB8AC3E}">
        <p14:creationId xmlns:p14="http://schemas.microsoft.com/office/powerpoint/2010/main" val="12306664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Enrollment Reconciliation Process (cont.)</a:t>
            </a:r>
            <a:endParaRPr lang="en-US" dirty="0"/>
          </a:p>
        </p:txBody>
      </p:sp>
      <p:graphicFrame>
        <p:nvGraphicFramePr>
          <p:cNvPr id="4" name="Diagram 3" descr="Diagram of Reconciliation Process: NFC and Carriers submit enrollment information to CLER; CLER compares enrollment information and identifies discrepancies on a quarterly basis; NFC works with Tribal Benefits Officer to resolve discrepancies; NFC contacts Carriers to resolve discrepancies; TIPS must be updated to reflect changes." title="Enrollment Reconciliation Process"/>
          <p:cNvGraphicFramePr/>
          <p:nvPr>
            <p:extLst>
              <p:ext uri="{D42A27DB-BD31-4B8C-83A1-F6EECF244321}">
                <p14:modId xmlns:p14="http://schemas.microsoft.com/office/powerpoint/2010/main" val="3502701142"/>
              </p:ext>
            </p:extLst>
          </p:nvPr>
        </p:nvGraphicFramePr>
        <p:xfrm>
          <a:off x="685800" y="1524000"/>
          <a:ext cx="777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Picture of a computer" title="Picture of a comput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0800" y="1295400"/>
            <a:ext cx="1040945" cy="914400"/>
          </a:xfrm>
          <a:prstGeom prst="rect">
            <a:avLst/>
          </a:prstGeom>
          <a:effectLst>
            <a:softEdge rad="63500"/>
          </a:effectLst>
        </p:spPr>
      </p:pic>
      <p:pic>
        <p:nvPicPr>
          <p:cNvPr id="9" name="Picture 8" descr="Picture of a computer" title="Picture of a compute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4458" y="3886200"/>
            <a:ext cx="1040945" cy="914400"/>
          </a:xfrm>
          <a:prstGeom prst="rect">
            <a:avLst/>
          </a:prstGeom>
          <a:effectLst>
            <a:softEdge rad="63500"/>
          </a:effectLst>
        </p:spPr>
      </p:pic>
    </p:spTree>
    <p:extLst>
      <p:ext uri="{BB962C8B-B14F-4D97-AF65-F5344CB8AC3E}">
        <p14:creationId xmlns:p14="http://schemas.microsoft.com/office/powerpoint/2010/main" val="27256343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2 Knowledge Check</a:t>
            </a:r>
            <a:endParaRPr lang="en-US" dirty="0"/>
          </a:p>
        </p:txBody>
      </p:sp>
      <p:sp>
        <p:nvSpPr>
          <p:cNvPr id="3" name="Content Placeholder 2" descr="text box"/>
          <p:cNvSpPr>
            <a:spLocks noGrp="1"/>
          </p:cNvSpPr>
          <p:nvPr>
            <p:ph idx="1"/>
          </p:nvPr>
        </p:nvSpPr>
        <p:spPr/>
        <p:txBody>
          <a:bodyPr/>
          <a:lstStyle/>
          <a:p>
            <a:pPr marL="514350" indent="-514350">
              <a:buFont typeface="+mj-lt"/>
              <a:buAutoNum type="arabicPeriod"/>
            </a:pPr>
            <a:r>
              <a:rPr lang="en-US" sz="2400" dirty="0" smtClean="0"/>
              <a:t>What are the four main TIPS functions? </a:t>
            </a:r>
          </a:p>
          <a:p>
            <a:pPr marL="914400" lvl="2" indent="-514350">
              <a:buFont typeface="Calibri" pitchFamily="34" charset="0"/>
              <a:buChar char="–"/>
            </a:pPr>
            <a:r>
              <a:rPr lang="en-US" sz="2400" dirty="0" smtClean="0"/>
              <a:t>Enrollments, Billing, TIPS Reports, and Special Transactions</a:t>
            </a:r>
          </a:p>
          <a:p>
            <a:pPr marL="514350" indent="-514350">
              <a:buFont typeface="+mj-lt"/>
              <a:buAutoNum type="arabicPeriod"/>
            </a:pPr>
            <a:r>
              <a:rPr lang="en-US" sz="2400" dirty="0" smtClean="0"/>
              <a:t>Tribal Employers complete what two forms in TIPS to perform FEHB transactions?</a:t>
            </a:r>
          </a:p>
          <a:p>
            <a:pPr marL="914400" lvl="2" indent="-514350">
              <a:buFont typeface="Calibri" pitchFamily="34" charset="0"/>
              <a:buChar char="–"/>
            </a:pPr>
            <a:r>
              <a:rPr lang="en-US" sz="2400" dirty="0" smtClean="0"/>
              <a:t>A SF 2809 or SF 2810 would be completed in TIPS</a:t>
            </a:r>
          </a:p>
          <a:p>
            <a:pPr marL="514350" indent="-514350">
              <a:buFont typeface="+mj-lt"/>
              <a:buAutoNum type="arabicPeriod"/>
            </a:pPr>
            <a:r>
              <a:rPr lang="en-US" sz="2400" dirty="0" smtClean="0"/>
              <a:t>True or False: The premium Conversion Box must be checked for an enrollment with a series 1 event code?</a:t>
            </a:r>
          </a:p>
          <a:p>
            <a:pPr marL="914400" lvl="2" indent="-514350">
              <a:buFont typeface="Calibri" pitchFamily="34" charset="0"/>
              <a:buChar char="–"/>
            </a:pPr>
            <a:r>
              <a:rPr lang="en-US" sz="2400" dirty="0" smtClean="0">
                <a:solidFill>
                  <a:prstClr val="black"/>
                </a:solidFill>
              </a:rPr>
              <a:t>True</a:t>
            </a:r>
            <a:endParaRPr lang="en-US" sz="1200" dirty="0" smtClean="0"/>
          </a:p>
          <a:p>
            <a:pPr marL="514350" indent="-514350">
              <a:buFont typeface="+mj-lt"/>
              <a:buAutoNum type="arabicPeriod"/>
            </a:pPr>
            <a:r>
              <a:rPr lang="en-US" sz="2400" dirty="0" smtClean="0"/>
              <a:t>OPM uses TIPS to perform what two FEHB transactions? </a:t>
            </a:r>
          </a:p>
          <a:p>
            <a:pPr marL="914400" lvl="2" indent="-514350">
              <a:buFont typeface="Calibri" pitchFamily="34" charset="0"/>
              <a:buChar char="–"/>
            </a:pPr>
            <a:r>
              <a:rPr lang="en-US" sz="2400" dirty="0" smtClean="0"/>
              <a:t>Tribal Employer Billing Unit/POI Cancellation</a:t>
            </a:r>
          </a:p>
          <a:p>
            <a:pPr marL="914400" lvl="2" indent="-514350">
              <a:buFont typeface="Calibri" pitchFamily="34" charset="0"/>
              <a:buChar char="–"/>
            </a:pPr>
            <a:r>
              <a:rPr lang="en-US" sz="2400" dirty="0" smtClean="0"/>
              <a:t>Tribal Employer Billing Unit/POI Termination</a:t>
            </a:r>
          </a:p>
          <a:p>
            <a:pPr marL="514350" lvl="1" indent="-514350">
              <a:buFont typeface="Calibri" pitchFamily="34" charset="0"/>
              <a:buChar char="–"/>
            </a:pPr>
            <a:endParaRPr lang="en-US" dirty="0" smtClean="0"/>
          </a:p>
          <a:p>
            <a:pPr marL="0" indent="0">
              <a:buNone/>
            </a:pPr>
            <a:endParaRPr lang="en-US" sz="1800" dirty="0"/>
          </a:p>
        </p:txBody>
      </p:sp>
    </p:spTree>
    <p:extLst>
      <p:ext uri="{BB962C8B-B14F-4D97-AF65-F5344CB8AC3E}">
        <p14:creationId xmlns:p14="http://schemas.microsoft.com/office/powerpoint/2010/main" val="68891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2 Summary</a:t>
            </a:r>
            <a:endParaRPr lang="en-US" dirty="0"/>
          </a:p>
        </p:txBody>
      </p:sp>
      <p:sp>
        <p:nvSpPr>
          <p:cNvPr id="3" name="Content Placeholder 2" descr="text box"/>
          <p:cNvSpPr>
            <a:spLocks noGrp="1"/>
          </p:cNvSpPr>
          <p:nvPr>
            <p:ph idx="1"/>
          </p:nvPr>
        </p:nvSpPr>
        <p:spPr/>
        <p:txBody>
          <a:bodyPr/>
          <a:lstStyle/>
          <a:p>
            <a:r>
              <a:rPr lang="en-US" dirty="0"/>
              <a:t>Now that you have completed this lesson, you should be able to:</a:t>
            </a:r>
          </a:p>
          <a:p>
            <a:pPr lvl="1"/>
            <a:r>
              <a:rPr lang="en-US" dirty="0" smtClean="0"/>
              <a:t>Define TIPS</a:t>
            </a:r>
          </a:p>
          <a:p>
            <a:pPr lvl="1"/>
            <a:r>
              <a:rPr lang="en-US" dirty="0" smtClean="0"/>
              <a:t>Identify how TIPS supports Tribal Employers</a:t>
            </a:r>
          </a:p>
          <a:p>
            <a:pPr lvl="1"/>
            <a:r>
              <a:rPr lang="en-US" dirty="0" smtClean="0"/>
              <a:t>Identify the components of a SF 2809 and SF 2810 in TIPS</a:t>
            </a:r>
          </a:p>
          <a:p>
            <a:pPr lvl="1"/>
            <a:r>
              <a:rPr lang="en-US" dirty="0" smtClean="0"/>
              <a:t>Explain the process for performing employee enrollment transactions in TIPS</a:t>
            </a:r>
          </a:p>
          <a:p>
            <a:pPr lvl="1"/>
            <a:r>
              <a:rPr lang="en-US" dirty="0"/>
              <a:t>Explain the enrollment reconciliation process</a:t>
            </a:r>
          </a:p>
          <a:p>
            <a:pPr lvl="1"/>
            <a:endParaRPr lang="en-US" dirty="0" smtClean="0"/>
          </a:p>
        </p:txBody>
      </p:sp>
    </p:spTree>
    <p:extLst>
      <p:ext uri="{BB962C8B-B14F-4D97-AF65-F5344CB8AC3E}">
        <p14:creationId xmlns:p14="http://schemas.microsoft.com/office/powerpoint/2010/main" val="42002660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ext box"/>
          <p:cNvSpPr>
            <a:spLocks noGrp="1"/>
          </p:cNvSpPr>
          <p:nvPr>
            <p:ph type="title"/>
          </p:nvPr>
        </p:nvSpPr>
        <p:spPr/>
        <p:txBody>
          <a:bodyPr/>
          <a:lstStyle/>
          <a:p>
            <a:r>
              <a:rPr lang="en-US" dirty="0" smtClean="0"/>
              <a:t>Break – 10 Minutes</a:t>
            </a:r>
            <a:endParaRPr lang="en-US" dirty="0"/>
          </a:p>
        </p:txBody>
      </p:sp>
    </p:spTree>
    <p:extLst>
      <p:ext uri="{BB962C8B-B14F-4D97-AF65-F5344CB8AC3E}">
        <p14:creationId xmlns:p14="http://schemas.microsoft.com/office/powerpoint/2010/main" val="778632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a:xfrm>
            <a:off x="301752" y="0"/>
            <a:ext cx="7498080" cy="1097280"/>
          </a:xfrm>
        </p:spPr>
        <p:txBody>
          <a:bodyPr/>
          <a:lstStyle/>
          <a:p>
            <a:r>
              <a:rPr lang="en-US" dirty="0" smtClean="0"/>
              <a:t>Lesson 3: Billing and </a:t>
            </a:r>
            <a:r>
              <a:rPr lang="en-US" dirty="0"/>
              <a:t>TIPS Reports</a:t>
            </a:r>
          </a:p>
        </p:txBody>
      </p:sp>
      <p:graphicFrame>
        <p:nvGraphicFramePr>
          <p:cNvPr id="6" name="Table 5" descr="Table of Contents - Lesson 3: Billomg amd TIPS Reports" title="Table of contents Lesson 3 Billing and TIPS reports"/>
          <p:cNvGraphicFramePr>
            <a:graphicFrameLocks noGrp="1"/>
          </p:cNvGraphicFramePr>
          <p:nvPr>
            <p:extLst>
              <p:ext uri="{D42A27DB-BD31-4B8C-83A1-F6EECF244321}">
                <p14:modId xmlns:p14="http://schemas.microsoft.com/office/powerpoint/2010/main" val="4009820834"/>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bg1"/>
                          </a:solidFill>
                        </a:rPr>
                        <a:t>Lesson 3: Billing</a:t>
                      </a:r>
                      <a:r>
                        <a:rPr lang="en-US" sz="1800" b="1" baseline="0" dirty="0" smtClean="0">
                          <a:solidFill>
                            <a:schemeClr val="bg1"/>
                          </a:solidFill>
                        </a:rPr>
                        <a:t> and TIPS Reports</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45</a:t>
                      </a:r>
                      <a:r>
                        <a:rPr lang="en-US" sz="1800" b="1" baseline="0" dirty="0" smtClean="0">
                          <a:solidFill>
                            <a:schemeClr val="bg1"/>
                          </a:solidFill>
                        </a:rPr>
                        <a:t>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t>Lesson 4: Special</a:t>
                      </a:r>
                      <a:r>
                        <a:rPr lang="en-US" sz="1800" b="1" baseline="0" dirty="0" smtClean="0"/>
                        <a:t> Transactions</a:t>
                      </a:r>
                      <a:endParaRPr lang="en-US" sz="1800" b="1" dirty="0"/>
                    </a:p>
                  </a:txBody>
                  <a:tcPr anchor="ctr">
                    <a:solidFill>
                      <a:srgbClr val="E9DBB5"/>
                    </a:solidFill>
                  </a:tcPr>
                </a:tc>
                <a:tc>
                  <a:txBody>
                    <a:bodyPr/>
                    <a:lstStyle/>
                    <a:p>
                      <a:r>
                        <a:rPr lang="en-US" sz="1800" b="1" dirty="0" smtClean="0"/>
                        <a:t>30 minutes</a:t>
                      </a:r>
                      <a:endParaRPr lang="en-US" sz="1800" b="1" dirty="0"/>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t>TIPS Transaction</a:t>
                      </a:r>
                      <a:r>
                        <a:rPr lang="en-US" sz="1800" b="1" baseline="0" dirty="0" smtClean="0"/>
                        <a:t>s References</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83186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1: FEHB Overview</a:t>
            </a:r>
            <a:endParaRPr lang="en-US" dirty="0"/>
          </a:p>
        </p:txBody>
      </p:sp>
      <p:graphicFrame>
        <p:nvGraphicFramePr>
          <p:cNvPr id="7" name="Table 6" descr="The FEHB Overview of how the class will move forward starting with Lesson 1: The FEHB Overview itself listed for approximately 30 minutes." title="FEHB Overview Table"/>
          <p:cNvGraphicFramePr>
            <a:graphicFrameLocks noGrp="1"/>
          </p:cNvGraphicFramePr>
          <p:nvPr>
            <p:extLst>
              <p:ext uri="{D42A27DB-BD31-4B8C-83A1-F6EECF244321}">
                <p14:modId xmlns:p14="http://schemas.microsoft.com/office/powerpoint/2010/main" val="3751035675"/>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bg1"/>
                          </a:solidFill>
                        </a:rPr>
                        <a:t>Lesson</a:t>
                      </a:r>
                      <a:r>
                        <a:rPr lang="en-US" sz="1800" b="1" baseline="0" dirty="0" smtClean="0">
                          <a:solidFill>
                            <a:schemeClr val="bg1"/>
                          </a:solidFill>
                        </a:rPr>
                        <a:t> 1: FEHB Overview</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30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6F0E2"/>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3"/>
                  </a:ext>
                </a:extLst>
              </a:tr>
              <a:tr h="406400">
                <a:tc>
                  <a:txBody>
                    <a:bodyPr/>
                    <a:lstStyle/>
                    <a:p>
                      <a:r>
                        <a:rPr lang="en-US" sz="1800" b="1" dirty="0" smtClean="0">
                          <a:solidFill>
                            <a:schemeClr val="tx1"/>
                          </a:solidFill>
                        </a:rPr>
                        <a:t>Morning Review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20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t>Lesson 4: Special</a:t>
                      </a:r>
                      <a:r>
                        <a:rPr lang="en-US" sz="1800" b="1" baseline="0" dirty="0" smtClean="0"/>
                        <a:t> Transactions</a:t>
                      </a:r>
                      <a:endParaRPr lang="en-US" sz="1800" b="1" dirty="0"/>
                    </a:p>
                  </a:txBody>
                  <a:tcPr anchor="ctr">
                    <a:solidFill>
                      <a:srgbClr val="E9DBB5"/>
                    </a:solidFill>
                  </a:tcPr>
                </a:tc>
                <a:tc>
                  <a:txBody>
                    <a:bodyPr/>
                    <a:lstStyle/>
                    <a:p>
                      <a:r>
                        <a:rPr lang="en-US" sz="1800" b="1" dirty="0" smtClean="0"/>
                        <a:t>30 minutes</a:t>
                      </a:r>
                      <a:endParaRPr lang="en-US" sz="1800" b="1" dirty="0"/>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t>TIPS Transactions References</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954343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3 Objectives</a:t>
            </a:r>
            <a:endParaRPr lang="en-US" dirty="0"/>
          </a:p>
        </p:txBody>
      </p:sp>
      <p:sp>
        <p:nvSpPr>
          <p:cNvPr id="3" name="Content Placeholder 2" descr="text box"/>
          <p:cNvSpPr>
            <a:spLocks noGrp="1"/>
          </p:cNvSpPr>
          <p:nvPr>
            <p:ph idx="1"/>
          </p:nvPr>
        </p:nvSpPr>
        <p:spPr/>
        <p:txBody>
          <a:bodyPr/>
          <a:lstStyle/>
          <a:p>
            <a:r>
              <a:rPr lang="en-US" dirty="0"/>
              <a:t>By the end of this lesson, you should be able to:</a:t>
            </a:r>
          </a:p>
          <a:p>
            <a:pPr lvl="1"/>
            <a:r>
              <a:rPr lang="en-US" dirty="0" smtClean="0"/>
              <a:t>Explain </a:t>
            </a:r>
            <a:r>
              <a:rPr lang="en-US" dirty="0"/>
              <a:t>the billing and payment </a:t>
            </a:r>
            <a:r>
              <a:rPr lang="en-US" dirty="0" smtClean="0"/>
              <a:t>processes</a:t>
            </a:r>
          </a:p>
          <a:p>
            <a:pPr lvl="1"/>
            <a:r>
              <a:rPr lang="en-US" dirty="0" smtClean="0"/>
              <a:t>Identify the fields on a Billing Report</a:t>
            </a:r>
          </a:p>
          <a:p>
            <a:pPr lvl="1"/>
            <a:r>
              <a:rPr lang="en-US" dirty="0" smtClean="0"/>
              <a:t>Calculate a Billing Report</a:t>
            </a:r>
          </a:p>
          <a:p>
            <a:pPr lvl="1"/>
            <a:r>
              <a:rPr lang="en-US" dirty="0" smtClean="0"/>
              <a:t>Explain the Insufficient Funds Resolution Process</a:t>
            </a:r>
          </a:p>
          <a:p>
            <a:pPr lvl="1"/>
            <a:r>
              <a:rPr lang="en-US" dirty="0" smtClean="0"/>
              <a:t>List </a:t>
            </a:r>
            <a:r>
              <a:rPr lang="en-US" dirty="0"/>
              <a:t>the available TIPS </a:t>
            </a:r>
            <a:r>
              <a:rPr lang="en-US" dirty="0" smtClean="0"/>
              <a:t>Reports</a:t>
            </a:r>
          </a:p>
          <a:p>
            <a:pPr lvl="1"/>
            <a:r>
              <a:rPr lang="en-US" dirty="0" smtClean="0"/>
              <a:t>Identify the fields on a TIPS Report</a:t>
            </a:r>
            <a:endParaRPr lang="en-US" dirty="0"/>
          </a:p>
          <a:p>
            <a:endParaRPr lang="en-US" dirty="0"/>
          </a:p>
        </p:txBody>
      </p:sp>
    </p:spTree>
    <p:extLst>
      <p:ext uri="{BB962C8B-B14F-4D97-AF65-F5344CB8AC3E}">
        <p14:creationId xmlns:p14="http://schemas.microsoft.com/office/powerpoint/2010/main" val="14693000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descr="title box"/>
          <p:cNvSpPr>
            <a:spLocks noGrp="1"/>
          </p:cNvSpPr>
          <p:nvPr>
            <p:ph type="title"/>
          </p:nvPr>
        </p:nvSpPr>
        <p:spPr>
          <a:xfrm>
            <a:off x="301752" y="0"/>
            <a:ext cx="7498080" cy="1097280"/>
          </a:xfrm>
        </p:spPr>
        <p:txBody>
          <a:bodyPr/>
          <a:lstStyle/>
          <a:p>
            <a:r>
              <a:rPr lang="en-US" dirty="0" smtClean="0"/>
              <a:t>Functions of TIPS</a:t>
            </a:r>
            <a:endParaRPr lang="en-US" dirty="0"/>
          </a:p>
        </p:txBody>
      </p:sp>
      <p:cxnSp>
        <p:nvCxnSpPr>
          <p:cNvPr id="13" name="Straight Connector 12" descr="Line connector" title="Line connector"/>
          <p:cNvCxnSpPr/>
          <p:nvPr/>
        </p:nvCxnSpPr>
        <p:spPr>
          <a:xfrm flipH="1">
            <a:off x="5105401" y="2844579"/>
            <a:ext cx="1012922" cy="889221"/>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descr="tips reports"/>
          <p:cNvSpPr/>
          <p:nvPr/>
        </p:nvSpPr>
        <p:spPr>
          <a:xfrm>
            <a:off x="5768340" y="16002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TIPS Reports</a:t>
            </a:r>
            <a:endParaRPr lang="en-US" b="1" dirty="0">
              <a:solidFill>
                <a:prstClr val="white"/>
              </a:solidFill>
            </a:endParaRPr>
          </a:p>
        </p:txBody>
      </p:sp>
      <p:grpSp>
        <p:nvGrpSpPr>
          <p:cNvPr id="15" name="Group 14" descr="Functions of TIPS: Billing Reports" title="Functions of TIPS: Billing Reports"/>
          <p:cNvGrpSpPr/>
          <p:nvPr/>
        </p:nvGrpSpPr>
        <p:grpSpPr>
          <a:xfrm>
            <a:off x="1805940" y="1600200"/>
            <a:ext cx="4485584" cy="4937760"/>
            <a:chOff x="1805940" y="1752600"/>
            <a:chExt cx="4485584" cy="4937760"/>
          </a:xfrm>
        </p:grpSpPr>
        <p:cxnSp>
          <p:nvCxnSpPr>
            <p:cNvPr id="17" name="Straight Connector 16" descr="line connector"/>
            <p:cNvCxnSpPr>
              <a:stCxn id="25" idx="3"/>
            </p:cNvCxnSpPr>
            <p:nvPr/>
          </p:nvCxnSpPr>
          <p:spPr>
            <a:xfrm flipH="1">
              <a:off x="3086101" y="5032701"/>
              <a:ext cx="872798" cy="52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descr="line connector"/>
            <p:cNvCxnSpPr>
              <a:stCxn id="25" idx="5"/>
            </p:cNvCxnSpPr>
            <p:nvPr/>
          </p:nvCxnSpPr>
          <p:spPr>
            <a:xfrm>
              <a:off x="5413701" y="5032701"/>
              <a:ext cx="877823" cy="606099"/>
            </a:xfrm>
            <a:prstGeom prst="line">
              <a:avLst/>
            </a:prstGeom>
            <a:ln w="28575"/>
          </p:spPr>
          <p:style>
            <a:lnRef idx="1">
              <a:schemeClr val="dk1"/>
            </a:lnRef>
            <a:fillRef idx="0">
              <a:schemeClr val="dk1"/>
            </a:fillRef>
            <a:effectRef idx="0">
              <a:schemeClr val="dk1"/>
            </a:effectRef>
            <a:fontRef idx="minor">
              <a:schemeClr val="tx1"/>
            </a:fontRef>
          </p:style>
        </p:cxnSp>
        <p:sp>
          <p:nvSpPr>
            <p:cNvPr id="19" name="Oval 18" descr="billing reports"/>
            <p:cNvSpPr/>
            <p:nvPr/>
          </p:nvSpPr>
          <p:spPr>
            <a:xfrm>
              <a:off x="1805940" y="4953000"/>
              <a:ext cx="1737360" cy="1737360"/>
            </a:xfrm>
            <a:prstGeom prst="ellipse">
              <a:avLst/>
            </a:prstGeom>
            <a:solidFill>
              <a:srgbClr val="52748E"/>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prstClr val="white"/>
                </a:solidFill>
              </a:endParaRPr>
            </a:p>
            <a:p>
              <a:pPr algn="ctr"/>
              <a:r>
                <a:rPr lang="en-US" b="1" dirty="0" smtClean="0">
                  <a:solidFill>
                    <a:prstClr val="white"/>
                  </a:solidFill>
                </a:rPr>
                <a:t>Billing Reports</a:t>
              </a:r>
              <a:endParaRPr lang="en-US" b="1" dirty="0">
                <a:solidFill>
                  <a:prstClr val="white"/>
                </a:solidFill>
              </a:endParaRPr>
            </a:p>
            <a:p>
              <a:pPr algn="ctr"/>
              <a:endParaRPr lang="en-US" dirty="0">
                <a:solidFill>
                  <a:prstClr val="white"/>
                </a:solidFill>
              </a:endParaRPr>
            </a:p>
          </p:txBody>
        </p:sp>
        <p:cxnSp>
          <p:nvCxnSpPr>
            <p:cNvPr id="22" name="Straight Connector 21" descr="line connector"/>
            <p:cNvCxnSpPr/>
            <p:nvPr/>
          </p:nvCxnSpPr>
          <p:spPr>
            <a:xfrm flipH="1" flipV="1">
              <a:off x="2984071" y="2764878"/>
              <a:ext cx="1206929" cy="1045122"/>
            </a:xfrm>
            <a:prstGeom prst="line">
              <a:avLst/>
            </a:prstGeom>
            <a:ln w="28575"/>
          </p:spPr>
          <p:style>
            <a:lnRef idx="1">
              <a:schemeClr val="dk1"/>
            </a:lnRef>
            <a:fillRef idx="0">
              <a:schemeClr val="dk1"/>
            </a:fillRef>
            <a:effectRef idx="0">
              <a:schemeClr val="dk1"/>
            </a:effectRef>
            <a:fontRef idx="minor">
              <a:schemeClr val="tx1"/>
            </a:fontRef>
          </p:style>
        </p:cxnSp>
        <p:sp>
          <p:nvSpPr>
            <p:cNvPr id="23" name="Oval 22" descr="enrollments"/>
            <p:cNvSpPr/>
            <p:nvPr/>
          </p:nvSpPr>
          <p:spPr>
            <a:xfrm>
              <a:off x="1805940" y="17526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Enrollments</a:t>
              </a:r>
              <a:endParaRPr lang="en-US" b="1" dirty="0">
                <a:solidFill>
                  <a:prstClr val="white"/>
                </a:solidFill>
              </a:endParaRPr>
            </a:p>
          </p:txBody>
        </p:sp>
        <p:sp>
          <p:nvSpPr>
            <p:cNvPr id="25" name="Oval 24" descr="text box"/>
            <p:cNvSpPr/>
            <p:nvPr/>
          </p:nvSpPr>
          <p:spPr>
            <a:xfrm>
              <a:off x="3657600" y="3276600"/>
              <a:ext cx="2057400" cy="2057400"/>
            </a:xfrm>
            <a:prstGeom prst="ellipse">
              <a:avLst/>
            </a:prstGeom>
            <a:solidFill>
              <a:srgbClr val="EBDCBB"/>
            </a:solidFill>
            <a:ln>
              <a:solidFill>
                <a:schemeClr val="tx1"/>
              </a:solidFill>
            </a:ln>
            <a:effectLst>
              <a:outerShdw blurRad="50800" dist="38100" dir="5400000" algn="t"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
              </a:r>
              <a:br>
                <a:rPr lang="en-US" sz="2400" b="1" dirty="0" smtClean="0">
                  <a:solidFill>
                    <a:prstClr val="black"/>
                  </a:solidFill>
                </a:rPr>
              </a:br>
              <a:r>
                <a:rPr lang="en-US" sz="2400" b="1" dirty="0" smtClean="0">
                  <a:solidFill>
                    <a:prstClr val="black"/>
                  </a:solidFill>
                </a:rPr>
                <a:t> </a:t>
              </a:r>
              <a:endParaRPr lang="en-US" sz="2400" b="1" dirty="0">
                <a:solidFill>
                  <a:srgbClr val="616F57"/>
                </a:solidFill>
              </a:endParaRPr>
            </a:p>
          </p:txBody>
        </p:sp>
        <p:pic>
          <p:nvPicPr>
            <p:cNvPr id="26" name="Picture 25" descr="logo_cov_ppt.gif" title="TIPS logo"/>
            <p:cNvPicPr>
              <a:picLocks noChangeAspect="1"/>
            </p:cNvPicPr>
            <p:nvPr/>
          </p:nvPicPr>
          <p:blipFill>
            <a:blip r:embed="rId3" cstate="print"/>
            <a:stretch>
              <a:fillRect/>
            </a:stretch>
          </p:blipFill>
          <p:spPr>
            <a:xfrm>
              <a:off x="3825240" y="3674960"/>
              <a:ext cx="1737360" cy="1430440"/>
            </a:xfrm>
            <a:prstGeom prst="rect">
              <a:avLst/>
            </a:prstGeom>
          </p:spPr>
        </p:pic>
      </p:grpSp>
      <p:sp>
        <p:nvSpPr>
          <p:cNvPr id="27" name="Oval 26" descr="special transactions"/>
          <p:cNvSpPr/>
          <p:nvPr/>
        </p:nvSpPr>
        <p:spPr>
          <a:xfrm>
            <a:off x="5806440" y="481584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Special Transactions</a:t>
            </a:r>
            <a:endParaRPr lang="en-US" b="1" dirty="0">
              <a:solidFill>
                <a:prstClr val="white"/>
              </a:solidFill>
            </a:endParaRPr>
          </a:p>
        </p:txBody>
      </p:sp>
    </p:spTree>
    <p:extLst>
      <p:ext uri="{BB962C8B-B14F-4D97-AF65-F5344CB8AC3E}">
        <p14:creationId xmlns:p14="http://schemas.microsoft.com/office/powerpoint/2010/main" val="8357530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Billing Overview</a:t>
            </a:r>
            <a:endParaRPr lang="en-US" dirty="0"/>
          </a:p>
        </p:txBody>
      </p:sp>
      <p:sp>
        <p:nvSpPr>
          <p:cNvPr id="3" name="Content Placeholder 2" descr="text box"/>
          <p:cNvSpPr>
            <a:spLocks noGrp="1"/>
          </p:cNvSpPr>
          <p:nvPr>
            <p:ph idx="1"/>
          </p:nvPr>
        </p:nvSpPr>
        <p:spPr/>
        <p:txBody>
          <a:bodyPr/>
          <a:lstStyle/>
          <a:p>
            <a:r>
              <a:rPr lang="en-US" dirty="0"/>
              <a:t>E</a:t>
            </a:r>
            <a:r>
              <a:rPr lang="en-US" dirty="0" smtClean="0"/>
              <a:t>ach Tribal Employer must establish one or more Billing Unit/POIs to help organize Tribal Employee enrollments </a:t>
            </a:r>
            <a:r>
              <a:rPr lang="en-US" dirty="0"/>
              <a:t>for different </a:t>
            </a:r>
            <a:r>
              <a:rPr lang="en-US" dirty="0" smtClean="0"/>
              <a:t>Tribal entities/businesses</a:t>
            </a:r>
          </a:p>
          <a:p>
            <a:r>
              <a:rPr lang="en-US" dirty="0"/>
              <a:t>Tribal Employers must provide a bank account and routing number for each </a:t>
            </a:r>
            <a:r>
              <a:rPr lang="en-US" dirty="0" smtClean="0"/>
              <a:t>Billing Unit/POI</a:t>
            </a:r>
          </a:p>
        </p:txBody>
      </p:sp>
      <p:pic>
        <p:nvPicPr>
          <p:cNvPr id="35842" name="Picture 2" descr="Sample Picture of a Check" title="Sample Picture of A Che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192" y="3886200"/>
            <a:ext cx="4547617" cy="2743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4592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Billing Overview (cont.)</a:t>
            </a:r>
            <a:endParaRPr lang="en-US" dirty="0"/>
          </a:p>
        </p:txBody>
      </p:sp>
      <p:sp>
        <p:nvSpPr>
          <p:cNvPr id="3" name="Content Placeholder 2" descr="text box"/>
          <p:cNvSpPr>
            <a:spLocks noGrp="1"/>
          </p:cNvSpPr>
          <p:nvPr>
            <p:ph idx="1"/>
          </p:nvPr>
        </p:nvSpPr>
        <p:spPr>
          <a:xfrm>
            <a:off x="228600" y="1295400"/>
            <a:ext cx="8153400" cy="5105401"/>
          </a:xfrm>
        </p:spPr>
        <p:txBody>
          <a:bodyPr/>
          <a:lstStyle/>
          <a:p>
            <a:r>
              <a:rPr lang="en-US" dirty="0" smtClean="0"/>
              <a:t>A </a:t>
            </a:r>
            <a:r>
              <a:rPr lang="en-US" b="1" dirty="0"/>
              <a:t>P</a:t>
            </a:r>
            <a:r>
              <a:rPr lang="en-US" b="1" dirty="0" smtClean="0"/>
              <a:t>review Billing Report </a:t>
            </a:r>
            <a:r>
              <a:rPr lang="en-US" dirty="0" smtClean="0"/>
              <a:t>can be generated in TIPS at any point during the month.  This is a snapshot of the final bill </a:t>
            </a:r>
          </a:p>
          <a:p>
            <a:pPr lvl="1"/>
            <a:r>
              <a:rPr lang="en-US" dirty="0" smtClean="0"/>
              <a:t>Please note that the Preview Billing Report is updated with enrollee actions twice a day at 12pm CST and 3am CST.  Any actions on an enrollee’s account that occurs before those times will be reflected once the Preview Billing Report is updated.</a:t>
            </a:r>
          </a:p>
        </p:txBody>
      </p:sp>
    </p:spTree>
    <p:extLst>
      <p:ext uri="{BB962C8B-B14F-4D97-AF65-F5344CB8AC3E}">
        <p14:creationId xmlns:p14="http://schemas.microsoft.com/office/powerpoint/2010/main" val="34605764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Billing Overview (continued)</a:t>
            </a:r>
            <a:endParaRPr lang="en-US" dirty="0"/>
          </a:p>
        </p:txBody>
      </p:sp>
      <p:sp>
        <p:nvSpPr>
          <p:cNvPr id="3" name="Content Placeholder 2" descr="text box"/>
          <p:cNvSpPr>
            <a:spLocks noGrp="1"/>
          </p:cNvSpPr>
          <p:nvPr>
            <p:ph idx="1"/>
          </p:nvPr>
        </p:nvSpPr>
        <p:spPr>
          <a:xfrm>
            <a:off x="228599" y="1371598"/>
            <a:ext cx="6619009" cy="5029201"/>
          </a:xfrm>
        </p:spPr>
        <p:txBody>
          <a:bodyPr/>
          <a:lstStyle/>
          <a:p>
            <a:r>
              <a:rPr lang="en-US" dirty="0" smtClean="0"/>
              <a:t>A </a:t>
            </a:r>
            <a:r>
              <a:rPr lang="en-US" b="1" dirty="0" smtClean="0"/>
              <a:t>Final Billing Report </a:t>
            </a:r>
            <a:r>
              <a:rPr lang="en-US" dirty="0" smtClean="0"/>
              <a:t>can be generated in TIPS on the 1</a:t>
            </a:r>
            <a:r>
              <a:rPr lang="en-US" baseline="30000" dirty="0" smtClean="0"/>
              <a:t>st</a:t>
            </a:r>
            <a:r>
              <a:rPr lang="en-US" dirty="0" smtClean="0"/>
              <a:t> calendar day of the following month.  This amount reflects the amount that will be deducted from the Billing Unit/POI’s account</a:t>
            </a:r>
          </a:p>
          <a:p>
            <a:r>
              <a:rPr lang="en-US" dirty="0" smtClean="0"/>
              <a:t>Electronic Billing Reports are prepared and linked to accounts at the Billing Unit/POI-level, not the Tribal Employer-level</a:t>
            </a:r>
          </a:p>
        </p:txBody>
      </p:sp>
      <p:pic>
        <p:nvPicPr>
          <p:cNvPr id="4" name="Picture 3" descr="Picture of a computer representing PADS" title="Picture of a Compu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7609" y="3352800"/>
            <a:ext cx="1385460" cy="2438400"/>
          </a:xfrm>
          <a:prstGeom prst="rect">
            <a:avLst/>
          </a:prstGeom>
          <a:noFill/>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7772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TIPS Billing Report</a:t>
            </a:r>
            <a:endParaRPr lang="en-US" dirty="0"/>
          </a:p>
        </p:txBody>
      </p:sp>
      <p:sp>
        <p:nvSpPr>
          <p:cNvPr id="3" name="Content Placeholder 2" descr="text box"/>
          <p:cNvSpPr>
            <a:spLocks noGrp="1"/>
          </p:cNvSpPr>
          <p:nvPr>
            <p:ph idx="1"/>
          </p:nvPr>
        </p:nvSpPr>
        <p:spPr/>
        <p:txBody>
          <a:bodyPr/>
          <a:lstStyle/>
          <a:p>
            <a:r>
              <a:rPr lang="en-US" dirty="0" smtClean="0"/>
              <a:t>TIPS users can view their preview Billing Report at any time</a:t>
            </a:r>
          </a:p>
          <a:p>
            <a:r>
              <a:rPr lang="en-US" dirty="0" smtClean="0"/>
              <a:t>Each Billing Report contains</a:t>
            </a:r>
            <a:r>
              <a:rPr lang="en-US" dirty="0"/>
              <a:t>:</a:t>
            </a:r>
          </a:p>
          <a:p>
            <a:pPr lvl="1"/>
            <a:r>
              <a:rPr lang="en-US" sz="2200" dirty="0" smtClean="0"/>
              <a:t>Tribal Employer </a:t>
            </a:r>
          </a:p>
          <a:p>
            <a:pPr marL="457200" lvl="1" indent="0">
              <a:buNone/>
            </a:pPr>
            <a:r>
              <a:rPr lang="en-US" sz="2200" dirty="0" smtClean="0"/>
              <a:t>     Number</a:t>
            </a:r>
            <a:endParaRPr lang="en-US" sz="2200" dirty="0"/>
          </a:p>
          <a:p>
            <a:pPr lvl="1"/>
            <a:r>
              <a:rPr lang="en-US" sz="2200" dirty="0" smtClean="0"/>
              <a:t>Billing Unit/POI</a:t>
            </a:r>
            <a:endParaRPr lang="en-US" sz="2200" dirty="0"/>
          </a:p>
          <a:p>
            <a:pPr lvl="1"/>
            <a:r>
              <a:rPr lang="en-US" sz="2200" dirty="0" smtClean="0"/>
              <a:t>Enrollee Name</a:t>
            </a:r>
            <a:endParaRPr lang="en-US" sz="2200" dirty="0"/>
          </a:p>
          <a:p>
            <a:pPr lvl="1"/>
            <a:r>
              <a:rPr lang="en-US" sz="2200" dirty="0" smtClean="0"/>
              <a:t>Enrollee SSN</a:t>
            </a:r>
            <a:endParaRPr lang="en-US" sz="2200" dirty="0"/>
          </a:p>
          <a:p>
            <a:pPr marL="0" indent="0">
              <a:buNone/>
            </a:pPr>
            <a:endParaRPr lang="en-US" dirty="0"/>
          </a:p>
        </p:txBody>
      </p:sp>
      <p:sp>
        <p:nvSpPr>
          <p:cNvPr id="4" name="Rectangle 3" descr="text box"/>
          <p:cNvSpPr/>
          <p:nvPr/>
        </p:nvSpPr>
        <p:spPr>
          <a:xfrm>
            <a:off x="2743200" y="2819400"/>
            <a:ext cx="5029200" cy="2508379"/>
          </a:xfrm>
          <a:prstGeom prst="rect">
            <a:avLst/>
          </a:prstGeom>
        </p:spPr>
        <p:txBody>
          <a:bodyPr>
            <a:spAutoFit/>
          </a:bodyPr>
          <a:lstStyle/>
          <a:p>
            <a:pPr marL="739775" lvl="1" indent="-282575">
              <a:spcBef>
                <a:spcPts val="576"/>
              </a:spcBef>
              <a:buFont typeface="Calibri" pitchFamily="34" charset="0"/>
              <a:buChar char="–"/>
            </a:pPr>
            <a:r>
              <a:rPr lang="en-US" sz="2200" dirty="0" smtClean="0"/>
              <a:t>Enrollment Code </a:t>
            </a:r>
            <a:endParaRPr lang="en-US" sz="2200" dirty="0"/>
          </a:p>
          <a:p>
            <a:pPr marL="739775" lvl="1" indent="-282575">
              <a:spcBef>
                <a:spcPts val="576"/>
              </a:spcBef>
              <a:buFont typeface="Calibri" pitchFamily="34" charset="0"/>
              <a:buChar char="–"/>
            </a:pPr>
            <a:r>
              <a:rPr lang="en-US" sz="2200" dirty="0" smtClean="0"/>
              <a:t>Premium Amount</a:t>
            </a:r>
          </a:p>
          <a:p>
            <a:pPr marL="739775" lvl="1" indent="-282575">
              <a:spcBef>
                <a:spcPts val="576"/>
              </a:spcBef>
              <a:buFont typeface="Calibri" pitchFamily="34" charset="0"/>
              <a:buChar char="–"/>
            </a:pPr>
            <a:r>
              <a:rPr lang="en-US" sz="2200" dirty="0" smtClean="0"/>
              <a:t>Administrative Fee</a:t>
            </a:r>
          </a:p>
          <a:p>
            <a:pPr marL="739775" lvl="1" indent="-282575">
              <a:spcBef>
                <a:spcPts val="576"/>
              </a:spcBef>
              <a:buFont typeface="Calibri" pitchFamily="34" charset="0"/>
              <a:buChar char="–"/>
            </a:pPr>
            <a:r>
              <a:rPr lang="en-US" sz="2200" dirty="0" smtClean="0"/>
              <a:t>Adjustments</a:t>
            </a:r>
          </a:p>
          <a:p>
            <a:pPr marL="739775" lvl="1" indent="-282575">
              <a:spcBef>
                <a:spcPts val="576"/>
              </a:spcBef>
              <a:buFont typeface="Calibri" pitchFamily="34" charset="0"/>
              <a:buChar char="–"/>
            </a:pPr>
            <a:r>
              <a:rPr lang="en-US" sz="2200" dirty="0"/>
              <a:t>Enrollee </a:t>
            </a:r>
            <a:r>
              <a:rPr lang="en-US" sz="2200" dirty="0" smtClean="0"/>
              <a:t>Bill Amount</a:t>
            </a:r>
            <a:endParaRPr lang="en-US" sz="2200" dirty="0"/>
          </a:p>
          <a:p>
            <a:pPr marL="739775" lvl="1" indent="-282575">
              <a:spcBef>
                <a:spcPts val="576"/>
              </a:spcBef>
              <a:buFont typeface="Calibri" pitchFamily="34" charset="0"/>
              <a:buChar char="–"/>
            </a:pPr>
            <a:endParaRPr lang="en-US" sz="2200" dirty="0"/>
          </a:p>
        </p:txBody>
      </p:sp>
      <p:sp>
        <p:nvSpPr>
          <p:cNvPr id="27" name="Rectangle 26" descr="text box"/>
          <p:cNvSpPr/>
          <p:nvPr/>
        </p:nvSpPr>
        <p:spPr>
          <a:xfrm>
            <a:off x="5314950" y="2793128"/>
            <a:ext cx="5029200" cy="1677382"/>
          </a:xfrm>
          <a:prstGeom prst="rect">
            <a:avLst/>
          </a:prstGeom>
        </p:spPr>
        <p:txBody>
          <a:bodyPr>
            <a:spAutoFit/>
          </a:bodyPr>
          <a:lstStyle/>
          <a:p>
            <a:pPr marL="739775" lvl="1" indent="-282575">
              <a:spcBef>
                <a:spcPts val="576"/>
              </a:spcBef>
              <a:buFont typeface="Calibri" pitchFamily="34" charset="0"/>
              <a:buChar char="–"/>
            </a:pPr>
            <a:r>
              <a:rPr lang="en-US" sz="2200" dirty="0" smtClean="0"/>
              <a:t>Total Premium Amount</a:t>
            </a:r>
          </a:p>
          <a:p>
            <a:pPr marL="739775" lvl="1" indent="-282575">
              <a:spcBef>
                <a:spcPts val="576"/>
              </a:spcBef>
              <a:buFont typeface="Calibri" pitchFamily="34" charset="0"/>
              <a:buChar char="–"/>
            </a:pPr>
            <a:r>
              <a:rPr lang="en-US" sz="2200" dirty="0" smtClean="0"/>
              <a:t>Total Administrative Fee</a:t>
            </a:r>
          </a:p>
          <a:p>
            <a:pPr marL="739775" lvl="1" indent="-282575">
              <a:spcBef>
                <a:spcPts val="576"/>
              </a:spcBef>
              <a:buFont typeface="Calibri" pitchFamily="34" charset="0"/>
              <a:buChar char="–"/>
            </a:pPr>
            <a:r>
              <a:rPr lang="en-US" sz="2200" dirty="0" smtClean="0"/>
              <a:t>Total Adjustments</a:t>
            </a:r>
          </a:p>
          <a:p>
            <a:pPr marL="739775" lvl="1" indent="-282575">
              <a:spcBef>
                <a:spcPts val="576"/>
              </a:spcBef>
              <a:buFont typeface="Calibri" pitchFamily="34" charset="0"/>
              <a:buChar char="–"/>
            </a:pPr>
            <a:r>
              <a:rPr lang="en-US" sz="2200" dirty="0" smtClean="0"/>
              <a:t>Total Bill Amount</a:t>
            </a:r>
            <a:endParaRPr lang="en-US" sz="2200" dirty="0"/>
          </a:p>
        </p:txBody>
      </p:sp>
      <p:pic>
        <p:nvPicPr>
          <p:cNvPr id="16" name="Picture 15" descr="Sample screenshot of billing report" title="Screenshot of Billing Report"/>
          <p:cNvPicPr/>
          <p:nvPr/>
        </p:nvPicPr>
        <p:blipFill>
          <a:blip r:embed="rId3"/>
          <a:stretch>
            <a:fillRect/>
          </a:stretch>
        </p:blipFill>
        <p:spPr>
          <a:xfrm>
            <a:off x="1600200" y="5100708"/>
            <a:ext cx="5943600" cy="1391285"/>
          </a:xfrm>
          <a:prstGeom prst="rect">
            <a:avLst/>
          </a:prstGeom>
          <a:ln>
            <a:solidFill>
              <a:sysClr val="windowText" lastClr="000000"/>
            </a:solidFill>
          </a:ln>
        </p:spPr>
      </p:pic>
    </p:spTree>
    <p:extLst>
      <p:ext uri="{BB962C8B-B14F-4D97-AF65-F5344CB8AC3E}">
        <p14:creationId xmlns:p14="http://schemas.microsoft.com/office/powerpoint/2010/main" val="23060304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Calculating a Billing Report</a:t>
            </a:r>
            <a:endParaRPr lang="en-US" dirty="0"/>
          </a:p>
        </p:txBody>
      </p:sp>
      <p:sp>
        <p:nvSpPr>
          <p:cNvPr id="3" name="Content Placeholder 2" descr="text box"/>
          <p:cNvSpPr>
            <a:spLocks noGrp="1"/>
          </p:cNvSpPr>
          <p:nvPr>
            <p:ph idx="1"/>
          </p:nvPr>
        </p:nvSpPr>
        <p:spPr/>
        <p:txBody>
          <a:bodyPr/>
          <a:lstStyle/>
          <a:p>
            <a:r>
              <a:rPr lang="en-US" dirty="0" smtClean="0"/>
              <a:t>Billing Reports are composed of two components:</a:t>
            </a:r>
          </a:p>
          <a:p>
            <a:pPr lvl="1"/>
            <a:r>
              <a:rPr lang="en-US" dirty="0" smtClean="0"/>
              <a:t>Plan premium</a:t>
            </a:r>
          </a:p>
          <a:p>
            <a:r>
              <a:rPr lang="en-US" dirty="0" smtClean="0"/>
              <a:t>The formula to calculate each Billing Reports is:</a:t>
            </a:r>
          </a:p>
          <a:p>
            <a:pPr marL="0" indent="0">
              <a:buNone/>
            </a:pPr>
            <a:endParaRPr lang="en-US" dirty="0"/>
          </a:p>
          <a:p>
            <a:pPr marL="0" indent="0">
              <a:buNone/>
            </a:pPr>
            <a:endParaRPr lang="en-US" sz="1400" dirty="0" smtClean="0"/>
          </a:p>
          <a:p>
            <a:r>
              <a:rPr lang="en-US" dirty="0"/>
              <a:t>TIPS adds up the premiums and administrative fees for Tribal Employees in your </a:t>
            </a:r>
            <a:r>
              <a:rPr lang="en-US" dirty="0" smtClean="0"/>
              <a:t>Tribal Employer Billing Unit/POI to </a:t>
            </a:r>
            <a:r>
              <a:rPr lang="en-US" dirty="0"/>
              <a:t>calculate a </a:t>
            </a:r>
            <a:r>
              <a:rPr lang="en-US" dirty="0" smtClean="0"/>
              <a:t>Billing Report</a:t>
            </a:r>
          </a:p>
          <a:p>
            <a:r>
              <a:rPr lang="en-US" dirty="0" smtClean="0"/>
              <a:t>For example, the cost for self-only </a:t>
            </a:r>
            <a:r>
              <a:rPr lang="es-ES" dirty="0"/>
              <a:t>Puerto Rico Triple-S Salud, Inc. </a:t>
            </a:r>
            <a:r>
              <a:rPr lang="es-ES" dirty="0" smtClean="0"/>
              <a:t>FEHB Plan </a:t>
            </a:r>
            <a:r>
              <a:rPr lang="en-US" dirty="0" smtClean="0"/>
              <a:t>would be:</a:t>
            </a:r>
          </a:p>
          <a:p>
            <a:pPr marL="0" indent="0">
              <a:buNone/>
            </a:pPr>
            <a:endParaRPr lang="en-US" dirty="0"/>
          </a:p>
          <a:p>
            <a:pPr marL="0" indent="0">
              <a:buNone/>
            </a:pPr>
            <a:endParaRPr lang="en-US" sz="1400" dirty="0" smtClean="0"/>
          </a:p>
          <a:p>
            <a:pPr marL="0" indent="0" algn="ctr">
              <a:buNone/>
            </a:pPr>
            <a:endParaRPr lang="en-US" dirty="0"/>
          </a:p>
        </p:txBody>
      </p:sp>
      <p:sp>
        <p:nvSpPr>
          <p:cNvPr id="4" name="TextBox 3" descr="Calculation for Billing Report"/>
          <p:cNvSpPr txBox="1"/>
          <p:nvPr/>
        </p:nvSpPr>
        <p:spPr>
          <a:xfrm>
            <a:off x="685800" y="2971800"/>
            <a:ext cx="7772400" cy="461665"/>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lvl="0" algn="ctr"/>
            <a:r>
              <a:rPr lang="en-US" sz="2400" dirty="0" smtClean="0"/>
              <a:t>(Plan </a:t>
            </a:r>
            <a:r>
              <a:rPr lang="en-US" sz="2400" dirty="0"/>
              <a:t>premium) + (Administrative fee) = </a:t>
            </a:r>
            <a:r>
              <a:rPr lang="en-US" sz="2400" dirty="0" smtClean="0"/>
              <a:t>Amount Due</a:t>
            </a:r>
            <a:endParaRPr lang="en-US" sz="2400" b="1" dirty="0"/>
          </a:p>
        </p:txBody>
      </p:sp>
      <p:sp>
        <p:nvSpPr>
          <p:cNvPr id="5" name="TextBox 4" descr="Prorated example"/>
          <p:cNvSpPr txBox="1"/>
          <p:nvPr/>
        </p:nvSpPr>
        <p:spPr>
          <a:xfrm>
            <a:off x="685800" y="5939135"/>
            <a:ext cx="7772400" cy="461665"/>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dirty="0" smtClean="0"/>
              <a:t>($335.57) </a:t>
            </a:r>
            <a:r>
              <a:rPr lang="en-US" sz="2400" dirty="0"/>
              <a:t>+ ($</a:t>
            </a:r>
            <a:r>
              <a:rPr lang="en-US" sz="2400" dirty="0" smtClean="0"/>
              <a:t>12.00) </a:t>
            </a:r>
            <a:r>
              <a:rPr lang="en-US" sz="2400" dirty="0"/>
              <a:t>= </a:t>
            </a:r>
            <a:r>
              <a:rPr lang="en-US" sz="2400" dirty="0" smtClean="0"/>
              <a:t>$347.57</a:t>
            </a:r>
            <a:endParaRPr lang="en-US" sz="2400" dirty="0"/>
          </a:p>
        </p:txBody>
      </p:sp>
      <p:sp>
        <p:nvSpPr>
          <p:cNvPr id="6" name="TextBox 5"/>
          <p:cNvSpPr txBox="1"/>
          <p:nvPr/>
        </p:nvSpPr>
        <p:spPr>
          <a:xfrm>
            <a:off x="3886200" y="1873044"/>
            <a:ext cx="4343400" cy="461665"/>
          </a:xfrm>
          <a:prstGeom prst="rect">
            <a:avLst/>
          </a:prstGeom>
          <a:noFill/>
        </p:spPr>
        <p:txBody>
          <a:bodyPr wrap="square" rtlCol="0">
            <a:spAutoFit/>
          </a:bodyPr>
          <a:lstStyle/>
          <a:p>
            <a:pPr marL="738188" lvl="1" indent="-280988">
              <a:buFont typeface="Calibri" pitchFamily="34" charset="0"/>
              <a:buChar char="–"/>
            </a:pPr>
            <a:r>
              <a:rPr lang="en-US" sz="2400" dirty="0"/>
              <a:t>Administrative fee</a:t>
            </a:r>
          </a:p>
        </p:txBody>
      </p:sp>
    </p:spTree>
    <p:extLst>
      <p:ext uri="{BB962C8B-B14F-4D97-AF65-F5344CB8AC3E}">
        <p14:creationId xmlns:p14="http://schemas.microsoft.com/office/powerpoint/2010/main" val="13533441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Prorated Billing</a:t>
            </a:r>
            <a:endParaRPr lang="en-US" dirty="0"/>
          </a:p>
        </p:txBody>
      </p:sp>
      <p:sp>
        <p:nvSpPr>
          <p:cNvPr id="3" name="Content Placeholder 2" descr="text box"/>
          <p:cNvSpPr>
            <a:spLocks noGrp="1"/>
          </p:cNvSpPr>
          <p:nvPr>
            <p:ph idx="1"/>
          </p:nvPr>
        </p:nvSpPr>
        <p:spPr/>
        <p:txBody>
          <a:bodyPr/>
          <a:lstStyle/>
          <a:p>
            <a:r>
              <a:rPr lang="en-US" dirty="0" smtClean="0"/>
              <a:t>Premiums are prorated when coverage does not start on the first of the month</a:t>
            </a:r>
          </a:p>
          <a:p>
            <a:r>
              <a:rPr lang="en-US" dirty="0" smtClean="0"/>
              <a:t>The administrative fee is never prorated</a:t>
            </a:r>
          </a:p>
          <a:p>
            <a:r>
              <a:rPr lang="en-US" dirty="0"/>
              <a:t>The formula to calculate </a:t>
            </a:r>
            <a:r>
              <a:rPr lang="en-US" dirty="0" smtClean="0"/>
              <a:t>a prorated bill </a:t>
            </a:r>
            <a:r>
              <a:rPr lang="en-US" dirty="0"/>
              <a:t>is</a:t>
            </a:r>
            <a:r>
              <a:rPr lang="en-US" dirty="0" smtClean="0"/>
              <a:t>:</a:t>
            </a:r>
          </a:p>
          <a:p>
            <a:endParaRPr lang="en-US" dirty="0"/>
          </a:p>
          <a:p>
            <a:endParaRPr lang="en-US" dirty="0" smtClean="0"/>
          </a:p>
          <a:p>
            <a:endParaRPr lang="en-US" sz="1400" dirty="0"/>
          </a:p>
          <a:p>
            <a:r>
              <a:rPr lang="en-US" dirty="0"/>
              <a:t>The </a:t>
            </a:r>
            <a:r>
              <a:rPr lang="en-US" dirty="0" smtClean="0"/>
              <a:t>prorated cost for </a:t>
            </a:r>
            <a:r>
              <a:rPr lang="en-US" dirty="0"/>
              <a:t>self-only </a:t>
            </a:r>
            <a:r>
              <a:rPr lang="es-ES" dirty="0"/>
              <a:t>Puerto Rico Triple-S Salud, Inc. </a:t>
            </a:r>
            <a:r>
              <a:rPr lang="en-US" dirty="0" smtClean="0"/>
              <a:t>from May 7</a:t>
            </a:r>
            <a:r>
              <a:rPr lang="en-US" baseline="30000" dirty="0" smtClean="0"/>
              <a:t>th</a:t>
            </a:r>
            <a:r>
              <a:rPr lang="en-US" dirty="0" smtClean="0"/>
              <a:t> until the end of the month would be:</a:t>
            </a:r>
            <a:endParaRPr lang="en-US" dirty="0"/>
          </a:p>
        </p:txBody>
      </p:sp>
      <p:sp>
        <p:nvSpPr>
          <p:cNvPr id="5" name="TextBox 4" descr="example of prorated bill"/>
          <p:cNvSpPr txBox="1"/>
          <p:nvPr/>
        </p:nvSpPr>
        <p:spPr>
          <a:xfrm>
            <a:off x="685800" y="3436203"/>
            <a:ext cx="7772400" cy="830997"/>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dirty="0" smtClean="0"/>
              <a:t>(Plan </a:t>
            </a:r>
            <a:r>
              <a:rPr lang="en-US" sz="2400" dirty="0"/>
              <a:t>premium) X (Days covered / Days in month) + (Administrative fee) </a:t>
            </a:r>
            <a:r>
              <a:rPr lang="en-US" sz="2400" dirty="0" smtClean="0"/>
              <a:t>= </a:t>
            </a:r>
            <a:r>
              <a:rPr lang="en-US" sz="2400" dirty="0"/>
              <a:t>Amount Due</a:t>
            </a:r>
          </a:p>
        </p:txBody>
      </p:sp>
      <p:sp>
        <p:nvSpPr>
          <p:cNvPr id="6" name="TextBox 5" descr="example of prorated bill"/>
          <p:cNvSpPr txBox="1"/>
          <p:nvPr/>
        </p:nvSpPr>
        <p:spPr>
          <a:xfrm>
            <a:off x="685800" y="6015335"/>
            <a:ext cx="7772400" cy="461665"/>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dirty="0"/>
              <a:t>($335.57) X (25/31) + ($</a:t>
            </a:r>
            <a:r>
              <a:rPr lang="en-US" sz="2400" dirty="0" smtClean="0"/>
              <a:t>12.00) = $282.62</a:t>
            </a:r>
            <a:endParaRPr lang="en-US" sz="2400" dirty="0"/>
          </a:p>
        </p:txBody>
      </p:sp>
    </p:spTree>
    <p:extLst>
      <p:ext uri="{BB962C8B-B14F-4D97-AF65-F5344CB8AC3E}">
        <p14:creationId xmlns:p14="http://schemas.microsoft.com/office/powerpoint/2010/main" val="3285196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Billing Process</a:t>
            </a:r>
            <a:endParaRPr lang="en-US" dirty="0"/>
          </a:p>
        </p:txBody>
      </p:sp>
      <p:graphicFrame>
        <p:nvGraphicFramePr>
          <p:cNvPr id="4" name="Diagram 3" descr="Billing Process Diagram" title="Billing Process Diagram"/>
          <p:cNvGraphicFramePr/>
          <p:nvPr>
            <p:extLst>
              <p:ext uri="{D42A27DB-BD31-4B8C-83A1-F6EECF244321}">
                <p14:modId xmlns:p14="http://schemas.microsoft.com/office/powerpoint/2010/main" val="3101788757"/>
              </p:ext>
            </p:extLst>
          </p:nvPr>
        </p:nvGraphicFramePr>
        <p:xfrm>
          <a:off x="685800" y="1524000"/>
          <a:ext cx="777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ample Picture of Check" title="Sample Picture of Chec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800" y="3413760"/>
            <a:ext cx="1688398" cy="762000"/>
          </a:xfrm>
          <a:prstGeom prst="rect">
            <a:avLst/>
          </a:prstGeom>
          <a:effectLst>
            <a:softEdge rad="63500"/>
          </a:effectLst>
        </p:spPr>
      </p:pic>
      <p:pic>
        <p:nvPicPr>
          <p:cNvPr id="7" name="Picture 6" descr="Picture of Computer representing TIPS" title="Picture of Compute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4001" y="5791200"/>
            <a:ext cx="1040945" cy="914400"/>
          </a:xfrm>
          <a:prstGeom prst="rect">
            <a:avLst/>
          </a:prstGeom>
          <a:effectLst>
            <a:softEdge rad="63500"/>
          </a:effectLst>
        </p:spPr>
      </p:pic>
      <p:pic>
        <p:nvPicPr>
          <p:cNvPr id="28675" name="Picture 3" descr="Picture of computer representing PADS" title="Picture of Computer Representing PAD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9601" y="3139440"/>
            <a:ext cx="779319" cy="13716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3447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Billing Calendar</a:t>
            </a:r>
            <a:endParaRPr lang="en-US" dirty="0"/>
          </a:p>
        </p:txBody>
      </p:sp>
      <p:graphicFrame>
        <p:nvGraphicFramePr>
          <p:cNvPr id="17" name="Table 16" descr="View Billing Calendar Chart: The Billing Report closes for the month on the last calendar day of the the month at 11:59 PM Mountain Time; Changes to a Tribal Employer Billing Unit/POI TIPS bank account information must be submitted at least three business days before a Tribal Employer Billing Unit/POI Billing Report closes" title="View Billing Calendar Chart"/>
          <p:cNvGraphicFramePr>
            <a:graphicFrameLocks noGrp="1"/>
          </p:cNvGraphicFramePr>
          <p:nvPr>
            <p:extLst>
              <p:ext uri="{D42A27DB-BD31-4B8C-83A1-F6EECF244321}">
                <p14:modId xmlns:p14="http://schemas.microsoft.com/office/powerpoint/2010/main" val="1134515476"/>
              </p:ext>
            </p:extLst>
          </p:nvPr>
        </p:nvGraphicFramePr>
        <p:xfrm>
          <a:off x="228600" y="4415521"/>
          <a:ext cx="8686800" cy="2051304"/>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392161">
                <a:tc>
                  <a:txBody>
                    <a:bodyPr/>
                    <a:lstStyle/>
                    <a:p>
                      <a:pPr algn="ctr"/>
                      <a:r>
                        <a:rPr lang="en-US" sz="2000" dirty="0" smtClean="0">
                          <a:solidFill>
                            <a:schemeClr val="bg1"/>
                          </a:solidFill>
                        </a:rPr>
                        <a:t>View Billing Calendar</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1655064">
                <a:tc>
                  <a:txBody>
                    <a:bodyPr/>
                    <a:lstStyle/>
                    <a:p>
                      <a:pPr marL="171450" marR="0" indent="-171450" algn="l" defTabSz="914400" rtl="0" eaLnBrk="1" fontAlgn="auto" latinLnBrk="0" hangingPunct="1">
                        <a:lnSpc>
                          <a:spcPct val="100000"/>
                        </a:lnSpc>
                        <a:spcBef>
                          <a:spcPts val="300"/>
                        </a:spcBef>
                        <a:spcAft>
                          <a:spcPts val="0"/>
                        </a:spcAft>
                        <a:buClrTx/>
                        <a:buSzTx/>
                        <a:buFont typeface="Arial" pitchFamily="34" charset="0"/>
                        <a:buChar char="•"/>
                        <a:tabLst/>
                        <a:defRPr/>
                      </a:pPr>
                      <a:r>
                        <a:rPr lang="en-US" sz="2000" baseline="0" dirty="0" smtClean="0"/>
                        <a:t>The Billing Report closes for the month on the last calendar day of the month at 11:59 PM Mountain Time </a:t>
                      </a:r>
                    </a:p>
                    <a:p>
                      <a:pPr marL="171450" marR="0" indent="-171450" algn="l" defTabSz="914400" rtl="0" eaLnBrk="1" fontAlgn="auto" latinLnBrk="0" hangingPunct="1">
                        <a:lnSpc>
                          <a:spcPct val="100000"/>
                        </a:lnSpc>
                        <a:spcBef>
                          <a:spcPts val="300"/>
                        </a:spcBef>
                        <a:spcAft>
                          <a:spcPts val="0"/>
                        </a:spcAft>
                        <a:buClrTx/>
                        <a:buSzTx/>
                        <a:buFont typeface="Arial" pitchFamily="34" charset="0"/>
                        <a:buChar char="•"/>
                        <a:tabLst/>
                        <a:defRPr/>
                      </a:pPr>
                      <a:r>
                        <a:rPr lang="en-US" sz="2000" kern="1200" dirty="0" smtClean="0">
                          <a:solidFill>
                            <a:schemeClr val="dk1"/>
                          </a:solidFill>
                          <a:effectLst/>
                          <a:latin typeface="+mn-lt"/>
                          <a:ea typeface="+mn-ea"/>
                          <a:cs typeface="+mn-cs"/>
                        </a:rPr>
                        <a:t>Changes to a Tribal Employer Billing Unit/POI TIPS bank account information must be submitted at least three business days before a Tribal</a:t>
                      </a:r>
                      <a:r>
                        <a:rPr lang="en-US" sz="2000" kern="1200" baseline="0" dirty="0" smtClean="0">
                          <a:solidFill>
                            <a:schemeClr val="dk1"/>
                          </a:solidFill>
                          <a:effectLst/>
                          <a:latin typeface="+mn-lt"/>
                          <a:ea typeface="+mn-ea"/>
                          <a:cs typeface="+mn-cs"/>
                        </a:rPr>
                        <a:t> Employer </a:t>
                      </a:r>
                      <a:r>
                        <a:rPr lang="en-US" sz="2000" kern="1200" dirty="0" smtClean="0">
                          <a:solidFill>
                            <a:schemeClr val="dk1"/>
                          </a:solidFill>
                          <a:effectLst/>
                          <a:latin typeface="+mn-lt"/>
                          <a:ea typeface="+mn-ea"/>
                          <a:cs typeface="+mn-cs"/>
                        </a:rPr>
                        <a:t>Billing Unit/POI Billing Report closes</a:t>
                      </a: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51202" name="Picture 2" descr="Billing calendar.  The Billing Report closes for the month on the last calendar of the month at 11:59 PM Mountain Time.  Changes to a Tribal Employer Billing Unit POI TIPS bank account information must be submitted at least three business days before a Tribal Employer Billing Unit POI Report closes." title="Billing Calen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71600"/>
            <a:ext cx="8665198" cy="282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4687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1 Objectives</a:t>
            </a:r>
            <a:endParaRPr lang="en-US" dirty="0"/>
          </a:p>
        </p:txBody>
      </p:sp>
      <p:sp>
        <p:nvSpPr>
          <p:cNvPr id="3" name="Content Placeholder 2" descr="Text Box"/>
          <p:cNvSpPr>
            <a:spLocks noGrp="1"/>
          </p:cNvSpPr>
          <p:nvPr>
            <p:ph idx="1"/>
          </p:nvPr>
        </p:nvSpPr>
        <p:spPr/>
        <p:txBody>
          <a:bodyPr/>
          <a:lstStyle/>
          <a:p>
            <a:r>
              <a:rPr lang="en-US" dirty="0" smtClean="0"/>
              <a:t>By the end of this lesson, you should be able to:</a:t>
            </a:r>
          </a:p>
          <a:p>
            <a:pPr lvl="1"/>
            <a:r>
              <a:rPr lang="en-US" dirty="0" smtClean="0"/>
              <a:t>Describe </a:t>
            </a:r>
            <a:r>
              <a:rPr lang="en-US" dirty="0"/>
              <a:t>the FEHB program</a:t>
            </a:r>
          </a:p>
          <a:p>
            <a:pPr lvl="1"/>
            <a:r>
              <a:rPr lang="en-US" dirty="0"/>
              <a:t>Identify the legislation that extends FEHB to Indian Tribes, Tribal Organizations, and Urban Indian Organizations</a:t>
            </a:r>
          </a:p>
          <a:p>
            <a:pPr lvl="1"/>
            <a:r>
              <a:rPr lang="en-US" dirty="0"/>
              <a:t>Identify who is eligible for </a:t>
            </a:r>
            <a:r>
              <a:rPr lang="en-US" dirty="0" smtClean="0"/>
              <a:t>FEHB</a:t>
            </a:r>
            <a:endParaRPr lang="en-US" dirty="0"/>
          </a:p>
          <a:p>
            <a:pPr lvl="1"/>
            <a:r>
              <a:rPr lang="en-US" dirty="0"/>
              <a:t>List the key stakeholders in FEHB relative to </a:t>
            </a:r>
            <a:r>
              <a:rPr lang="en-US" dirty="0" smtClean="0"/>
              <a:t>TIPS</a:t>
            </a:r>
          </a:p>
          <a:p>
            <a:pPr lvl="1"/>
            <a:r>
              <a:rPr lang="en-US" dirty="0" smtClean="0"/>
              <a:t>Explain </a:t>
            </a:r>
            <a:r>
              <a:rPr lang="en-US" dirty="0"/>
              <a:t>how </a:t>
            </a:r>
            <a:r>
              <a:rPr lang="en-US" dirty="0" smtClean="0"/>
              <a:t>FEHB key stakeholders </a:t>
            </a:r>
            <a:r>
              <a:rPr lang="en-US" dirty="0"/>
              <a:t>interact with each </a:t>
            </a:r>
            <a:r>
              <a:rPr lang="en-US" dirty="0" smtClean="0"/>
              <a:t>other</a:t>
            </a:r>
          </a:p>
          <a:p>
            <a:pPr lvl="1"/>
            <a:r>
              <a:rPr lang="en-US" dirty="0" smtClean="0"/>
              <a:t>Describe how Tribal Employers join FEHB and the FEHB Tribal Agreement Package</a:t>
            </a:r>
            <a:endParaRPr lang="en-US" dirty="0"/>
          </a:p>
        </p:txBody>
      </p:sp>
    </p:spTree>
    <p:extLst>
      <p:ext uri="{BB962C8B-B14F-4D97-AF65-F5344CB8AC3E}">
        <p14:creationId xmlns:p14="http://schemas.microsoft.com/office/powerpoint/2010/main" val="38389519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Billing Calendar (cont.)</a:t>
            </a:r>
            <a:endParaRPr lang="en-US" dirty="0"/>
          </a:p>
        </p:txBody>
      </p:sp>
      <p:graphicFrame>
        <p:nvGraphicFramePr>
          <p:cNvPr id="17" name="Table 16" descr="View Billing Calendar chart: PADS prepares to debit the Tribal Employer Billing Unit/POI bank account provided in TIPS over the first two business days of the month; PADS debits the Tribal Employer Billing Unit/POI bank account on the third business day of the month" title="View Billing Calendar"/>
          <p:cNvGraphicFramePr>
            <a:graphicFrameLocks noGrp="1"/>
          </p:cNvGraphicFramePr>
          <p:nvPr>
            <p:extLst>
              <p:ext uri="{D42A27DB-BD31-4B8C-83A1-F6EECF244321}">
                <p14:modId xmlns:p14="http://schemas.microsoft.com/office/powerpoint/2010/main" val="1005964747"/>
              </p:ext>
            </p:extLst>
          </p:nvPr>
        </p:nvGraphicFramePr>
        <p:xfrm>
          <a:off x="228600" y="4415521"/>
          <a:ext cx="8686800" cy="2051304"/>
        </p:xfrm>
        <a:graphic>
          <a:graphicData uri="http://schemas.openxmlformats.org/drawingml/2006/table">
            <a:tbl>
              <a:tblPr firstRow="1" bandRow="1">
                <a:tableStyleId>{5C22544A-7EE6-4342-B048-85BDC9FD1C3A}</a:tableStyleId>
              </a:tblPr>
              <a:tblGrid>
                <a:gridCol w="8686800">
                  <a:extLst>
                    <a:ext uri="{9D8B030D-6E8A-4147-A177-3AD203B41FA5}">
                      <a16:colId xmlns:a16="http://schemas.microsoft.com/office/drawing/2014/main" val="20000"/>
                    </a:ext>
                  </a:extLst>
                </a:gridCol>
              </a:tblGrid>
              <a:tr h="392161">
                <a:tc>
                  <a:txBody>
                    <a:bodyPr/>
                    <a:lstStyle/>
                    <a:p>
                      <a:pPr algn="ctr">
                        <a:lnSpc>
                          <a:spcPct val="100000"/>
                        </a:lnSpc>
                        <a:spcBef>
                          <a:spcPts val="300"/>
                        </a:spcBef>
                      </a:pPr>
                      <a:r>
                        <a:rPr lang="en-US" sz="2000" dirty="0" smtClean="0">
                          <a:solidFill>
                            <a:schemeClr val="bg1"/>
                          </a:solidFill>
                        </a:rPr>
                        <a:t>View Billing Calendar</a:t>
                      </a:r>
                      <a:endParaRPr lang="en-US" sz="2000" dirty="0">
                        <a:solidFill>
                          <a:schemeClr val="bg1"/>
                        </a:solidFill>
                      </a:endParaRPr>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T w="28575" cap="flat" cmpd="sng" algn="ctr">
                      <a:solidFill>
                        <a:srgbClr val="616F57"/>
                      </a:solidFill>
                      <a:prstDash val="solid"/>
                      <a:round/>
                      <a:headEnd type="none" w="med" len="med"/>
                      <a:tailEnd type="none" w="med" len="med"/>
                    </a:lnT>
                    <a:solidFill>
                      <a:srgbClr val="616F57"/>
                    </a:solidFill>
                  </a:tcPr>
                </a:tc>
                <a:extLst>
                  <a:ext uri="{0D108BD9-81ED-4DB2-BD59-A6C34878D82A}">
                    <a16:rowId xmlns:a16="http://schemas.microsoft.com/office/drawing/2014/main" val="10000"/>
                  </a:ext>
                </a:extLst>
              </a:tr>
              <a:tr h="1655064">
                <a:tc>
                  <a:txBody>
                    <a:bodyPr/>
                    <a:lstStyle/>
                    <a:p>
                      <a:pPr marL="171450" marR="0" lvl="0" indent="-171450" algn="l" defTabSz="914400" rtl="0" eaLnBrk="1" fontAlgn="auto" latinLnBrk="0" hangingPunct="1">
                        <a:lnSpc>
                          <a:spcPct val="100000"/>
                        </a:lnSpc>
                        <a:spcBef>
                          <a:spcPts val="300"/>
                        </a:spcBef>
                        <a:spcAft>
                          <a:spcPts val="0"/>
                        </a:spcAft>
                        <a:buClrTx/>
                        <a:buSzTx/>
                        <a:buFont typeface="Arial" pitchFamily="34" charset="0"/>
                        <a:buChar char="•"/>
                        <a:tabLst/>
                        <a:defRPr/>
                      </a:pPr>
                      <a:r>
                        <a:rPr lang="en-US" sz="2000" kern="1200" dirty="0" smtClean="0">
                          <a:solidFill>
                            <a:schemeClr val="dk1"/>
                          </a:solidFill>
                          <a:effectLst/>
                          <a:latin typeface="+mn-lt"/>
                          <a:ea typeface="+mn-ea"/>
                          <a:cs typeface="+mn-cs"/>
                        </a:rPr>
                        <a:t>PADS prepares to debit the Tribal Employer Billing Unit/POI</a:t>
                      </a:r>
                      <a:r>
                        <a:rPr lang="en-US" sz="2000" kern="1200" baseline="0" dirty="0" smtClean="0">
                          <a:solidFill>
                            <a:schemeClr val="dk1"/>
                          </a:solidFill>
                          <a:effectLst/>
                          <a:latin typeface="+mn-lt"/>
                          <a:ea typeface="+mn-ea"/>
                          <a:cs typeface="+mn-cs"/>
                        </a:rPr>
                        <a:t> </a:t>
                      </a:r>
                      <a:r>
                        <a:rPr lang="en-US" sz="2000" kern="1200" dirty="0" smtClean="0">
                          <a:solidFill>
                            <a:schemeClr val="dk1"/>
                          </a:solidFill>
                          <a:effectLst/>
                          <a:latin typeface="+mn-lt"/>
                          <a:ea typeface="+mn-ea"/>
                          <a:cs typeface="+mn-cs"/>
                        </a:rPr>
                        <a:t>bank account provided in TIPS</a:t>
                      </a:r>
                      <a:r>
                        <a:rPr lang="en-US" sz="2000" kern="1200" baseline="0" dirty="0" smtClean="0">
                          <a:solidFill>
                            <a:schemeClr val="dk1"/>
                          </a:solidFill>
                          <a:effectLst/>
                          <a:latin typeface="+mn-lt"/>
                          <a:ea typeface="+mn-ea"/>
                          <a:cs typeface="+mn-cs"/>
                        </a:rPr>
                        <a:t> o</a:t>
                      </a:r>
                      <a:r>
                        <a:rPr lang="en-US" sz="2000" kern="1200" dirty="0" smtClean="0">
                          <a:solidFill>
                            <a:schemeClr val="dk1"/>
                          </a:solidFill>
                          <a:effectLst/>
                          <a:latin typeface="+mn-lt"/>
                          <a:ea typeface="+mn-ea"/>
                          <a:cs typeface="+mn-cs"/>
                        </a:rPr>
                        <a:t>ver the first two business days of the month </a:t>
                      </a:r>
                    </a:p>
                    <a:p>
                      <a:pPr marL="171450" marR="0" lvl="0" indent="-171450" algn="l" defTabSz="914400" rtl="0" eaLnBrk="1" fontAlgn="auto" latinLnBrk="0" hangingPunct="1">
                        <a:lnSpc>
                          <a:spcPct val="100000"/>
                        </a:lnSpc>
                        <a:spcBef>
                          <a:spcPts val="300"/>
                        </a:spcBef>
                        <a:spcAft>
                          <a:spcPts val="0"/>
                        </a:spcAft>
                        <a:buClrTx/>
                        <a:buSzTx/>
                        <a:buFont typeface="Arial" pitchFamily="34" charset="0"/>
                        <a:buChar char="•"/>
                        <a:tabLst/>
                        <a:defRPr/>
                      </a:pPr>
                      <a:r>
                        <a:rPr lang="en-US" sz="2000" kern="1200" dirty="0" smtClean="0">
                          <a:solidFill>
                            <a:schemeClr val="dk1"/>
                          </a:solidFill>
                          <a:effectLst/>
                          <a:latin typeface="+mn-lt"/>
                          <a:ea typeface="+mn-ea"/>
                          <a:cs typeface="+mn-cs"/>
                        </a:rPr>
                        <a:t>PADS debits the Tribal Employer Billing Unit/POI</a:t>
                      </a:r>
                      <a:r>
                        <a:rPr lang="en-US" sz="2000" kern="1200" baseline="0" dirty="0" smtClean="0">
                          <a:solidFill>
                            <a:schemeClr val="dk1"/>
                          </a:solidFill>
                          <a:effectLst/>
                          <a:latin typeface="+mn-lt"/>
                          <a:ea typeface="+mn-ea"/>
                          <a:cs typeface="+mn-cs"/>
                        </a:rPr>
                        <a:t> </a:t>
                      </a:r>
                      <a:r>
                        <a:rPr lang="en-US" sz="2000" kern="1200" dirty="0" smtClean="0">
                          <a:solidFill>
                            <a:schemeClr val="dk1"/>
                          </a:solidFill>
                          <a:effectLst/>
                          <a:latin typeface="+mn-lt"/>
                          <a:ea typeface="+mn-ea"/>
                          <a:cs typeface="+mn-cs"/>
                        </a:rPr>
                        <a:t>bank account on the third business day of the month</a:t>
                      </a:r>
                      <a:endParaRPr lang="en-US" sz="2000" dirty="0" smtClean="0"/>
                    </a:p>
                  </a:txBody>
                  <a:tcPr>
                    <a:lnL w="28575" cap="flat" cmpd="sng" algn="ctr">
                      <a:solidFill>
                        <a:srgbClr val="616F57"/>
                      </a:solidFill>
                      <a:prstDash val="solid"/>
                      <a:round/>
                      <a:headEnd type="none" w="med" len="med"/>
                      <a:tailEnd type="none" w="med" len="med"/>
                    </a:lnL>
                    <a:lnR w="28575" cap="flat" cmpd="sng" algn="ctr">
                      <a:solidFill>
                        <a:srgbClr val="616F57"/>
                      </a:solidFill>
                      <a:prstDash val="solid"/>
                      <a:round/>
                      <a:headEnd type="none" w="med" len="med"/>
                      <a:tailEnd type="none" w="med" len="med"/>
                    </a:lnR>
                    <a:lnB w="28575" cap="flat" cmpd="sng" algn="ctr">
                      <a:solidFill>
                        <a:srgbClr val="616F57"/>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52226" name="Picture 2" descr="Billing calendar continued.  PADS prepares to debit the Tribal Employer Billing Unit POI bank account provided in TIPS over the first two business days of the month.  PADS debits the Tribal Employer Billing Unit POI bank account on the third business day of the month" title="Billing Calendar continu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1"/>
            <a:ext cx="8763000" cy="280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8936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FEHB Insufficient Funds Resolution Process</a:t>
            </a:r>
            <a:endParaRPr lang="en-US" dirty="0"/>
          </a:p>
        </p:txBody>
      </p:sp>
      <p:graphicFrame>
        <p:nvGraphicFramePr>
          <p:cNvPr id="19" name="Object 18" descr="Chart FEHB Insufficient Funds Resolution Process" title="Chart FEHB Insufficient Funds Resolution Process"/>
          <p:cNvGraphicFramePr>
            <a:graphicFrameLocks noChangeAspect="1"/>
          </p:cNvGraphicFramePr>
          <p:nvPr>
            <p:extLst>
              <p:ext uri="{D42A27DB-BD31-4B8C-83A1-F6EECF244321}">
                <p14:modId xmlns:p14="http://schemas.microsoft.com/office/powerpoint/2010/main" val="2653146859"/>
              </p:ext>
            </p:extLst>
          </p:nvPr>
        </p:nvGraphicFramePr>
        <p:xfrm>
          <a:off x="457200" y="1828800"/>
          <a:ext cx="8229600" cy="4279900"/>
        </p:xfrm>
        <a:graphic>
          <a:graphicData uri="http://schemas.openxmlformats.org/presentationml/2006/ole">
            <mc:AlternateContent xmlns:mc="http://schemas.openxmlformats.org/markup-compatibility/2006">
              <mc:Choice xmlns:v="urn:schemas-microsoft-com:vml" Requires="v">
                <p:oleObj spid="_x0000_s48520" name="Visio" r:id="rId4" imgW="8234995" imgH="4372043" progId="Visio.Drawing.11">
                  <p:embed/>
                </p:oleObj>
              </mc:Choice>
              <mc:Fallback>
                <p:oleObj name="Visio" r:id="rId4" imgW="8234995" imgH="4372043" progId="Visio.Drawing.11">
                  <p:embed/>
                  <p:pic>
                    <p:nvPicPr>
                      <p:cNvPr id="0" name="Picture 49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8229600" cy="427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descr="FEHB Funds Resolution" title="FEHB Funds Resolution"/>
          <p:cNvGraphicFramePr>
            <a:graphicFrameLocks noChangeAspect="1"/>
          </p:cNvGraphicFramePr>
          <p:nvPr>
            <p:extLst>
              <p:ext uri="{D42A27DB-BD31-4B8C-83A1-F6EECF244321}">
                <p14:modId xmlns:p14="http://schemas.microsoft.com/office/powerpoint/2010/main" val="3308215307"/>
              </p:ext>
            </p:extLst>
          </p:nvPr>
        </p:nvGraphicFramePr>
        <p:xfrm>
          <a:off x="457200" y="1828800"/>
          <a:ext cx="8229600" cy="4279900"/>
        </p:xfrm>
        <a:graphic>
          <a:graphicData uri="http://schemas.openxmlformats.org/presentationml/2006/ole">
            <mc:AlternateContent xmlns:mc="http://schemas.openxmlformats.org/markup-compatibility/2006">
              <mc:Choice xmlns:v="urn:schemas-microsoft-com:vml" Requires="v">
                <p:oleObj spid="_x0000_s48521" name="Visio" r:id="rId6" imgW="8234995" imgH="4372043" progId="Visio.Drawing.11">
                  <p:embed/>
                </p:oleObj>
              </mc:Choice>
              <mc:Fallback>
                <p:oleObj name="Visio" r:id="rId6" imgW="8234995" imgH="4372043" progId="Visio.Drawing.11">
                  <p:embed/>
                  <p:pic>
                    <p:nvPicPr>
                      <p:cNvPr id="0" name="Picture 49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828800"/>
                        <a:ext cx="8229600" cy="427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descr="FEHB Insufficient Funds Resolution Process" title="FEHB Insufficient Funds Resolution Process"/>
          <p:cNvGraphicFramePr>
            <a:graphicFrameLocks noChangeAspect="1"/>
          </p:cNvGraphicFramePr>
          <p:nvPr>
            <p:extLst>
              <p:ext uri="{D42A27DB-BD31-4B8C-83A1-F6EECF244321}">
                <p14:modId xmlns:p14="http://schemas.microsoft.com/office/powerpoint/2010/main" val="3268760996"/>
              </p:ext>
            </p:extLst>
          </p:nvPr>
        </p:nvGraphicFramePr>
        <p:xfrm>
          <a:off x="457200" y="1828800"/>
          <a:ext cx="8229600" cy="4279900"/>
        </p:xfrm>
        <a:graphic>
          <a:graphicData uri="http://schemas.openxmlformats.org/presentationml/2006/ole">
            <mc:AlternateContent xmlns:mc="http://schemas.openxmlformats.org/markup-compatibility/2006">
              <mc:Choice xmlns:v="urn:schemas-microsoft-com:vml" Requires="v">
                <p:oleObj spid="_x0000_s48522" name="Visio" r:id="rId8" imgW="8234995" imgH="4372043" progId="Visio.Drawing.11">
                  <p:embed/>
                </p:oleObj>
              </mc:Choice>
              <mc:Fallback>
                <p:oleObj name="Visio" r:id="rId8" imgW="8234995" imgH="4372043" progId="Visio.Drawing.11">
                  <p:embed/>
                  <p:pic>
                    <p:nvPicPr>
                      <p:cNvPr id="0" name="Picture 49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1828800"/>
                        <a:ext cx="8229600" cy="427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descr="FEHB Insufficient Funds Resolution Process" title="FEHB Insufficient Funds Resolution Process"/>
          <p:cNvGraphicFramePr>
            <a:graphicFrameLocks noChangeAspect="1"/>
          </p:cNvGraphicFramePr>
          <p:nvPr>
            <p:extLst>
              <p:ext uri="{D42A27DB-BD31-4B8C-83A1-F6EECF244321}">
                <p14:modId xmlns:p14="http://schemas.microsoft.com/office/powerpoint/2010/main" val="3572744787"/>
              </p:ext>
            </p:extLst>
          </p:nvPr>
        </p:nvGraphicFramePr>
        <p:xfrm>
          <a:off x="457200" y="1828800"/>
          <a:ext cx="8229600" cy="4279900"/>
        </p:xfrm>
        <a:graphic>
          <a:graphicData uri="http://schemas.openxmlformats.org/presentationml/2006/ole">
            <mc:AlternateContent xmlns:mc="http://schemas.openxmlformats.org/markup-compatibility/2006">
              <mc:Choice xmlns:v="urn:schemas-microsoft-com:vml" Requires="v">
                <p:oleObj spid="_x0000_s48523" name="Visio" r:id="rId10" imgW="8234995" imgH="4372043" progId="Visio.Drawing.11">
                  <p:embed/>
                </p:oleObj>
              </mc:Choice>
              <mc:Fallback>
                <p:oleObj name="Visio" r:id="rId10" imgW="8234995" imgH="4372043" progId="Visio.Drawing.11">
                  <p:embed/>
                  <p:pic>
                    <p:nvPicPr>
                      <p:cNvPr id="0" name="Picture 49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828800"/>
                        <a:ext cx="8229600" cy="427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descr="Insufficient Funds Resolution Process" title="Insufficient Funds Resolution Process"/>
          <p:cNvGraphicFramePr>
            <a:graphicFrameLocks noChangeAspect="1"/>
          </p:cNvGraphicFramePr>
          <p:nvPr>
            <p:extLst>
              <p:ext uri="{D42A27DB-BD31-4B8C-83A1-F6EECF244321}">
                <p14:modId xmlns:p14="http://schemas.microsoft.com/office/powerpoint/2010/main" val="3665778762"/>
              </p:ext>
            </p:extLst>
          </p:nvPr>
        </p:nvGraphicFramePr>
        <p:xfrm>
          <a:off x="457200" y="1828800"/>
          <a:ext cx="8229600" cy="4279900"/>
        </p:xfrm>
        <a:graphic>
          <a:graphicData uri="http://schemas.openxmlformats.org/presentationml/2006/ole">
            <mc:AlternateContent xmlns:mc="http://schemas.openxmlformats.org/markup-compatibility/2006">
              <mc:Choice xmlns:v="urn:schemas-microsoft-com:vml" Requires="v">
                <p:oleObj spid="_x0000_s48524" name="Visio" r:id="rId12" imgW="8234995" imgH="4372043" progId="Visio.Drawing.11">
                  <p:embed/>
                </p:oleObj>
              </mc:Choice>
              <mc:Fallback>
                <p:oleObj name="Visio" r:id="rId12" imgW="8234995" imgH="4372043" progId="Visio.Drawing.11">
                  <p:embed/>
                  <p:pic>
                    <p:nvPicPr>
                      <p:cNvPr id="0" name="Picture 494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828800"/>
                        <a:ext cx="8229600" cy="427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descr="Chart showing FEHB Insufficient Funds Resolution Process" title="Chart showing FEHB Insufficient Funds Resolution Process"/>
          <p:cNvGraphicFramePr>
            <a:graphicFrameLocks noChangeAspect="1"/>
          </p:cNvGraphicFramePr>
          <p:nvPr>
            <p:extLst>
              <p:ext uri="{D42A27DB-BD31-4B8C-83A1-F6EECF244321}">
                <p14:modId xmlns:p14="http://schemas.microsoft.com/office/powerpoint/2010/main" val="1596665011"/>
              </p:ext>
            </p:extLst>
          </p:nvPr>
        </p:nvGraphicFramePr>
        <p:xfrm>
          <a:off x="457200" y="1828800"/>
          <a:ext cx="8229600" cy="4279900"/>
        </p:xfrm>
        <a:graphic>
          <a:graphicData uri="http://schemas.openxmlformats.org/presentationml/2006/ole">
            <mc:AlternateContent xmlns:mc="http://schemas.openxmlformats.org/markup-compatibility/2006">
              <mc:Choice xmlns:v="urn:schemas-microsoft-com:vml" Requires="v">
                <p:oleObj spid="_x0000_s48525" name="Visio" r:id="rId14" imgW="8234995" imgH="4372043" progId="Visio.Drawing.11">
                  <p:embed/>
                </p:oleObj>
              </mc:Choice>
              <mc:Fallback>
                <p:oleObj name="Visio" r:id="rId14" imgW="8234995" imgH="4372043" progId="Visio.Drawing.11">
                  <p:embed/>
                  <p:pic>
                    <p:nvPicPr>
                      <p:cNvPr id="0" name="Picture 494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1828800"/>
                        <a:ext cx="8229600" cy="427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1121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descr="title box"/>
          <p:cNvSpPr>
            <a:spLocks noGrp="1"/>
          </p:cNvSpPr>
          <p:nvPr>
            <p:ph type="title"/>
          </p:nvPr>
        </p:nvSpPr>
        <p:spPr>
          <a:xfrm>
            <a:off x="301752" y="0"/>
            <a:ext cx="7498080" cy="1097280"/>
          </a:xfrm>
        </p:spPr>
        <p:txBody>
          <a:bodyPr/>
          <a:lstStyle/>
          <a:p>
            <a:r>
              <a:rPr lang="en-US" dirty="0" smtClean="0"/>
              <a:t>Functions of TIPS</a:t>
            </a:r>
            <a:endParaRPr lang="en-US" dirty="0"/>
          </a:p>
        </p:txBody>
      </p:sp>
      <p:cxnSp>
        <p:nvCxnSpPr>
          <p:cNvPr id="13" name="Straight Connector 12" descr="Line connector" title="Line Connector"/>
          <p:cNvCxnSpPr/>
          <p:nvPr/>
        </p:nvCxnSpPr>
        <p:spPr>
          <a:xfrm flipH="1">
            <a:off x="5105400" y="2844579"/>
            <a:ext cx="1012923" cy="889221"/>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descr="text box"/>
          <p:cNvSpPr/>
          <p:nvPr/>
        </p:nvSpPr>
        <p:spPr>
          <a:xfrm>
            <a:off x="5768340" y="1600200"/>
            <a:ext cx="1737360" cy="1737360"/>
          </a:xfrm>
          <a:prstGeom prst="ellipse">
            <a:avLst/>
          </a:prstGeom>
          <a:solidFill>
            <a:srgbClr val="84181B"/>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TIPS Reports</a:t>
            </a:r>
            <a:endParaRPr lang="en-US" b="1" dirty="0">
              <a:solidFill>
                <a:prstClr val="white"/>
              </a:solidFill>
            </a:endParaRPr>
          </a:p>
        </p:txBody>
      </p:sp>
      <p:grpSp>
        <p:nvGrpSpPr>
          <p:cNvPr id="15" name="Group 14" descr="Chart - Functions of TIPS" title="Chart - Functions of TIPS"/>
          <p:cNvGrpSpPr/>
          <p:nvPr/>
        </p:nvGrpSpPr>
        <p:grpSpPr>
          <a:xfrm>
            <a:off x="1805940" y="1600200"/>
            <a:ext cx="4485584" cy="4937760"/>
            <a:chOff x="1805940" y="1752600"/>
            <a:chExt cx="4485584" cy="4937760"/>
          </a:xfrm>
        </p:grpSpPr>
        <p:cxnSp>
          <p:nvCxnSpPr>
            <p:cNvPr id="17" name="Straight Connector 16" descr="line connector"/>
            <p:cNvCxnSpPr>
              <a:stCxn id="25" idx="3"/>
            </p:cNvCxnSpPr>
            <p:nvPr/>
          </p:nvCxnSpPr>
          <p:spPr>
            <a:xfrm flipH="1">
              <a:off x="3086101" y="5032701"/>
              <a:ext cx="872798" cy="529899"/>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descr="line connector"/>
            <p:cNvCxnSpPr>
              <a:stCxn id="25" idx="5"/>
            </p:cNvCxnSpPr>
            <p:nvPr/>
          </p:nvCxnSpPr>
          <p:spPr>
            <a:xfrm>
              <a:off x="5413701" y="5032701"/>
              <a:ext cx="877823" cy="606099"/>
            </a:xfrm>
            <a:prstGeom prst="line">
              <a:avLst/>
            </a:prstGeom>
            <a:ln w="28575"/>
          </p:spPr>
          <p:style>
            <a:lnRef idx="1">
              <a:schemeClr val="dk1"/>
            </a:lnRef>
            <a:fillRef idx="0">
              <a:schemeClr val="dk1"/>
            </a:fillRef>
            <a:effectRef idx="0">
              <a:schemeClr val="dk1"/>
            </a:effectRef>
            <a:fontRef idx="minor">
              <a:schemeClr val="tx1"/>
            </a:fontRef>
          </p:style>
        </p:cxnSp>
        <p:sp>
          <p:nvSpPr>
            <p:cNvPr id="19" name="Oval 18" descr="text box"/>
            <p:cNvSpPr/>
            <p:nvPr/>
          </p:nvSpPr>
          <p:spPr>
            <a:xfrm>
              <a:off x="1805940" y="49530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prstClr val="white"/>
                </a:solidFill>
              </a:endParaRPr>
            </a:p>
            <a:p>
              <a:pPr algn="ctr"/>
              <a:r>
                <a:rPr lang="en-US" b="1" dirty="0" smtClean="0">
                  <a:solidFill>
                    <a:prstClr val="white"/>
                  </a:solidFill>
                </a:rPr>
                <a:t>Billing Reports</a:t>
              </a:r>
              <a:endParaRPr lang="en-US" b="1" dirty="0">
                <a:solidFill>
                  <a:prstClr val="white"/>
                </a:solidFill>
              </a:endParaRPr>
            </a:p>
            <a:p>
              <a:pPr algn="ctr"/>
              <a:endParaRPr lang="en-US" dirty="0">
                <a:solidFill>
                  <a:prstClr val="white"/>
                </a:solidFill>
              </a:endParaRPr>
            </a:p>
          </p:txBody>
        </p:sp>
        <p:cxnSp>
          <p:nvCxnSpPr>
            <p:cNvPr id="22" name="Straight Connector 21" descr="line connector"/>
            <p:cNvCxnSpPr/>
            <p:nvPr/>
          </p:nvCxnSpPr>
          <p:spPr>
            <a:xfrm flipH="1" flipV="1">
              <a:off x="2984071" y="2764878"/>
              <a:ext cx="1206929" cy="1045122"/>
            </a:xfrm>
            <a:prstGeom prst="line">
              <a:avLst/>
            </a:prstGeom>
            <a:ln w="28575"/>
          </p:spPr>
          <p:style>
            <a:lnRef idx="1">
              <a:schemeClr val="dk1"/>
            </a:lnRef>
            <a:fillRef idx="0">
              <a:schemeClr val="dk1"/>
            </a:fillRef>
            <a:effectRef idx="0">
              <a:schemeClr val="dk1"/>
            </a:effectRef>
            <a:fontRef idx="minor">
              <a:schemeClr val="tx1"/>
            </a:fontRef>
          </p:style>
        </p:cxnSp>
        <p:sp>
          <p:nvSpPr>
            <p:cNvPr id="23" name="Oval 22" descr="text box"/>
            <p:cNvSpPr/>
            <p:nvPr/>
          </p:nvSpPr>
          <p:spPr>
            <a:xfrm>
              <a:off x="1805940" y="175260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Enrollments</a:t>
              </a:r>
              <a:endParaRPr lang="en-US" b="1" dirty="0">
                <a:solidFill>
                  <a:prstClr val="white"/>
                </a:solidFill>
              </a:endParaRPr>
            </a:p>
          </p:txBody>
        </p:sp>
        <p:sp>
          <p:nvSpPr>
            <p:cNvPr id="25" name="Oval 24" descr="text box"/>
            <p:cNvSpPr/>
            <p:nvPr/>
          </p:nvSpPr>
          <p:spPr>
            <a:xfrm>
              <a:off x="3657600" y="3276600"/>
              <a:ext cx="2057400" cy="2057400"/>
            </a:xfrm>
            <a:prstGeom prst="ellipse">
              <a:avLst/>
            </a:prstGeom>
            <a:solidFill>
              <a:srgbClr val="EBDCBB"/>
            </a:solidFill>
            <a:ln>
              <a:solidFill>
                <a:schemeClr val="tx1"/>
              </a:solidFill>
            </a:ln>
            <a:effectLst>
              <a:outerShdw blurRad="50800" dist="38100" dir="5400000" algn="t"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rPr>
                <a:t/>
              </a:r>
              <a:br>
                <a:rPr lang="en-US" sz="2400" b="1" dirty="0" smtClean="0">
                  <a:solidFill>
                    <a:prstClr val="black"/>
                  </a:solidFill>
                </a:rPr>
              </a:br>
              <a:r>
                <a:rPr lang="en-US" sz="2400" b="1" dirty="0" smtClean="0">
                  <a:solidFill>
                    <a:prstClr val="black"/>
                  </a:solidFill>
                </a:rPr>
                <a:t> </a:t>
              </a:r>
              <a:endParaRPr lang="en-US" sz="2400" b="1" dirty="0">
                <a:solidFill>
                  <a:srgbClr val="616F57"/>
                </a:solidFill>
              </a:endParaRPr>
            </a:p>
          </p:txBody>
        </p:sp>
        <p:pic>
          <p:nvPicPr>
            <p:cNvPr id="26" name="Picture 25" descr="logo_cov_ppt.gif" title="TIPS Logo"/>
            <p:cNvPicPr>
              <a:picLocks noChangeAspect="1"/>
            </p:cNvPicPr>
            <p:nvPr/>
          </p:nvPicPr>
          <p:blipFill>
            <a:blip r:embed="rId3" cstate="print"/>
            <a:stretch>
              <a:fillRect/>
            </a:stretch>
          </p:blipFill>
          <p:spPr>
            <a:xfrm>
              <a:off x="3825240" y="3674960"/>
              <a:ext cx="1737360" cy="1430440"/>
            </a:xfrm>
            <a:prstGeom prst="rect">
              <a:avLst/>
            </a:prstGeom>
          </p:spPr>
        </p:pic>
      </p:grpSp>
      <p:sp>
        <p:nvSpPr>
          <p:cNvPr id="27" name="Oval 26" descr="text box"/>
          <p:cNvSpPr/>
          <p:nvPr/>
        </p:nvSpPr>
        <p:spPr>
          <a:xfrm>
            <a:off x="5806440" y="4815840"/>
            <a:ext cx="1737360" cy="1737360"/>
          </a:xfrm>
          <a:prstGeom prst="ellipse">
            <a:avLst/>
          </a:prstGeom>
          <a:solidFill>
            <a:schemeClr val="bg1">
              <a:lumMod val="6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dirty="0" smtClean="0">
                <a:solidFill>
                  <a:prstClr val="white"/>
                </a:solidFill>
              </a:rPr>
              <a:t>Special Transactions</a:t>
            </a:r>
            <a:endParaRPr lang="en-US" b="1" dirty="0">
              <a:solidFill>
                <a:prstClr val="white"/>
              </a:solidFill>
            </a:endParaRPr>
          </a:p>
        </p:txBody>
      </p:sp>
    </p:spTree>
    <p:extLst>
      <p:ext uri="{BB962C8B-B14F-4D97-AF65-F5344CB8AC3E}">
        <p14:creationId xmlns:p14="http://schemas.microsoft.com/office/powerpoint/2010/main" val="18921019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pPr>
              <a:tabLst>
                <a:tab pos="2519363" algn="l"/>
              </a:tabLst>
            </a:pPr>
            <a:r>
              <a:rPr lang="en-US" dirty="0" smtClean="0"/>
              <a:t>Available TIPS Reports</a:t>
            </a:r>
            <a:endParaRPr lang="en-US" dirty="0"/>
          </a:p>
        </p:txBody>
      </p:sp>
      <p:sp>
        <p:nvSpPr>
          <p:cNvPr id="3" name="Content Placeholder 2" descr="text box"/>
          <p:cNvSpPr>
            <a:spLocks noGrp="1"/>
          </p:cNvSpPr>
          <p:nvPr>
            <p:ph idx="1"/>
          </p:nvPr>
        </p:nvSpPr>
        <p:spPr>
          <a:xfrm>
            <a:off x="228600" y="1371599"/>
            <a:ext cx="5029200" cy="4910328"/>
          </a:xfrm>
        </p:spPr>
        <p:txBody>
          <a:bodyPr/>
          <a:lstStyle/>
          <a:p>
            <a:r>
              <a:rPr lang="en-US" dirty="0" smtClean="0"/>
              <a:t>There are 12 principal TIPS Reports available from the left-hand side of the </a:t>
            </a:r>
            <a:r>
              <a:rPr lang="en-US" dirty="0"/>
              <a:t>TIPS main </a:t>
            </a:r>
            <a:r>
              <a:rPr lang="en-US" dirty="0" smtClean="0"/>
              <a:t>page</a:t>
            </a:r>
          </a:p>
          <a:p>
            <a:r>
              <a:rPr lang="en-US" dirty="0" smtClean="0"/>
              <a:t>Required Report Criteria (for non-Billing Reports): Billing Unit/POI, Start Date, and End Date </a:t>
            </a:r>
          </a:p>
          <a:p>
            <a:r>
              <a:rPr lang="en-US" dirty="0" smtClean="0"/>
              <a:t>TIPS Reports can be viewed in:</a:t>
            </a:r>
          </a:p>
          <a:p>
            <a:pPr lvl="1"/>
            <a:r>
              <a:rPr lang="en-US" dirty="0" smtClean="0"/>
              <a:t>The TIPS web portal</a:t>
            </a:r>
          </a:p>
          <a:p>
            <a:pPr lvl="1"/>
            <a:r>
              <a:rPr lang="en-US" dirty="0" smtClean="0"/>
              <a:t>Microsoft Excel </a:t>
            </a:r>
          </a:p>
          <a:p>
            <a:pPr marL="0" indent="0">
              <a:buNone/>
            </a:pPr>
            <a:endParaRPr lang="en-US" dirty="0"/>
          </a:p>
        </p:txBody>
      </p:sp>
      <p:pic>
        <p:nvPicPr>
          <p:cNvPr id="239619" name="Picture 3" descr="TIPS Reports Screenshots" title="TIPS Reports Screenshots"/>
          <p:cNvPicPr>
            <a:picLocks noChangeAspect="1" noChangeArrowheads="1"/>
          </p:cNvPicPr>
          <p:nvPr/>
        </p:nvPicPr>
        <p:blipFill>
          <a:blip r:embed="rId3" cstate="print"/>
          <a:srcRect/>
          <a:stretch>
            <a:fillRect/>
          </a:stretch>
        </p:blipFill>
        <p:spPr bwMode="auto">
          <a:xfrm>
            <a:off x="5334000" y="2209800"/>
            <a:ext cx="3409950" cy="2457450"/>
          </a:xfrm>
          <a:prstGeom prst="rect">
            <a:avLst/>
          </a:prstGeom>
          <a:noFill/>
          <a:ln w="9525">
            <a:noFill/>
            <a:miter lim="800000"/>
            <a:headEnd/>
            <a:tailEnd/>
          </a:ln>
        </p:spPr>
      </p:pic>
    </p:spTree>
    <p:extLst>
      <p:ext uri="{BB962C8B-B14F-4D97-AF65-F5344CB8AC3E}">
        <p14:creationId xmlns:p14="http://schemas.microsoft.com/office/powerpoint/2010/main" val="9388580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Available TIPS Reports (cont.)</a:t>
            </a:r>
            <a:endParaRPr lang="en-US" dirty="0"/>
          </a:p>
        </p:txBody>
      </p:sp>
      <p:sp>
        <p:nvSpPr>
          <p:cNvPr id="3" name="Content Placeholder 2" descr="text box"/>
          <p:cNvSpPr>
            <a:spLocks noGrp="1"/>
          </p:cNvSpPr>
          <p:nvPr>
            <p:ph idx="1"/>
          </p:nvPr>
        </p:nvSpPr>
        <p:spPr/>
        <p:txBody>
          <a:bodyPr/>
          <a:lstStyle/>
          <a:p>
            <a:pPr lvl="0"/>
            <a:r>
              <a:rPr lang="en-US" dirty="0" smtClean="0"/>
              <a:t>The following TIPS Reports will be available on-demand, this chart shows the Report Level of Detail:</a:t>
            </a:r>
          </a:p>
        </p:txBody>
      </p:sp>
      <p:graphicFrame>
        <p:nvGraphicFramePr>
          <p:cNvPr id="4" name="Table 3" descr="Table of TIPS Reports and level of detail" title="Table of TIPS Reports "/>
          <p:cNvGraphicFramePr>
            <a:graphicFrameLocks noGrp="1"/>
          </p:cNvGraphicFramePr>
          <p:nvPr>
            <p:extLst>
              <p:ext uri="{D42A27DB-BD31-4B8C-83A1-F6EECF244321}">
                <p14:modId xmlns:p14="http://schemas.microsoft.com/office/powerpoint/2010/main" val="2944447802"/>
              </p:ext>
            </p:extLst>
          </p:nvPr>
        </p:nvGraphicFramePr>
        <p:xfrm>
          <a:off x="1531620" y="2485930"/>
          <a:ext cx="6080760" cy="2681478"/>
        </p:xfrm>
        <a:graphic>
          <a:graphicData uri="http://schemas.openxmlformats.org/drawingml/2006/table">
            <a:tbl>
              <a:tblPr firstRow="1" firstCol="1" bandRow="1"/>
              <a:tblGrid>
                <a:gridCol w="4340225">
                  <a:extLst>
                    <a:ext uri="{9D8B030D-6E8A-4147-A177-3AD203B41FA5}">
                      <a16:colId xmlns:a16="http://schemas.microsoft.com/office/drawing/2014/main" val="1942480314"/>
                    </a:ext>
                  </a:extLst>
                </a:gridCol>
                <a:gridCol w="857250">
                  <a:extLst>
                    <a:ext uri="{9D8B030D-6E8A-4147-A177-3AD203B41FA5}">
                      <a16:colId xmlns:a16="http://schemas.microsoft.com/office/drawing/2014/main" val="2233034867"/>
                    </a:ext>
                  </a:extLst>
                </a:gridCol>
                <a:gridCol w="883285">
                  <a:extLst>
                    <a:ext uri="{9D8B030D-6E8A-4147-A177-3AD203B41FA5}">
                      <a16:colId xmlns:a16="http://schemas.microsoft.com/office/drawing/2014/main" val="3227059139"/>
                    </a:ext>
                  </a:extLst>
                </a:gridCol>
              </a:tblGrid>
              <a:tr h="0">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Report Name</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ctr">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Billing Unit/POI</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tc>
                  <a:txBody>
                    <a:bodyPr/>
                    <a:lstStyle/>
                    <a:p>
                      <a:pPr marL="0" marR="0" algn="just">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Tribe</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1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1"/>
                    </a:solidFill>
                  </a:tcPr>
                </a:tc>
                <a:extLst>
                  <a:ext uri="{0D108BD9-81ED-4DB2-BD59-A6C34878D82A}">
                    <a16:rowId xmlns:a16="http://schemas.microsoft.com/office/drawing/2014/main" val="2602691743"/>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Enrollees by state, age, and plan</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72859164"/>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New enrollees</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5864754"/>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Dis-enrollments</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63958738"/>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Total number of enrollees</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965186"/>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Contact Information</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93263425"/>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Open Season changes</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511034"/>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Reason for plan switch</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30846689"/>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Effective coverage date</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245455"/>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Family Relationship</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336818255"/>
                  </a:ext>
                </a:extLst>
              </a:tr>
              <a:tr h="0">
                <a:tc>
                  <a:txBody>
                    <a:bodyPr/>
                    <a:lstStyle/>
                    <a:p>
                      <a:pPr marL="0" marR="0">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Overall 2809/2810</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gn="ctr">
                        <a:lnSpc>
                          <a:spcPct val="115000"/>
                        </a:lnSpc>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X</a:t>
                      </a:r>
                      <a:endParaRPr lang="en-US" sz="11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284889"/>
                  </a:ext>
                </a:extLst>
              </a:tr>
            </a:tbl>
          </a:graphicData>
        </a:graphic>
      </p:graphicFrame>
    </p:spTree>
    <p:extLst>
      <p:ext uri="{BB962C8B-B14F-4D97-AF65-F5344CB8AC3E}">
        <p14:creationId xmlns:p14="http://schemas.microsoft.com/office/powerpoint/2010/main" val="23795499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Excel Format</a:t>
            </a:r>
            <a:endParaRPr lang="en-US" dirty="0"/>
          </a:p>
        </p:txBody>
      </p:sp>
      <p:sp>
        <p:nvSpPr>
          <p:cNvPr id="3" name="Content Placeholder 2" descr="text box"/>
          <p:cNvSpPr>
            <a:spLocks noGrp="1"/>
          </p:cNvSpPr>
          <p:nvPr>
            <p:ph idx="1"/>
          </p:nvPr>
        </p:nvSpPr>
        <p:spPr/>
        <p:txBody>
          <a:bodyPr/>
          <a:lstStyle/>
          <a:p>
            <a:r>
              <a:rPr lang="en-US" dirty="0" smtClean="0"/>
              <a:t>TIPS Reports exported to Excel allow for easy customization by Tribal Employers</a:t>
            </a:r>
            <a:endParaRPr lang="en-US" dirty="0"/>
          </a:p>
        </p:txBody>
      </p:sp>
      <p:pic>
        <p:nvPicPr>
          <p:cNvPr id="5" name="Picture 4" descr="Sample TIPS Report in Excel" title="Sample TIPS Report in Excel"/>
          <p:cNvPicPr/>
          <p:nvPr/>
        </p:nvPicPr>
        <p:blipFill>
          <a:blip r:embed="rId3"/>
          <a:stretch>
            <a:fillRect/>
          </a:stretch>
        </p:blipFill>
        <p:spPr>
          <a:xfrm>
            <a:off x="1066800" y="2743200"/>
            <a:ext cx="7010400" cy="1458277"/>
          </a:xfrm>
          <a:prstGeom prst="rect">
            <a:avLst/>
          </a:prstGeom>
          <a:ln>
            <a:solidFill>
              <a:sysClr val="windowText" lastClr="000000"/>
            </a:solidFill>
          </a:ln>
        </p:spPr>
      </p:pic>
    </p:spTree>
    <p:extLst>
      <p:ext uri="{BB962C8B-B14F-4D97-AF65-F5344CB8AC3E}">
        <p14:creationId xmlns:p14="http://schemas.microsoft.com/office/powerpoint/2010/main" val="21713710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text box"/>
          <p:cNvSpPr>
            <a:spLocks noGrp="1"/>
          </p:cNvSpPr>
          <p:nvPr>
            <p:ph idx="1"/>
          </p:nvPr>
        </p:nvSpPr>
        <p:spPr/>
        <p:txBody>
          <a:bodyPr/>
          <a:lstStyle/>
          <a:p>
            <a:pPr marL="514350" indent="-514350">
              <a:buFont typeface="+mj-lt"/>
              <a:buAutoNum type="arabicPeriod"/>
            </a:pPr>
            <a:r>
              <a:rPr lang="en-US" sz="2400" dirty="0" smtClean="0"/>
              <a:t>Billing Reports will be divided up by what identifier? </a:t>
            </a:r>
          </a:p>
          <a:p>
            <a:pPr marL="914400" lvl="2" indent="-514350">
              <a:buFont typeface="Calibri" pitchFamily="34" charset="0"/>
              <a:buChar char="–"/>
            </a:pPr>
            <a:r>
              <a:rPr lang="en-US" sz="2400" dirty="0" smtClean="0"/>
              <a:t>The Billing Unit/POI</a:t>
            </a:r>
          </a:p>
          <a:p>
            <a:pPr marL="514350" indent="-514350">
              <a:buFont typeface="+mj-lt"/>
              <a:buAutoNum type="arabicPeriod"/>
            </a:pPr>
            <a:r>
              <a:rPr lang="en-US" sz="2400" dirty="0" smtClean="0"/>
              <a:t>True or False: TIPS users can view their Billing Report at any time?</a:t>
            </a:r>
          </a:p>
          <a:p>
            <a:pPr marL="914400" lvl="2" indent="-514350">
              <a:buFont typeface="Calibri" pitchFamily="34" charset="0"/>
              <a:buChar char="–"/>
            </a:pPr>
            <a:r>
              <a:rPr lang="en-US" sz="2400" dirty="0" smtClean="0"/>
              <a:t>True</a:t>
            </a:r>
          </a:p>
          <a:p>
            <a:pPr marL="514350" lvl="0" indent="-514350">
              <a:buFont typeface="+mj-lt"/>
              <a:buAutoNum type="arabicPeriod"/>
            </a:pPr>
            <a:r>
              <a:rPr lang="en-US" sz="2400" dirty="0" smtClean="0"/>
              <a:t>When does a Billing Report close? </a:t>
            </a:r>
          </a:p>
          <a:p>
            <a:pPr marL="914400" lvl="2" indent="-514350">
              <a:buFont typeface="Calibri" pitchFamily="34" charset="0"/>
              <a:buChar char="–"/>
            </a:pPr>
            <a:r>
              <a:rPr lang="en-US" sz="2400" dirty="0"/>
              <a:t>At 11:59 PM Mountain Time on the last calendar day of the </a:t>
            </a:r>
            <a:r>
              <a:rPr lang="en-US" sz="2400" dirty="0" smtClean="0"/>
              <a:t>month</a:t>
            </a:r>
          </a:p>
          <a:p>
            <a:pPr marL="514350" indent="-514350">
              <a:buFont typeface="+mj-lt"/>
              <a:buAutoNum type="arabicPeriod"/>
            </a:pPr>
            <a:r>
              <a:rPr lang="en-US" sz="2400" dirty="0" smtClean="0"/>
              <a:t>Billing Reports are composed of what 2 components? </a:t>
            </a:r>
          </a:p>
          <a:p>
            <a:pPr marL="914400" lvl="2" indent="-514350">
              <a:buFont typeface="Calibri" pitchFamily="34" charset="0"/>
              <a:buChar char="–"/>
            </a:pPr>
            <a:r>
              <a:rPr lang="en-US" sz="2400" dirty="0" smtClean="0"/>
              <a:t>The plan premium and administrative fee </a:t>
            </a:r>
          </a:p>
          <a:p>
            <a:pPr marL="514350" indent="-514350">
              <a:buFont typeface="+mj-lt"/>
              <a:buAutoNum type="arabicPeriod"/>
            </a:pPr>
            <a:r>
              <a:rPr lang="en-US" sz="2400" dirty="0" smtClean="0"/>
              <a:t>TIPS reports can be viewed in what two ways? </a:t>
            </a:r>
            <a:endParaRPr lang="en-US" sz="2400" dirty="0"/>
          </a:p>
          <a:p>
            <a:pPr marL="914400" lvl="2" indent="-514350">
              <a:buFont typeface="Calibri" pitchFamily="34" charset="0"/>
              <a:buChar char="–"/>
            </a:pPr>
            <a:r>
              <a:rPr lang="en-US" sz="2400" dirty="0" smtClean="0"/>
              <a:t>TIPS web portal or Microsoft Excel </a:t>
            </a:r>
            <a:endParaRPr lang="en-US" dirty="0" smtClean="0"/>
          </a:p>
          <a:p>
            <a:pPr marL="514350" lvl="1" indent="-514350">
              <a:buFont typeface="Calibri" pitchFamily="34" charset="0"/>
              <a:buChar char="–"/>
            </a:pPr>
            <a:endParaRPr lang="en-US" dirty="0" smtClean="0"/>
          </a:p>
          <a:p>
            <a:pPr marL="0" indent="0">
              <a:buNone/>
            </a:pPr>
            <a:endParaRPr lang="en-US" sz="1800" dirty="0"/>
          </a:p>
        </p:txBody>
      </p:sp>
      <p:sp>
        <p:nvSpPr>
          <p:cNvPr id="5" name="Title 1" descr="title box"/>
          <p:cNvSpPr>
            <a:spLocks noGrp="1"/>
          </p:cNvSpPr>
          <p:nvPr>
            <p:ph type="title"/>
          </p:nvPr>
        </p:nvSpPr>
        <p:spPr/>
        <p:txBody>
          <a:bodyPr/>
          <a:lstStyle/>
          <a:p>
            <a:r>
              <a:rPr lang="en-US" dirty="0" smtClean="0"/>
              <a:t>Lesson 3 Knowledge Check</a:t>
            </a:r>
            <a:endParaRPr lang="en-US" dirty="0"/>
          </a:p>
        </p:txBody>
      </p:sp>
    </p:spTree>
    <p:extLst>
      <p:ext uri="{BB962C8B-B14F-4D97-AF65-F5344CB8AC3E}">
        <p14:creationId xmlns:p14="http://schemas.microsoft.com/office/powerpoint/2010/main" val="42735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Lesson </a:t>
            </a:r>
            <a:r>
              <a:rPr lang="en-US" dirty="0"/>
              <a:t>3</a:t>
            </a:r>
            <a:r>
              <a:rPr lang="en-US" dirty="0" smtClean="0"/>
              <a:t> Summary</a:t>
            </a:r>
            <a:endParaRPr lang="en-US" dirty="0"/>
          </a:p>
        </p:txBody>
      </p:sp>
      <p:sp>
        <p:nvSpPr>
          <p:cNvPr id="3" name="Content Placeholder 2" descr="text box"/>
          <p:cNvSpPr>
            <a:spLocks noGrp="1"/>
          </p:cNvSpPr>
          <p:nvPr>
            <p:ph idx="1"/>
          </p:nvPr>
        </p:nvSpPr>
        <p:spPr/>
        <p:txBody>
          <a:bodyPr/>
          <a:lstStyle/>
          <a:p>
            <a:r>
              <a:rPr lang="en-US" dirty="0" smtClean="0"/>
              <a:t>Now that you have completed this lesson, you should be able to:</a:t>
            </a:r>
          </a:p>
          <a:p>
            <a:pPr lvl="1"/>
            <a:r>
              <a:rPr lang="en-US" dirty="0"/>
              <a:t>Explain the billing and payment processes</a:t>
            </a:r>
          </a:p>
          <a:p>
            <a:pPr lvl="1"/>
            <a:r>
              <a:rPr lang="en-US" dirty="0"/>
              <a:t>Identify the fields on a </a:t>
            </a:r>
            <a:r>
              <a:rPr lang="en-US" dirty="0" smtClean="0"/>
              <a:t>Billing Report </a:t>
            </a:r>
            <a:endParaRPr lang="en-US" dirty="0"/>
          </a:p>
          <a:p>
            <a:pPr lvl="1"/>
            <a:r>
              <a:rPr lang="en-US" dirty="0"/>
              <a:t>Calculate a </a:t>
            </a:r>
            <a:r>
              <a:rPr lang="en-US" dirty="0" smtClean="0"/>
              <a:t>Billing Report </a:t>
            </a:r>
          </a:p>
          <a:p>
            <a:pPr lvl="1"/>
            <a:r>
              <a:rPr lang="en-US" dirty="0"/>
              <a:t>Explain the Insufficient Funds Resolution Process</a:t>
            </a:r>
          </a:p>
          <a:p>
            <a:pPr lvl="1"/>
            <a:r>
              <a:rPr lang="en-US" dirty="0" smtClean="0"/>
              <a:t>List </a:t>
            </a:r>
            <a:r>
              <a:rPr lang="en-US" dirty="0"/>
              <a:t>the available TIPS Reports</a:t>
            </a:r>
          </a:p>
          <a:p>
            <a:pPr lvl="1"/>
            <a:r>
              <a:rPr lang="en-US" dirty="0"/>
              <a:t>Identify the fields on a TIPS Report</a:t>
            </a:r>
          </a:p>
        </p:txBody>
      </p:sp>
    </p:spTree>
    <p:extLst>
      <p:ext uri="{BB962C8B-B14F-4D97-AF65-F5344CB8AC3E}">
        <p14:creationId xmlns:p14="http://schemas.microsoft.com/office/powerpoint/2010/main" val="252668805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xt box"/>
          <p:cNvSpPr>
            <a:spLocks noGrp="1"/>
          </p:cNvSpPr>
          <p:nvPr>
            <p:ph type="title"/>
          </p:nvPr>
        </p:nvSpPr>
        <p:spPr/>
        <p:txBody>
          <a:bodyPr/>
          <a:lstStyle/>
          <a:p>
            <a:r>
              <a:rPr lang="en-US" dirty="0" smtClean="0"/>
              <a:t>Morning Review</a:t>
            </a:r>
            <a:endParaRPr lang="en-US" dirty="0"/>
          </a:p>
        </p:txBody>
      </p:sp>
      <p:graphicFrame>
        <p:nvGraphicFramePr>
          <p:cNvPr id="4" name="Table 3" descr="Table of Contents Morning Review" title="Table of Contents Morning Review"/>
          <p:cNvGraphicFramePr>
            <a:graphicFrameLocks noGrp="1"/>
          </p:cNvGraphicFramePr>
          <p:nvPr>
            <p:extLst>
              <p:ext uri="{D42A27DB-BD31-4B8C-83A1-F6EECF244321}">
                <p14:modId xmlns:p14="http://schemas.microsoft.com/office/powerpoint/2010/main" val="3589581061"/>
              </p:ext>
            </p:extLst>
          </p:nvPr>
        </p:nvGraphicFramePr>
        <p:xfrm>
          <a:off x="381000" y="1524000"/>
          <a:ext cx="8229600" cy="4876800"/>
        </p:xfrm>
        <a:graphic>
          <a:graphicData uri="http://schemas.openxmlformats.org/drawingml/2006/table">
            <a:tbl>
              <a:tblPr firstRow="1" bandRow="1">
                <a:tableStyleId>{5C22544A-7EE6-4342-B048-85BDC9FD1C3A}</a:tableStyleId>
              </a:tblPr>
              <a:tblGrid>
                <a:gridCol w="6718736">
                  <a:extLst>
                    <a:ext uri="{9D8B030D-6E8A-4147-A177-3AD203B41FA5}">
                      <a16:colId xmlns:a16="http://schemas.microsoft.com/office/drawing/2014/main" val="20000"/>
                    </a:ext>
                  </a:extLst>
                </a:gridCol>
                <a:gridCol w="1510864">
                  <a:extLst>
                    <a:ext uri="{9D8B030D-6E8A-4147-A177-3AD203B41FA5}">
                      <a16:colId xmlns:a16="http://schemas.microsoft.com/office/drawing/2014/main" val="20001"/>
                    </a:ext>
                  </a:extLst>
                </a:gridCol>
              </a:tblGrid>
              <a:tr h="406400">
                <a:tc>
                  <a:txBody>
                    <a:bodyPr/>
                    <a:lstStyle/>
                    <a:p>
                      <a:r>
                        <a:rPr lang="en-US" sz="1800" b="1" dirty="0" smtClean="0">
                          <a:solidFill>
                            <a:schemeClr val="tx1"/>
                          </a:solidFill>
                        </a:rPr>
                        <a:t>Lesson</a:t>
                      </a:r>
                      <a:r>
                        <a:rPr lang="en-US" sz="1800" b="1" baseline="0" dirty="0" smtClean="0">
                          <a:solidFill>
                            <a:schemeClr val="tx1"/>
                          </a:solidFill>
                        </a:rPr>
                        <a:t> 1: FEHB Overview</a:t>
                      </a:r>
                      <a:endParaRPr lang="en-US" sz="1800" b="1" dirty="0">
                        <a:solidFill>
                          <a:schemeClr val="tx1"/>
                        </a:solidFill>
                      </a:endParaRPr>
                    </a:p>
                  </a:txBody>
                  <a:tcPr anchor="ctr">
                    <a:solidFill>
                      <a:srgbClr val="E9DBB5"/>
                    </a:solidFill>
                  </a:tcPr>
                </a:tc>
                <a:tc>
                  <a:txBody>
                    <a:bodyPr/>
                    <a:lstStyle/>
                    <a:p>
                      <a:r>
                        <a:rPr lang="en-US" sz="1800" b="1" dirty="0" smtClean="0">
                          <a:solidFill>
                            <a:schemeClr val="tx1"/>
                          </a:solidFill>
                        </a:rPr>
                        <a:t>30 minutes</a:t>
                      </a:r>
                      <a:endParaRPr lang="en-US" sz="1800" b="1" dirty="0">
                        <a:solidFill>
                          <a:schemeClr val="tx1"/>
                        </a:solidFill>
                      </a:endParaRPr>
                    </a:p>
                  </a:txBody>
                  <a:tcPr anchor="ctr">
                    <a:solidFill>
                      <a:srgbClr val="E9DBB5"/>
                    </a:solidFill>
                  </a:tcPr>
                </a:tc>
                <a:extLst>
                  <a:ext uri="{0D108BD9-81ED-4DB2-BD59-A6C34878D82A}">
                    <a16:rowId xmlns:a16="http://schemas.microsoft.com/office/drawing/2014/main" val="10000"/>
                  </a:ext>
                </a:extLst>
              </a:tr>
              <a:tr h="406400">
                <a:tc>
                  <a:txBody>
                    <a:bodyPr/>
                    <a:lstStyle/>
                    <a:p>
                      <a:r>
                        <a:rPr lang="en-US" sz="1800" b="1" dirty="0" smtClean="0">
                          <a:solidFill>
                            <a:schemeClr val="tx1"/>
                          </a:solidFill>
                        </a:rPr>
                        <a:t>Lesson 2: TIPS and Enrollments</a:t>
                      </a:r>
                    </a:p>
                  </a:txBody>
                  <a:tcPr anchor="ctr">
                    <a:solidFill>
                      <a:srgbClr val="F6F0E2"/>
                    </a:solidFill>
                  </a:tcPr>
                </a:tc>
                <a:tc>
                  <a:txBody>
                    <a:bodyPr/>
                    <a:lstStyle/>
                    <a:p>
                      <a:r>
                        <a:rPr lang="en-US" sz="1800" b="1" dirty="0" smtClean="0">
                          <a:solidFill>
                            <a:schemeClr val="tx1"/>
                          </a:solidFill>
                        </a:rPr>
                        <a:t>45 minutes</a:t>
                      </a:r>
                      <a:endParaRPr lang="en-US" sz="1800" b="1" dirty="0">
                        <a:solidFill>
                          <a:schemeClr val="tx1"/>
                        </a:solidFill>
                      </a:endParaRPr>
                    </a:p>
                  </a:txBody>
                  <a:tcPr anchor="ctr">
                    <a:solidFill>
                      <a:srgbClr val="F6F0E2"/>
                    </a:solidFill>
                  </a:tcPr>
                </a:tc>
                <a:extLst>
                  <a:ext uri="{0D108BD9-81ED-4DB2-BD59-A6C34878D82A}">
                    <a16:rowId xmlns:a16="http://schemas.microsoft.com/office/drawing/2014/main" val="10001"/>
                  </a:ext>
                </a:extLst>
              </a:tr>
              <a:tr h="406400">
                <a:tc>
                  <a:txBody>
                    <a:bodyPr/>
                    <a:lstStyle/>
                    <a:p>
                      <a:r>
                        <a:rPr lang="en-US" sz="1800" b="1" dirty="0" smtClean="0"/>
                        <a:t>Break</a:t>
                      </a:r>
                      <a:endParaRPr lang="en-US" sz="1800" b="1" dirty="0"/>
                    </a:p>
                  </a:txBody>
                  <a:tcPr anchor="ctr">
                    <a:solidFill>
                      <a:srgbClr val="EBDCBB"/>
                    </a:solidFill>
                  </a:tcPr>
                </a:tc>
                <a:tc>
                  <a:txBody>
                    <a:bodyPr/>
                    <a:lstStyle/>
                    <a:p>
                      <a:r>
                        <a:rPr lang="en-US" sz="1800" b="1" dirty="0" smtClean="0"/>
                        <a:t>10 minutes</a:t>
                      </a:r>
                      <a:endParaRPr lang="en-US" sz="1800" b="1" dirty="0"/>
                    </a:p>
                  </a:txBody>
                  <a:tcPr anchor="ctr">
                    <a:solidFill>
                      <a:srgbClr val="EBDCBB"/>
                    </a:solidFill>
                  </a:tcPr>
                </a:tc>
                <a:extLst>
                  <a:ext uri="{0D108BD9-81ED-4DB2-BD59-A6C34878D82A}">
                    <a16:rowId xmlns:a16="http://schemas.microsoft.com/office/drawing/2014/main" val="10002"/>
                  </a:ext>
                </a:extLst>
              </a:tr>
              <a:tr h="406400">
                <a:tc>
                  <a:txBody>
                    <a:bodyPr/>
                    <a:lstStyle/>
                    <a:p>
                      <a:r>
                        <a:rPr lang="en-US" sz="1800" b="1" dirty="0" smtClean="0">
                          <a:solidFill>
                            <a:schemeClr val="tx1"/>
                          </a:solidFill>
                        </a:rPr>
                        <a:t>Lesson 3: Billing</a:t>
                      </a:r>
                      <a:r>
                        <a:rPr lang="en-US" sz="1800" b="1" baseline="0" dirty="0" smtClean="0">
                          <a:solidFill>
                            <a:schemeClr val="tx1"/>
                          </a:solidFill>
                        </a:rPr>
                        <a:t> and TIPS Reports</a:t>
                      </a:r>
                      <a:endParaRPr lang="en-US" sz="1800" b="1" dirty="0">
                        <a:solidFill>
                          <a:schemeClr val="tx1"/>
                        </a:solidFill>
                      </a:endParaRPr>
                    </a:p>
                  </a:txBody>
                  <a:tcPr anchor="ctr">
                    <a:solidFill>
                      <a:srgbClr val="F0E8CE"/>
                    </a:solidFill>
                  </a:tcPr>
                </a:tc>
                <a:tc>
                  <a:txBody>
                    <a:bodyPr/>
                    <a:lstStyle/>
                    <a:p>
                      <a:r>
                        <a:rPr lang="en-US" sz="1800" b="1" dirty="0" smtClean="0">
                          <a:solidFill>
                            <a:schemeClr val="tx1"/>
                          </a:solidFill>
                        </a:rPr>
                        <a:t>45</a:t>
                      </a:r>
                      <a:r>
                        <a:rPr lang="en-US" sz="1800" b="1" baseline="0" dirty="0" smtClean="0">
                          <a:solidFill>
                            <a:schemeClr val="tx1"/>
                          </a:solidFill>
                        </a:rPr>
                        <a:t> minutes</a:t>
                      </a:r>
                      <a:endParaRPr lang="en-US" sz="1800" b="1" dirty="0">
                        <a:solidFill>
                          <a:schemeClr val="tx1"/>
                        </a:solidFill>
                      </a:endParaRPr>
                    </a:p>
                  </a:txBody>
                  <a:tcPr anchor="ctr">
                    <a:solidFill>
                      <a:srgbClr val="F0E8CE"/>
                    </a:solidFill>
                  </a:tcPr>
                </a:tc>
                <a:extLst>
                  <a:ext uri="{0D108BD9-81ED-4DB2-BD59-A6C34878D82A}">
                    <a16:rowId xmlns:a16="http://schemas.microsoft.com/office/drawing/2014/main" val="10003"/>
                  </a:ext>
                </a:extLst>
              </a:tr>
              <a:tr h="406400">
                <a:tc>
                  <a:txBody>
                    <a:bodyPr/>
                    <a:lstStyle/>
                    <a:p>
                      <a:r>
                        <a:rPr lang="en-US" sz="1800" b="1" dirty="0" smtClean="0">
                          <a:solidFill>
                            <a:schemeClr val="bg1"/>
                          </a:solidFill>
                        </a:rPr>
                        <a:t>Morning Review</a:t>
                      </a:r>
                      <a:endParaRPr lang="en-US" sz="1800" b="1" dirty="0">
                        <a:solidFill>
                          <a:schemeClr val="bg1"/>
                        </a:solidFill>
                      </a:endParaRPr>
                    </a:p>
                  </a:txBody>
                  <a:tcPr anchor="ctr">
                    <a:solidFill>
                      <a:srgbClr val="84181B"/>
                    </a:solidFill>
                  </a:tcPr>
                </a:tc>
                <a:tc>
                  <a:txBody>
                    <a:bodyPr/>
                    <a:lstStyle/>
                    <a:p>
                      <a:r>
                        <a:rPr lang="en-US" sz="1800" b="1" dirty="0" smtClean="0">
                          <a:solidFill>
                            <a:schemeClr val="bg1"/>
                          </a:solidFill>
                        </a:rPr>
                        <a:t>20 minutes</a:t>
                      </a:r>
                      <a:endParaRPr lang="en-US" sz="1800" b="1" dirty="0">
                        <a:solidFill>
                          <a:schemeClr val="bg1"/>
                        </a:solidFill>
                      </a:endParaRPr>
                    </a:p>
                  </a:txBody>
                  <a:tcPr anchor="ctr">
                    <a:solidFill>
                      <a:srgbClr val="84181B"/>
                    </a:solidFill>
                  </a:tcPr>
                </a:tc>
                <a:extLst>
                  <a:ext uri="{0D108BD9-81ED-4DB2-BD59-A6C34878D82A}">
                    <a16:rowId xmlns:a16="http://schemas.microsoft.com/office/drawing/2014/main" val="10004"/>
                  </a:ext>
                </a:extLst>
              </a:tr>
              <a:tr h="406400">
                <a:tc>
                  <a:txBody>
                    <a:bodyPr/>
                    <a:lstStyle/>
                    <a:p>
                      <a:r>
                        <a:rPr lang="en-US" sz="1800" b="1" dirty="0" smtClean="0"/>
                        <a:t>Lunch</a:t>
                      </a:r>
                      <a:endParaRPr lang="en-US" sz="1800" b="1" dirty="0"/>
                    </a:p>
                  </a:txBody>
                  <a:tcPr anchor="ctr">
                    <a:solidFill>
                      <a:srgbClr val="F6F0E2"/>
                    </a:solidFill>
                  </a:tcPr>
                </a:tc>
                <a:tc>
                  <a:txBody>
                    <a:bodyPr/>
                    <a:lstStyle/>
                    <a:p>
                      <a:r>
                        <a:rPr lang="en-US" sz="1800" b="1" dirty="0" smtClean="0"/>
                        <a:t>60 minutes</a:t>
                      </a:r>
                      <a:endParaRPr lang="en-US" sz="1800" b="1" dirty="0"/>
                    </a:p>
                  </a:txBody>
                  <a:tcPr anchor="ctr">
                    <a:solidFill>
                      <a:srgbClr val="F6F0E2"/>
                    </a:solidFill>
                  </a:tcPr>
                </a:tc>
                <a:extLst>
                  <a:ext uri="{0D108BD9-81ED-4DB2-BD59-A6C34878D82A}">
                    <a16:rowId xmlns:a16="http://schemas.microsoft.com/office/drawing/2014/main" val="10005"/>
                  </a:ext>
                </a:extLst>
              </a:tr>
              <a:tr h="406400">
                <a:tc>
                  <a:txBody>
                    <a:bodyPr/>
                    <a:lstStyle/>
                    <a:p>
                      <a:r>
                        <a:rPr lang="en-US" sz="1800" b="1" dirty="0" smtClean="0"/>
                        <a:t>Lesson 4: Special</a:t>
                      </a:r>
                      <a:r>
                        <a:rPr lang="en-US" sz="1800" b="1" baseline="0" dirty="0" smtClean="0"/>
                        <a:t> Transactions</a:t>
                      </a:r>
                      <a:endParaRPr lang="en-US" sz="1800" b="1" dirty="0"/>
                    </a:p>
                  </a:txBody>
                  <a:tcPr anchor="ctr">
                    <a:solidFill>
                      <a:srgbClr val="E9DBB5"/>
                    </a:solidFill>
                  </a:tcPr>
                </a:tc>
                <a:tc>
                  <a:txBody>
                    <a:bodyPr/>
                    <a:lstStyle/>
                    <a:p>
                      <a:r>
                        <a:rPr lang="en-US" sz="1800" b="1" dirty="0" smtClean="0"/>
                        <a:t>30 minutes</a:t>
                      </a:r>
                      <a:endParaRPr lang="en-US" sz="1800" b="1" dirty="0"/>
                    </a:p>
                  </a:txBody>
                  <a:tcPr anchor="ctr">
                    <a:solidFill>
                      <a:srgbClr val="E9DBB5"/>
                    </a:solidFill>
                  </a:tcPr>
                </a:tc>
                <a:extLst>
                  <a:ext uri="{0D108BD9-81ED-4DB2-BD59-A6C34878D82A}">
                    <a16:rowId xmlns:a16="http://schemas.microsoft.com/office/drawing/2014/main" val="10006"/>
                  </a:ext>
                </a:extLst>
              </a:tr>
              <a:tr h="406400">
                <a:tc>
                  <a:txBody>
                    <a:bodyPr/>
                    <a:lstStyle/>
                    <a:p>
                      <a:r>
                        <a:rPr lang="en-US" sz="1800" b="1" dirty="0" smtClean="0"/>
                        <a:t>Lesson 5: Performing Transactions in TIPS</a:t>
                      </a:r>
                      <a:endParaRPr lang="en-US" sz="1800" b="1" dirty="0"/>
                    </a:p>
                  </a:txBody>
                  <a:tcPr anchor="ctr">
                    <a:solidFill>
                      <a:srgbClr val="F6F0E2"/>
                    </a:solidFill>
                  </a:tcPr>
                </a:tc>
                <a:tc>
                  <a:txBody>
                    <a:bodyPr/>
                    <a:lstStyle/>
                    <a:p>
                      <a:r>
                        <a:rPr lang="en-US" sz="1800" b="1" dirty="0" smtClean="0"/>
                        <a:t>90 minutes</a:t>
                      </a:r>
                      <a:endParaRPr lang="en-US" sz="1800" b="1" dirty="0"/>
                    </a:p>
                  </a:txBody>
                  <a:tcPr anchor="ctr">
                    <a:solidFill>
                      <a:srgbClr val="F6F0E2"/>
                    </a:solidFill>
                  </a:tcPr>
                </a:tc>
                <a:extLst>
                  <a:ext uri="{0D108BD9-81ED-4DB2-BD59-A6C34878D82A}">
                    <a16:rowId xmlns:a16="http://schemas.microsoft.com/office/drawing/2014/main" val="10007"/>
                  </a:ext>
                </a:extLst>
              </a:tr>
              <a:tr h="406400">
                <a:tc>
                  <a:txBody>
                    <a:bodyPr/>
                    <a:lstStyle/>
                    <a:p>
                      <a:r>
                        <a:rPr lang="en-US" sz="1800" b="1" dirty="0" smtClean="0"/>
                        <a:t>Break</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08"/>
                  </a:ext>
                </a:extLst>
              </a:tr>
              <a:tr h="406400">
                <a:tc>
                  <a:txBody>
                    <a:bodyPr/>
                    <a:lstStyle/>
                    <a:p>
                      <a:r>
                        <a:rPr lang="en-US" sz="1800" b="1" dirty="0" smtClean="0"/>
                        <a:t>Lesson 6:</a:t>
                      </a:r>
                      <a:r>
                        <a:rPr lang="en-US" sz="1800" b="1" baseline="0" dirty="0" smtClean="0"/>
                        <a:t> Obtaining Additional Assistance</a:t>
                      </a:r>
                      <a:endParaRPr lang="en-US" sz="1800" b="1" dirty="0"/>
                    </a:p>
                  </a:txBody>
                  <a:tcPr anchor="ctr">
                    <a:solidFill>
                      <a:srgbClr val="F6F0E2"/>
                    </a:solidFill>
                  </a:tcPr>
                </a:tc>
                <a:tc>
                  <a:txBody>
                    <a:bodyPr/>
                    <a:lstStyle/>
                    <a:p>
                      <a:r>
                        <a:rPr lang="en-US" sz="1800" b="1" dirty="0" smtClean="0"/>
                        <a:t>30 minutes</a:t>
                      </a:r>
                      <a:endParaRPr lang="en-US" sz="1800" b="1" dirty="0"/>
                    </a:p>
                  </a:txBody>
                  <a:tcPr anchor="ctr">
                    <a:solidFill>
                      <a:srgbClr val="F6F0E2"/>
                    </a:solidFill>
                  </a:tcPr>
                </a:tc>
                <a:extLst>
                  <a:ext uri="{0D108BD9-81ED-4DB2-BD59-A6C34878D82A}">
                    <a16:rowId xmlns:a16="http://schemas.microsoft.com/office/drawing/2014/main" val="10009"/>
                  </a:ext>
                </a:extLst>
              </a:tr>
              <a:tr h="406400">
                <a:tc>
                  <a:txBody>
                    <a:bodyPr/>
                    <a:lstStyle/>
                    <a:p>
                      <a:r>
                        <a:rPr lang="en-US" sz="1800" b="1" dirty="0" smtClean="0"/>
                        <a:t>TIPS Transactions</a:t>
                      </a:r>
                      <a:r>
                        <a:rPr lang="en-US" sz="1800" b="1" baseline="0" dirty="0" smtClean="0"/>
                        <a:t> References</a:t>
                      </a:r>
                      <a:endParaRPr lang="en-US" sz="1800" b="1" dirty="0"/>
                    </a:p>
                  </a:txBody>
                  <a:tcPr anchor="ctr">
                    <a:solidFill>
                      <a:srgbClr val="E9DBB5"/>
                    </a:solidFill>
                  </a:tcPr>
                </a:tc>
                <a:tc>
                  <a:txBody>
                    <a:bodyPr/>
                    <a:lstStyle/>
                    <a:p>
                      <a:r>
                        <a:rPr lang="en-US" sz="1800" b="1" dirty="0" smtClean="0"/>
                        <a:t>10 minutes</a:t>
                      </a:r>
                      <a:endParaRPr lang="en-US" sz="1800" b="1" dirty="0"/>
                    </a:p>
                  </a:txBody>
                  <a:tcPr anchor="ctr">
                    <a:solidFill>
                      <a:srgbClr val="E9DBB5"/>
                    </a:solidFill>
                  </a:tcPr>
                </a:tc>
                <a:extLst>
                  <a:ext uri="{0D108BD9-81ED-4DB2-BD59-A6C34878D82A}">
                    <a16:rowId xmlns:a16="http://schemas.microsoft.com/office/drawing/2014/main" val="10010"/>
                  </a:ext>
                </a:extLst>
              </a:tr>
              <a:tr h="406400">
                <a:tc>
                  <a:txBody>
                    <a:bodyPr/>
                    <a:lstStyle/>
                    <a:p>
                      <a:r>
                        <a:rPr lang="en-US" sz="1800" b="1" dirty="0" smtClean="0"/>
                        <a:t>Final Review</a:t>
                      </a:r>
                      <a:r>
                        <a:rPr lang="en-US" sz="1800" b="1" baseline="0" dirty="0" smtClean="0"/>
                        <a:t> and Evaluation</a:t>
                      </a:r>
                      <a:endParaRPr lang="en-US" sz="1800" b="1" dirty="0"/>
                    </a:p>
                  </a:txBody>
                  <a:tcPr anchor="ctr">
                    <a:solidFill>
                      <a:srgbClr val="F0E8CE"/>
                    </a:solidFill>
                  </a:tcPr>
                </a:tc>
                <a:tc>
                  <a:txBody>
                    <a:bodyPr/>
                    <a:lstStyle/>
                    <a:p>
                      <a:r>
                        <a:rPr lang="en-US" sz="1800" b="1" dirty="0" smtClean="0"/>
                        <a:t>35 minutes</a:t>
                      </a:r>
                      <a:endParaRPr lang="en-US" sz="1800" b="1" dirty="0"/>
                    </a:p>
                  </a:txBody>
                  <a:tcPr anchor="ctr">
                    <a:solidFill>
                      <a:srgbClr val="F0E8C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2370899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Review</a:t>
            </a:r>
            <a:endParaRPr lang="en-US" dirty="0"/>
          </a:p>
        </p:txBody>
      </p:sp>
      <p:pic>
        <p:nvPicPr>
          <p:cNvPr id="4" name="Content Placeholder 3" descr="free_jeopardy_320x240.jpg" title="Jeopardy Picture"/>
          <p:cNvPicPr>
            <a:picLocks noGrp="1" noChangeAspect="1"/>
          </p:cNvPicPr>
          <p:nvPr>
            <p:ph idx="1"/>
          </p:nvPr>
        </p:nvPicPr>
        <p:blipFill>
          <a:blip r:embed="rId3" cstate="print"/>
          <a:stretch>
            <a:fillRect/>
          </a:stretch>
        </p:blipFill>
        <p:spPr>
          <a:xfrm>
            <a:off x="1295400" y="939225"/>
            <a:ext cx="6197600" cy="4648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4" descr="text box"/>
          <p:cNvSpPr txBox="1"/>
          <p:nvPr/>
        </p:nvSpPr>
        <p:spPr>
          <a:xfrm>
            <a:off x="1219200" y="5968425"/>
            <a:ext cx="6705600" cy="646986"/>
          </a:xfrm>
          <a:prstGeom prst="round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200" b="1" dirty="0" smtClean="0">
                <a:solidFill>
                  <a:schemeClr val="bg1"/>
                </a:solidFill>
              </a:rPr>
              <a:t>Please break into teams</a:t>
            </a:r>
          </a:p>
        </p:txBody>
      </p:sp>
    </p:spTree>
    <p:extLst>
      <p:ext uri="{BB962C8B-B14F-4D97-AF65-F5344CB8AC3E}">
        <p14:creationId xmlns:p14="http://schemas.microsoft.com/office/powerpoint/2010/main" val="724508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box"/>
          <p:cNvSpPr>
            <a:spLocks noGrp="1"/>
          </p:cNvSpPr>
          <p:nvPr>
            <p:ph type="title"/>
          </p:nvPr>
        </p:nvSpPr>
        <p:spPr/>
        <p:txBody>
          <a:bodyPr/>
          <a:lstStyle/>
          <a:p>
            <a:r>
              <a:rPr lang="en-US" dirty="0" smtClean="0"/>
              <a:t>About NFC: Background </a:t>
            </a:r>
            <a:endParaRPr lang="en-US" dirty="0"/>
          </a:p>
        </p:txBody>
      </p:sp>
      <p:sp>
        <p:nvSpPr>
          <p:cNvPr id="3" name="Content Placeholder 2" descr="Text Box"/>
          <p:cNvSpPr>
            <a:spLocks noGrp="1"/>
          </p:cNvSpPr>
          <p:nvPr>
            <p:ph idx="1"/>
          </p:nvPr>
        </p:nvSpPr>
        <p:spPr>
          <a:xfrm>
            <a:off x="228600" y="1447800"/>
            <a:ext cx="8686800" cy="4910328"/>
          </a:xfrm>
        </p:spPr>
        <p:txBody>
          <a:bodyPr/>
          <a:lstStyle/>
          <a:p>
            <a:r>
              <a:rPr lang="en-US" dirty="0"/>
              <a:t>The U.S. Department of Agriculture’s (USDA) </a:t>
            </a:r>
            <a:r>
              <a:rPr lang="en-US" dirty="0" smtClean="0"/>
              <a:t>NFC is located in New Orleans, Louisiana</a:t>
            </a:r>
          </a:p>
          <a:p>
            <a:r>
              <a:rPr lang="en-US" dirty="0"/>
              <a:t>NFC’s mission is to provide reliable, cost-effective, employee-centric systems and services to Federal organizations, thus allowing its customers to focus on serving the Nation</a:t>
            </a:r>
          </a:p>
          <a:p>
            <a:r>
              <a:rPr lang="en-US" dirty="0" smtClean="0"/>
              <a:t>NFC provides </a:t>
            </a:r>
            <a:r>
              <a:rPr lang="en-US" dirty="0"/>
              <a:t>administrative payments, payroll/personnel processing, and accounting services to </a:t>
            </a:r>
            <a:r>
              <a:rPr lang="en-US" dirty="0" smtClean="0"/>
              <a:t>over 170 Federal organizations </a:t>
            </a:r>
          </a:p>
          <a:p>
            <a:endParaRPr lang="en-US" dirty="0" smtClean="0"/>
          </a:p>
          <a:p>
            <a:endParaRPr lang="en-US" dirty="0"/>
          </a:p>
        </p:txBody>
      </p:sp>
      <p:pic>
        <p:nvPicPr>
          <p:cNvPr id="8" name="Picture 7" descr="NFC Logo" title="NFC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5334000"/>
            <a:ext cx="2598662" cy="1184146"/>
          </a:xfrm>
          <a:prstGeom prst="rect">
            <a:avLst/>
          </a:prstGeom>
        </p:spPr>
      </p:pic>
    </p:spTree>
    <p:extLst>
      <p:ext uri="{BB962C8B-B14F-4D97-AF65-F5344CB8AC3E}">
        <p14:creationId xmlns:p14="http://schemas.microsoft.com/office/powerpoint/2010/main" val="21558514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descr="text box"/>
          <p:cNvSpPr/>
          <p:nvPr/>
        </p:nvSpPr>
        <p:spPr>
          <a:xfrm>
            <a:off x="6278880" y="1356360"/>
            <a:ext cx="1645920" cy="548640"/>
          </a:xfrm>
          <a:prstGeom prst="roundRect">
            <a:avLst/>
          </a:prstGeom>
          <a:solidFill>
            <a:srgbClr val="52748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TIPS Reports</a:t>
            </a:r>
            <a:endParaRPr lang="en-US" b="1" dirty="0"/>
          </a:p>
        </p:txBody>
      </p:sp>
      <p:sp>
        <p:nvSpPr>
          <p:cNvPr id="4" name="TextBox 3" descr="text box">
            <a:hlinkClick r:id="rId3" action="ppaction://hlinksldjump"/>
          </p:cNvPr>
          <p:cNvSpPr txBox="1"/>
          <p:nvPr/>
        </p:nvSpPr>
        <p:spPr>
          <a:xfrm>
            <a:off x="8534400" y="6096000"/>
            <a:ext cx="533400" cy="707886"/>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000" b="1" dirty="0" smtClean="0">
                <a:solidFill>
                  <a:schemeClr val="bg1"/>
                </a:solidFill>
                <a:latin typeface="Calibri"/>
                <a:cs typeface="Calibri"/>
                <a:hlinkClick r:id="rId3" action="ppaction://hlinksldjump"/>
              </a:rPr>
              <a:t>!</a:t>
            </a:r>
            <a:endParaRPr lang="en-US" sz="4000" b="1" dirty="0" smtClean="0">
              <a:solidFill>
                <a:schemeClr val="bg1"/>
              </a:solidFill>
            </a:endParaRPr>
          </a:p>
        </p:txBody>
      </p:sp>
      <p:sp>
        <p:nvSpPr>
          <p:cNvPr id="5" name="TextBox 4" descr="text box"/>
          <p:cNvSpPr txBox="1"/>
          <p:nvPr/>
        </p:nvSpPr>
        <p:spPr>
          <a:xfrm>
            <a:off x="94344" y="1844041"/>
            <a:ext cx="990600" cy="646331"/>
          </a:xfrm>
          <a:prstGeom prst="rect">
            <a:avLst/>
          </a:prstGeom>
          <a:solidFill>
            <a:srgbClr val="52748E"/>
          </a:solidFill>
          <a:ln>
            <a:solidFill>
              <a:schemeClr val="bg1"/>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dirty="0" smtClean="0"/>
              <a:t>Good Luck!</a:t>
            </a:r>
          </a:p>
        </p:txBody>
      </p:sp>
      <p:sp>
        <p:nvSpPr>
          <p:cNvPr id="2" name="Rounded Rectangle 1" descr="text box"/>
          <p:cNvSpPr/>
          <p:nvPr/>
        </p:nvSpPr>
        <p:spPr>
          <a:xfrm>
            <a:off x="1219200" y="1927860"/>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hlinkClick r:id="rId4" action="ppaction://hlinksldjump"/>
              </a:rPr>
              <a:t>10</a:t>
            </a:r>
            <a:endParaRPr lang="en-US" sz="4000" b="1" u="sng" dirty="0"/>
          </a:p>
        </p:txBody>
      </p:sp>
      <p:sp>
        <p:nvSpPr>
          <p:cNvPr id="8" name="Rounded Rectangle 7" descr="text box"/>
          <p:cNvSpPr/>
          <p:nvPr/>
        </p:nvSpPr>
        <p:spPr>
          <a:xfrm>
            <a:off x="1219200" y="2908154"/>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prstClr val="white"/>
                </a:solidFill>
                <a:hlinkClick r:id="rId5" action="ppaction://hlinksldjump"/>
              </a:rPr>
              <a:t>20</a:t>
            </a:r>
            <a:endParaRPr lang="en-US" u="sng" dirty="0"/>
          </a:p>
        </p:txBody>
      </p:sp>
      <p:sp>
        <p:nvSpPr>
          <p:cNvPr id="9" name="Rounded Rectangle 8" descr="text box"/>
          <p:cNvSpPr/>
          <p:nvPr/>
        </p:nvSpPr>
        <p:spPr>
          <a:xfrm>
            <a:off x="1219200" y="3888448"/>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prstClr val="white"/>
                </a:solidFill>
                <a:hlinkClick r:id="rId6" action="ppaction://hlinksldjump"/>
              </a:rPr>
              <a:t>30</a:t>
            </a:r>
            <a:endParaRPr lang="en-US" u="sng" dirty="0"/>
          </a:p>
        </p:txBody>
      </p:sp>
      <p:sp>
        <p:nvSpPr>
          <p:cNvPr id="10" name="Rounded Rectangle 9" descr="text box"/>
          <p:cNvSpPr/>
          <p:nvPr/>
        </p:nvSpPr>
        <p:spPr>
          <a:xfrm>
            <a:off x="1219200" y="4868742"/>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prstClr val="white"/>
                </a:solidFill>
                <a:hlinkClick r:id="rId7" action="ppaction://hlinksldjump"/>
              </a:rPr>
              <a:t>40</a:t>
            </a:r>
            <a:endParaRPr lang="en-US" u="sng" dirty="0"/>
          </a:p>
        </p:txBody>
      </p:sp>
      <p:sp>
        <p:nvSpPr>
          <p:cNvPr id="11" name="Rounded Rectangle 10" descr="text box"/>
          <p:cNvSpPr/>
          <p:nvPr/>
        </p:nvSpPr>
        <p:spPr>
          <a:xfrm>
            <a:off x="1219200" y="5849036"/>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prstClr val="white"/>
                </a:solidFill>
                <a:hlinkClick r:id="rId8" action="ppaction://hlinksldjump"/>
              </a:rPr>
              <a:t>50</a:t>
            </a:r>
            <a:endParaRPr lang="en-US" u="sng" dirty="0"/>
          </a:p>
        </p:txBody>
      </p:sp>
      <p:sp>
        <p:nvSpPr>
          <p:cNvPr id="12" name="Rounded Rectangle 11" descr="text box"/>
          <p:cNvSpPr/>
          <p:nvPr/>
        </p:nvSpPr>
        <p:spPr>
          <a:xfrm>
            <a:off x="2905760" y="1927860"/>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9" action="ppaction://hlinksldjump"/>
              </a:rPr>
              <a:t>10</a:t>
            </a:r>
            <a:endParaRPr lang="en-US" u="sng" dirty="0"/>
          </a:p>
        </p:txBody>
      </p:sp>
      <p:sp>
        <p:nvSpPr>
          <p:cNvPr id="13" name="Rounded Rectangle 12" descr="text box"/>
          <p:cNvSpPr/>
          <p:nvPr/>
        </p:nvSpPr>
        <p:spPr>
          <a:xfrm>
            <a:off x="2905760" y="2908154"/>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smtClean="0">
                <a:solidFill>
                  <a:prstClr val="white"/>
                </a:solidFill>
                <a:hlinkClick r:id="rId10" action="ppaction://hlinksldjump"/>
              </a:rPr>
              <a:t>20</a:t>
            </a:r>
            <a:endParaRPr lang="en-US" u="sng" dirty="0"/>
          </a:p>
        </p:txBody>
      </p:sp>
      <p:sp>
        <p:nvSpPr>
          <p:cNvPr id="14" name="Rounded Rectangle 13" descr="text box"/>
          <p:cNvSpPr/>
          <p:nvPr/>
        </p:nvSpPr>
        <p:spPr>
          <a:xfrm>
            <a:off x="2905760" y="3888448"/>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1" action="ppaction://hlinksldjump"/>
              </a:rPr>
              <a:t>30</a:t>
            </a:r>
            <a:endParaRPr lang="en-US" u="sng" dirty="0"/>
          </a:p>
        </p:txBody>
      </p:sp>
      <p:sp>
        <p:nvSpPr>
          <p:cNvPr id="15" name="Rounded Rectangle 14" descr="text box"/>
          <p:cNvSpPr/>
          <p:nvPr/>
        </p:nvSpPr>
        <p:spPr>
          <a:xfrm>
            <a:off x="2905760" y="4868742"/>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2" action="ppaction://hlinksldjump"/>
              </a:rPr>
              <a:t>40</a:t>
            </a:r>
            <a:endParaRPr lang="en-US" u="sng" dirty="0"/>
          </a:p>
        </p:txBody>
      </p:sp>
      <p:sp>
        <p:nvSpPr>
          <p:cNvPr id="16" name="Rounded Rectangle 15" descr="text box"/>
          <p:cNvSpPr/>
          <p:nvPr/>
        </p:nvSpPr>
        <p:spPr>
          <a:xfrm>
            <a:off x="2905760" y="5849036"/>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3" action="ppaction://hlinksldjump"/>
              </a:rPr>
              <a:t>50</a:t>
            </a:r>
            <a:endParaRPr lang="en-US" u="sng" dirty="0"/>
          </a:p>
        </p:txBody>
      </p:sp>
      <p:sp>
        <p:nvSpPr>
          <p:cNvPr id="17" name="Rounded Rectangle 16" descr="text box"/>
          <p:cNvSpPr/>
          <p:nvPr/>
        </p:nvSpPr>
        <p:spPr>
          <a:xfrm>
            <a:off x="4592320" y="1927860"/>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4" action="ppaction://hlinksldjump"/>
              </a:rPr>
              <a:t>10</a:t>
            </a:r>
            <a:endParaRPr lang="en-US" u="sng" dirty="0"/>
          </a:p>
        </p:txBody>
      </p:sp>
      <p:sp>
        <p:nvSpPr>
          <p:cNvPr id="18" name="Rounded Rectangle 17" descr="text box"/>
          <p:cNvSpPr/>
          <p:nvPr/>
        </p:nvSpPr>
        <p:spPr>
          <a:xfrm>
            <a:off x="4592320" y="2908154"/>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5" action="ppaction://hlinksldjump"/>
              </a:rPr>
              <a:t>20</a:t>
            </a:r>
            <a:endParaRPr lang="en-US" u="sng" dirty="0"/>
          </a:p>
        </p:txBody>
      </p:sp>
      <p:sp>
        <p:nvSpPr>
          <p:cNvPr id="19" name="Rounded Rectangle 18" descr="text box"/>
          <p:cNvSpPr/>
          <p:nvPr/>
        </p:nvSpPr>
        <p:spPr>
          <a:xfrm>
            <a:off x="4592320" y="3888448"/>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6" action="ppaction://hlinksldjump"/>
              </a:rPr>
              <a:t>30</a:t>
            </a:r>
            <a:endParaRPr lang="en-US" u="sng" dirty="0"/>
          </a:p>
        </p:txBody>
      </p:sp>
      <p:sp>
        <p:nvSpPr>
          <p:cNvPr id="20" name="Rounded Rectangle 19" descr="text box"/>
          <p:cNvSpPr/>
          <p:nvPr/>
        </p:nvSpPr>
        <p:spPr>
          <a:xfrm>
            <a:off x="4592320" y="4868742"/>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7" action="ppaction://hlinksldjump"/>
              </a:rPr>
              <a:t>40</a:t>
            </a:r>
            <a:endParaRPr lang="en-US" u="sng" dirty="0"/>
          </a:p>
        </p:txBody>
      </p:sp>
      <p:sp>
        <p:nvSpPr>
          <p:cNvPr id="21" name="Rounded Rectangle 20" descr="text box"/>
          <p:cNvSpPr/>
          <p:nvPr/>
        </p:nvSpPr>
        <p:spPr>
          <a:xfrm>
            <a:off x="4592320" y="5849036"/>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8" action="ppaction://hlinksldjump"/>
              </a:rPr>
              <a:t>50</a:t>
            </a:r>
            <a:endParaRPr lang="en-US" u="sng" dirty="0"/>
          </a:p>
        </p:txBody>
      </p:sp>
      <p:sp>
        <p:nvSpPr>
          <p:cNvPr id="22" name="Rounded Rectangle 21" descr="text box"/>
          <p:cNvSpPr/>
          <p:nvPr/>
        </p:nvSpPr>
        <p:spPr>
          <a:xfrm>
            <a:off x="6278880" y="1927860"/>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19" action="ppaction://hlinksldjump"/>
              </a:rPr>
              <a:t>10</a:t>
            </a:r>
            <a:endParaRPr lang="en-US" u="sng" dirty="0"/>
          </a:p>
        </p:txBody>
      </p:sp>
      <p:sp>
        <p:nvSpPr>
          <p:cNvPr id="23" name="Rounded Rectangle 22" descr="text box"/>
          <p:cNvSpPr/>
          <p:nvPr/>
        </p:nvSpPr>
        <p:spPr>
          <a:xfrm>
            <a:off x="6278880" y="2908154"/>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20" action="ppaction://hlinksldjump"/>
              </a:rPr>
              <a:t>20</a:t>
            </a:r>
            <a:endParaRPr lang="en-US" u="sng" dirty="0"/>
          </a:p>
        </p:txBody>
      </p:sp>
      <p:sp>
        <p:nvSpPr>
          <p:cNvPr id="24" name="Rounded Rectangle 23" descr="text box"/>
          <p:cNvSpPr/>
          <p:nvPr/>
        </p:nvSpPr>
        <p:spPr>
          <a:xfrm>
            <a:off x="6278880" y="3888448"/>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3" action="ppaction://hlinksldjump"/>
              </a:rPr>
              <a:t>30</a:t>
            </a:r>
            <a:endParaRPr lang="en-US" u="sng" dirty="0"/>
          </a:p>
        </p:txBody>
      </p:sp>
      <p:sp>
        <p:nvSpPr>
          <p:cNvPr id="25" name="Rounded Rectangle 24" descr="text box"/>
          <p:cNvSpPr/>
          <p:nvPr/>
        </p:nvSpPr>
        <p:spPr>
          <a:xfrm>
            <a:off x="6278880" y="4868742"/>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21" action="ppaction://hlinksldjump"/>
              </a:rPr>
              <a:t>40</a:t>
            </a:r>
            <a:endParaRPr lang="en-US" u="sng" dirty="0"/>
          </a:p>
        </p:txBody>
      </p:sp>
      <p:sp>
        <p:nvSpPr>
          <p:cNvPr id="26" name="Rounded Rectangle 25" descr="text box"/>
          <p:cNvSpPr/>
          <p:nvPr/>
        </p:nvSpPr>
        <p:spPr>
          <a:xfrm>
            <a:off x="6278880" y="5849036"/>
            <a:ext cx="1630680" cy="960120"/>
          </a:xfrm>
          <a:prstGeom prst="roundRect">
            <a:avLst/>
          </a:prstGeom>
          <a:solidFill>
            <a:srgbClr val="52748E"/>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prstClr val="white"/>
                </a:solidFill>
                <a:hlinkClick r:id="rId22" action="ppaction://hlinksldjump"/>
              </a:rPr>
              <a:t>50</a:t>
            </a:r>
            <a:endParaRPr lang="en-US" u="sng" dirty="0"/>
          </a:p>
        </p:txBody>
      </p:sp>
      <p:sp>
        <p:nvSpPr>
          <p:cNvPr id="29" name="Rounded Rectangle 28" descr="text box"/>
          <p:cNvSpPr/>
          <p:nvPr/>
        </p:nvSpPr>
        <p:spPr>
          <a:xfrm>
            <a:off x="1219200" y="1356360"/>
            <a:ext cx="1645920" cy="548640"/>
          </a:xfrm>
          <a:prstGeom prst="roundRect">
            <a:avLst/>
          </a:prstGeom>
          <a:solidFill>
            <a:srgbClr val="52748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Key </a:t>
            </a:r>
            <a:r>
              <a:rPr lang="en-US" b="1" dirty="0" smtClean="0"/>
              <a:t>Stakeholders</a:t>
            </a:r>
            <a:endParaRPr lang="en-US" b="1" dirty="0"/>
          </a:p>
        </p:txBody>
      </p:sp>
      <p:sp>
        <p:nvSpPr>
          <p:cNvPr id="32" name="Rounded Rectangle 31" descr="text box"/>
          <p:cNvSpPr/>
          <p:nvPr/>
        </p:nvSpPr>
        <p:spPr>
          <a:xfrm>
            <a:off x="2900680" y="1358900"/>
            <a:ext cx="1645920" cy="548640"/>
          </a:xfrm>
          <a:prstGeom prst="roundRect">
            <a:avLst/>
          </a:prstGeom>
          <a:solidFill>
            <a:srgbClr val="52748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Enrollments</a:t>
            </a:r>
            <a:endParaRPr lang="en-US" b="1" dirty="0"/>
          </a:p>
        </p:txBody>
      </p:sp>
      <p:sp>
        <p:nvSpPr>
          <p:cNvPr id="33" name="Rounded Rectangle 32" descr="text box"/>
          <p:cNvSpPr/>
          <p:nvPr/>
        </p:nvSpPr>
        <p:spPr>
          <a:xfrm>
            <a:off x="4589780" y="1371600"/>
            <a:ext cx="1645920" cy="548640"/>
          </a:xfrm>
          <a:prstGeom prst="roundRect">
            <a:avLst/>
          </a:prstGeom>
          <a:solidFill>
            <a:srgbClr val="52748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Billing and Payments</a:t>
            </a:r>
          </a:p>
        </p:txBody>
      </p:sp>
      <p:sp>
        <p:nvSpPr>
          <p:cNvPr id="30" name="Title 6" descr="title box"/>
          <p:cNvSpPr txBox="1">
            <a:spLocks/>
          </p:cNvSpPr>
          <p:nvPr/>
        </p:nvSpPr>
        <p:spPr>
          <a:xfrm>
            <a:off x="301752" y="0"/>
            <a:ext cx="7498080" cy="1097280"/>
          </a:xfrm>
          <a:prstGeom prst="rect">
            <a:avLst/>
          </a:prstGeom>
        </p:spPr>
        <p:txBody>
          <a:bodyPr anchor="ctr"/>
          <a:lstStyle>
            <a:lvl1pPr algn="l" defTabSz="914400" rtl="0" eaLnBrk="1" latinLnBrk="0" hangingPunct="1">
              <a:spcBef>
                <a:spcPct val="0"/>
              </a:spcBef>
              <a:buNone/>
              <a:defRPr sz="3200" b="1" kern="1200" baseline="0">
                <a:solidFill>
                  <a:schemeClr val="tx1"/>
                </a:solidFill>
                <a:latin typeface="+mj-lt"/>
                <a:ea typeface="+mj-ea"/>
                <a:cs typeface="+mj-cs"/>
              </a:defRPr>
            </a:lvl1pPr>
          </a:lstStyle>
          <a:p>
            <a:r>
              <a:rPr lang="en-US" dirty="0" smtClean="0"/>
              <a:t>Review Jeopardy!</a:t>
            </a:r>
            <a:endParaRPr lang="en-US" dirty="0"/>
          </a:p>
        </p:txBody>
      </p:sp>
      <p:sp>
        <p:nvSpPr>
          <p:cNvPr id="6" name="Title 5"/>
          <p:cNvSpPr>
            <a:spLocks noGrp="1"/>
          </p:cNvSpPr>
          <p:nvPr>
            <p:ph type="title" idx="4294967295"/>
          </p:nvPr>
        </p:nvSpPr>
        <p:spPr>
          <a:xfrm>
            <a:off x="3723640" y="-76200"/>
            <a:ext cx="3591560" cy="685800"/>
          </a:xfrm>
        </p:spPr>
        <p:txBody>
          <a:bodyPr/>
          <a:lstStyle/>
          <a:p>
            <a:r>
              <a:rPr lang="en-US" b="0" dirty="0" smtClean="0">
                <a:solidFill>
                  <a:srgbClr val="E9DBB5"/>
                </a:solidFill>
              </a:rPr>
              <a:t>Review</a:t>
            </a:r>
            <a:endParaRPr lang="en-US" b="0" dirty="0">
              <a:solidFill>
                <a:srgbClr val="E9DBB5"/>
              </a:solidFill>
            </a:endParaRPr>
          </a:p>
        </p:txBody>
      </p:sp>
    </p:spTree>
    <p:extLst>
      <p:ext uri="{BB962C8B-B14F-4D97-AF65-F5344CB8AC3E}">
        <p14:creationId xmlns:p14="http://schemas.microsoft.com/office/powerpoint/2010/main" val="3641617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Key </a:t>
            </a:r>
            <a:r>
              <a:rPr lang="en-US" dirty="0" smtClean="0"/>
              <a:t>Stakeholders - </a:t>
            </a:r>
            <a:r>
              <a:rPr lang="en-US" dirty="0"/>
              <a:t>10 pts</a:t>
            </a:r>
          </a:p>
        </p:txBody>
      </p:sp>
      <p:sp>
        <p:nvSpPr>
          <p:cNvPr id="7" name="Content Placeholder 6" descr="text box"/>
          <p:cNvSpPr>
            <a:spLocks noGrp="1"/>
          </p:cNvSpPr>
          <p:nvPr>
            <p:ph idx="1"/>
          </p:nvPr>
        </p:nvSpPr>
        <p:spPr/>
        <p:txBody>
          <a:bodyPr/>
          <a:lstStyle/>
          <a:p>
            <a:pPr indent="0">
              <a:buNone/>
            </a:pPr>
            <a:r>
              <a:rPr lang="en-US" sz="4000" b="1" dirty="0"/>
              <a:t>This </a:t>
            </a:r>
            <a:r>
              <a:rPr lang="en-US" sz="4000" b="1" dirty="0" smtClean="0"/>
              <a:t>stakeholder is </a:t>
            </a:r>
            <a:r>
              <a:rPr lang="en-US" sz="4000" b="1" dirty="0"/>
              <a:t>responsible for </a:t>
            </a:r>
            <a:r>
              <a:rPr lang="en-US" sz="4000" b="1" dirty="0" smtClean="0"/>
              <a:t>providing health insurance coverage to Tribal Employees.</a:t>
            </a:r>
          </a:p>
          <a:p>
            <a:pPr indent="0">
              <a:buNone/>
            </a:pPr>
            <a:endParaRPr lang="en-US" sz="4000" dirty="0"/>
          </a:p>
          <a:p>
            <a:pPr indent="0">
              <a:buNone/>
            </a:pPr>
            <a:r>
              <a:rPr lang="en-US" sz="4000" i="1" dirty="0" smtClean="0"/>
              <a:t>Who are FEHB Plan Carriers?</a:t>
            </a:r>
            <a:endParaRPr lang="en-US" sz="4000" i="1" dirty="0"/>
          </a:p>
          <a:p>
            <a:pPr>
              <a:buNone/>
            </a:pPr>
            <a:endParaRPr lang="en-US" sz="4000"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9469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Key </a:t>
            </a:r>
            <a:r>
              <a:rPr lang="en-US" dirty="0" smtClean="0"/>
              <a:t>Stakeholders - 20 pts</a:t>
            </a:r>
            <a:endParaRPr lang="en-US" dirty="0"/>
          </a:p>
        </p:txBody>
      </p:sp>
      <p:sp>
        <p:nvSpPr>
          <p:cNvPr id="7" name="Content Placeholder 6" descr="Red Arrow Pointing Back" title="Red Arrow Pointing Back"/>
          <p:cNvSpPr>
            <a:spLocks noGrp="1"/>
          </p:cNvSpPr>
          <p:nvPr>
            <p:ph idx="1"/>
          </p:nvPr>
        </p:nvSpPr>
        <p:spPr/>
        <p:txBody>
          <a:bodyPr/>
          <a:lstStyle/>
          <a:p>
            <a:pPr indent="0">
              <a:buNone/>
            </a:pPr>
            <a:r>
              <a:rPr lang="en-US" sz="4000" b="1" dirty="0"/>
              <a:t>This </a:t>
            </a:r>
            <a:r>
              <a:rPr lang="en-US" sz="4000" b="1" dirty="0" smtClean="0"/>
              <a:t>stakeholder is </a:t>
            </a:r>
            <a:r>
              <a:rPr lang="en-US" sz="4000" b="1" dirty="0"/>
              <a:t>responsible for </a:t>
            </a:r>
            <a:r>
              <a:rPr lang="en-US" sz="4000" b="1" dirty="0" smtClean="0"/>
              <a:t>selecting </a:t>
            </a:r>
            <a:r>
              <a:rPr lang="en-US" sz="4000" b="1" dirty="0"/>
              <a:t>plans and </a:t>
            </a:r>
            <a:r>
              <a:rPr lang="en-US" sz="4000" b="1" dirty="0" smtClean="0"/>
              <a:t>submitting </a:t>
            </a:r>
            <a:r>
              <a:rPr lang="en-US" sz="4000" b="1" dirty="0"/>
              <a:t>enrollment </a:t>
            </a:r>
            <a:r>
              <a:rPr lang="en-US" sz="4000" b="1" dirty="0" smtClean="0"/>
              <a:t>requests to Tribal Employers.</a:t>
            </a:r>
          </a:p>
          <a:p>
            <a:pPr indent="0">
              <a:buNone/>
            </a:pPr>
            <a:endParaRPr lang="en-US" sz="4000" dirty="0" smtClean="0"/>
          </a:p>
          <a:p>
            <a:pPr indent="0">
              <a:buNone/>
            </a:pPr>
            <a:r>
              <a:rPr lang="en-US" sz="4000" i="1" dirty="0" smtClean="0"/>
              <a:t>Who are Tribal Employees?</a:t>
            </a:r>
          </a:p>
          <a:p>
            <a:pPr>
              <a:buNone/>
            </a:pPr>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763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Key </a:t>
            </a:r>
            <a:r>
              <a:rPr lang="en-US" dirty="0" smtClean="0"/>
              <a:t>Stakeholders - 30 pts</a:t>
            </a:r>
            <a:endParaRPr lang="en-US" dirty="0"/>
          </a:p>
        </p:txBody>
      </p:sp>
      <p:sp>
        <p:nvSpPr>
          <p:cNvPr id="8" name="Content Placeholder 6" descr="text box"/>
          <p:cNvSpPr>
            <a:spLocks noGrp="1"/>
          </p:cNvSpPr>
          <p:nvPr>
            <p:ph idx="1"/>
          </p:nvPr>
        </p:nvSpPr>
        <p:spPr/>
        <p:txBody>
          <a:bodyPr/>
          <a:lstStyle/>
          <a:p>
            <a:pPr lvl="0" indent="0">
              <a:buNone/>
            </a:pPr>
            <a:r>
              <a:rPr lang="en-US" sz="4000" b="1" dirty="0" smtClean="0"/>
              <a:t>This stakeholder is responsible for answering all FEHB policy questions.</a:t>
            </a:r>
          </a:p>
          <a:p>
            <a:pPr lvl="0" indent="0">
              <a:buNone/>
            </a:pPr>
            <a:endParaRPr lang="en-US" sz="4000" dirty="0" smtClean="0"/>
          </a:p>
          <a:p>
            <a:pPr lvl="0" indent="0">
              <a:buNone/>
            </a:pPr>
            <a:r>
              <a:rPr lang="en-US" sz="4000" i="1" dirty="0" smtClean="0"/>
              <a:t>Who is OPM?</a:t>
            </a:r>
          </a:p>
          <a:p>
            <a:pPr>
              <a:buNone/>
            </a:pPr>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62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Key </a:t>
            </a:r>
            <a:r>
              <a:rPr lang="en-US" dirty="0" smtClean="0"/>
              <a:t>Stakeholders - 40 pts</a:t>
            </a:r>
            <a:endParaRPr lang="en-US" dirty="0"/>
          </a:p>
        </p:txBody>
      </p:sp>
      <p:sp>
        <p:nvSpPr>
          <p:cNvPr id="7" name="Content Placeholder 6" descr="text box"/>
          <p:cNvSpPr>
            <a:spLocks noGrp="1"/>
          </p:cNvSpPr>
          <p:nvPr>
            <p:ph idx="1"/>
          </p:nvPr>
        </p:nvSpPr>
        <p:spPr>
          <a:xfrm>
            <a:off x="228600" y="1371601"/>
            <a:ext cx="8686800" cy="4830763"/>
          </a:xfrm>
        </p:spPr>
        <p:txBody>
          <a:bodyPr/>
          <a:lstStyle/>
          <a:p>
            <a:pPr indent="0">
              <a:buNone/>
            </a:pPr>
            <a:r>
              <a:rPr lang="en-US" sz="4000" b="1" dirty="0"/>
              <a:t>This </a:t>
            </a:r>
            <a:r>
              <a:rPr lang="en-US" sz="4000" b="1" dirty="0" smtClean="0"/>
              <a:t>stakeholder maintains </a:t>
            </a:r>
            <a:r>
              <a:rPr lang="en-US" sz="4000" b="1" dirty="0"/>
              <a:t>TIPS and provide TIPS </a:t>
            </a:r>
            <a:r>
              <a:rPr lang="en-US" sz="4000" b="1" dirty="0" smtClean="0"/>
              <a:t>training.</a:t>
            </a:r>
          </a:p>
          <a:p>
            <a:pPr indent="0">
              <a:buNone/>
            </a:pPr>
            <a:endParaRPr lang="en-US" sz="4000" b="1" dirty="0" smtClean="0"/>
          </a:p>
          <a:p>
            <a:pPr indent="0">
              <a:buNone/>
            </a:pPr>
            <a:r>
              <a:rPr lang="en-US" sz="4000" i="1" dirty="0" smtClean="0"/>
              <a:t>Who is NFC?</a:t>
            </a:r>
          </a:p>
          <a:p>
            <a:pPr>
              <a:buNone/>
            </a:pPr>
            <a:endParaRPr lang="en-US" sz="4000"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3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Key </a:t>
            </a:r>
            <a:r>
              <a:rPr lang="en-US" dirty="0" smtClean="0"/>
              <a:t>Stakeholders - 50 pts</a:t>
            </a:r>
            <a:endParaRPr lang="en-US" dirty="0"/>
          </a:p>
        </p:txBody>
      </p:sp>
      <p:sp>
        <p:nvSpPr>
          <p:cNvPr id="19" name="Content Placeholder 6" descr="text box"/>
          <p:cNvSpPr>
            <a:spLocks noGrp="1"/>
          </p:cNvSpPr>
          <p:nvPr>
            <p:ph idx="1"/>
          </p:nvPr>
        </p:nvSpPr>
        <p:spPr>
          <a:xfrm>
            <a:off x="228600" y="1371601"/>
            <a:ext cx="8686800" cy="4830763"/>
          </a:xfrm>
        </p:spPr>
        <p:txBody>
          <a:bodyPr/>
          <a:lstStyle/>
          <a:p>
            <a:pPr indent="0">
              <a:buNone/>
            </a:pPr>
            <a:r>
              <a:rPr lang="en-US" sz="4000" b="1" dirty="0"/>
              <a:t>This </a:t>
            </a:r>
            <a:r>
              <a:rPr lang="en-US" sz="4000" b="1" dirty="0" smtClean="0"/>
              <a:t>stakeholder validates </a:t>
            </a:r>
            <a:r>
              <a:rPr lang="en-US" sz="4000" b="1" dirty="0"/>
              <a:t>employee enrollment requests and plan change </a:t>
            </a:r>
            <a:r>
              <a:rPr lang="en-US" sz="4000" b="1" dirty="0" smtClean="0"/>
              <a:t>requests.</a:t>
            </a:r>
          </a:p>
          <a:p>
            <a:pPr indent="0">
              <a:buNone/>
            </a:pPr>
            <a:endParaRPr lang="en-US" sz="4000" b="1" dirty="0" smtClean="0"/>
          </a:p>
          <a:p>
            <a:pPr indent="0">
              <a:buNone/>
            </a:pPr>
            <a:r>
              <a:rPr lang="en-US" sz="4000" i="1" dirty="0" smtClean="0"/>
              <a:t>Who are Tribal Employers?</a:t>
            </a:r>
          </a:p>
          <a:p>
            <a:pPr>
              <a:buNone/>
            </a:pPr>
            <a:endParaRPr lang="en-US" sz="4000" dirty="0"/>
          </a:p>
        </p:txBody>
      </p:sp>
      <p:sp>
        <p:nvSpPr>
          <p:cNvPr id="23" name="Right Arrow 22"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937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smtClean="0"/>
              <a:t>Enrollments - 10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These two forms are used to perform enrollment transactions in TIPS.</a:t>
            </a:r>
          </a:p>
          <a:p>
            <a:pPr lvl="0" indent="0">
              <a:buNone/>
            </a:pPr>
            <a:endParaRPr lang="en-US" sz="4000" dirty="0" smtClean="0"/>
          </a:p>
          <a:p>
            <a:pPr lvl="0" indent="0">
              <a:buNone/>
            </a:pPr>
            <a:r>
              <a:rPr lang="en-US" sz="4000" i="1" dirty="0" smtClean="0"/>
              <a:t>What are the SF 2809 and SF 2810?</a:t>
            </a:r>
          </a:p>
          <a:p>
            <a:pPr>
              <a:buNone/>
            </a:pPr>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673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Enrollments - </a:t>
            </a:r>
            <a:r>
              <a:rPr lang="en-US" dirty="0" smtClean="0"/>
              <a:t>20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Who is responsible for entering SF 2809s and SF 2810s into TIPS.</a:t>
            </a:r>
            <a:endParaRPr lang="en-US" sz="4000" b="1" dirty="0"/>
          </a:p>
          <a:p>
            <a:pPr lvl="0" indent="0">
              <a:buNone/>
            </a:pPr>
            <a:endParaRPr lang="en-US" sz="4000" dirty="0" smtClean="0"/>
          </a:p>
          <a:p>
            <a:pPr indent="0">
              <a:buNone/>
            </a:pPr>
            <a:r>
              <a:rPr lang="en-US" sz="4000" i="1" dirty="0" smtClean="0"/>
              <a:t>Who are Tribal Employers?</a:t>
            </a:r>
            <a:endParaRPr lang="en-US" sz="4000" i="1" dirty="0"/>
          </a:p>
          <a:p>
            <a:endParaRPr lang="en-US" dirty="0"/>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833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Enrollments - </a:t>
            </a:r>
            <a:r>
              <a:rPr lang="en-US" dirty="0" smtClean="0"/>
              <a:t>30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a:t>If a Tribal Employer </a:t>
            </a:r>
            <a:r>
              <a:rPr lang="en-US" sz="4000" b="1" dirty="0" smtClean="0"/>
              <a:t>Billing Unit/POI cancels </a:t>
            </a:r>
            <a:r>
              <a:rPr lang="en-US" sz="4000" b="1" dirty="0"/>
              <a:t>coverage, this </a:t>
            </a:r>
            <a:r>
              <a:rPr lang="en-US" sz="4000" b="1" dirty="0" smtClean="0"/>
              <a:t>system is </a:t>
            </a:r>
            <a:r>
              <a:rPr lang="en-US" sz="4000" b="1" dirty="0"/>
              <a:t>responsible for preparing updated </a:t>
            </a:r>
            <a:r>
              <a:rPr lang="en-US" sz="4000" b="1" dirty="0" smtClean="0"/>
              <a:t>SF 2809s </a:t>
            </a:r>
            <a:r>
              <a:rPr lang="en-US" sz="4000" b="1" dirty="0"/>
              <a:t>and submitting them.</a:t>
            </a:r>
          </a:p>
          <a:p>
            <a:pPr lvl="0" indent="0">
              <a:buNone/>
            </a:pPr>
            <a:endParaRPr lang="en-US" sz="4000" dirty="0" smtClean="0"/>
          </a:p>
          <a:p>
            <a:pPr lvl="0" indent="0">
              <a:buNone/>
            </a:pPr>
            <a:r>
              <a:rPr lang="en-US" sz="4000" i="1" dirty="0"/>
              <a:t>What is TIPS?</a:t>
            </a:r>
          </a:p>
        </p:txBody>
      </p:sp>
      <p:sp>
        <p:nvSpPr>
          <p:cNvPr id="9" name="Right Arrow 8" descr="Red Arrow Pointing Back" title="Red Arrow Pointing Back">
            <a:hlinkClick r:id="rId3" action="ppaction://hlinksldjump"/>
          </p:cNvPr>
          <p:cNvSpPr/>
          <p:nvPr/>
        </p:nvSpPr>
        <p:spPr>
          <a:xfrm flipH="1">
            <a:off x="7498079" y="6305550"/>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08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ext box"/>
          <p:cNvSpPr>
            <a:spLocks noGrp="1"/>
          </p:cNvSpPr>
          <p:nvPr>
            <p:ph type="title"/>
          </p:nvPr>
        </p:nvSpPr>
        <p:spPr/>
        <p:txBody>
          <a:bodyPr/>
          <a:lstStyle/>
          <a:p>
            <a:r>
              <a:rPr lang="en-US" dirty="0"/>
              <a:t>Enrollments - </a:t>
            </a:r>
            <a:r>
              <a:rPr lang="en-US" dirty="0" smtClean="0"/>
              <a:t>40 pts</a:t>
            </a:r>
            <a:endParaRPr lang="en-US" dirty="0"/>
          </a:p>
        </p:txBody>
      </p:sp>
      <p:sp>
        <p:nvSpPr>
          <p:cNvPr id="7" name="Content Placeholder 6" descr="text box"/>
          <p:cNvSpPr>
            <a:spLocks noGrp="1"/>
          </p:cNvSpPr>
          <p:nvPr>
            <p:ph idx="1"/>
          </p:nvPr>
        </p:nvSpPr>
        <p:spPr/>
        <p:txBody>
          <a:bodyPr/>
          <a:lstStyle/>
          <a:p>
            <a:pPr lvl="0" indent="0">
              <a:buNone/>
            </a:pPr>
            <a:r>
              <a:rPr lang="en-US" sz="4000" b="1" dirty="0" smtClean="0"/>
              <a:t>Employees would select this series of event codes (1 Series, 2 Series, 3 Series, etc…) if they are participating in Premium Conversion.</a:t>
            </a:r>
          </a:p>
          <a:p>
            <a:pPr lvl="0" indent="0">
              <a:buNone/>
            </a:pPr>
            <a:endParaRPr lang="en-US" sz="4000" dirty="0" smtClean="0"/>
          </a:p>
          <a:p>
            <a:pPr lvl="0" indent="0">
              <a:buNone/>
            </a:pPr>
            <a:r>
              <a:rPr lang="en-US" sz="4000" i="1" dirty="0" smtClean="0"/>
              <a:t>What are 1 Series Codes?</a:t>
            </a:r>
          </a:p>
          <a:p>
            <a:endParaRPr lang="en-US" dirty="0"/>
          </a:p>
        </p:txBody>
      </p:sp>
      <p:sp>
        <p:nvSpPr>
          <p:cNvPr id="9" name="Right Arrow 8" descr="Red Arrow Pointing Back" title="Red Arrow Pointing Back">
            <a:hlinkClick r:id="rId3" action="ppaction://hlinksldjump"/>
          </p:cNvPr>
          <p:cNvSpPr/>
          <p:nvPr/>
        </p:nvSpPr>
        <p:spPr>
          <a:xfrm flipH="1">
            <a:off x="7426996" y="6318022"/>
            <a:ext cx="745671" cy="476250"/>
          </a:xfrm>
          <a:prstGeom prst="rightArrow">
            <a:avLst/>
          </a:prstGeom>
          <a:solidFill>
            <a:srgbClr val="84181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163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P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PS Template">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709A59394A534C90000BB1960E0C0E" ma:contentTypeVersion="0" ma:contentTypeDescription="Create a new document." ma:contentTypeScope="" ma:versionID="cd88dcb7d41ff1e7f280c1fc4bca55d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D747B53C-7C78-441D-923A-13E7919C5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B864E94E-F3E4-41D0-A897-D39D3A59219D}">
  <ds:schemaRefs>
    <ds:schemaRef ds:uri="http://schemas.microsoft.com/sharepoint/v3/contenttype/forms"/>
  </ds:schemaRefs>
</ds:datastoreItem>
</file>

<file path=customXml/itemProps3.xml><?xml version="1.0" encoding="utf-8"?>
<ds:datastoreItem xmlns:ds="http://schemas.openxmlformats.org/officeDocument/2006/customXml" ds:itemID="{9F1B5F02-479B-4AA1-BF18-AF698321AD71}">
  <ds:schemaRefs>
    <ds:schemaRef ds:uri="http://schemas.microsoft.com/office/2006/documentManagement/types"/>
    <ds:schemaRef ds:uri="http://purl.org/dc/dcmitype/"/>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107503</TotalTime>
  <Words>18528</Words>
  <Application>Microsoft Office PowerPoint</Application>
  <PresentationFormat>On-screen Show (4:3)</PresentationFormat>
  <Paragraphs>2969</Paragraphs>
  <Slides>200</Slides>
  <Notes>196</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200</vt:i4>
      </vt:variant>
    </vt:vector>
  </HeadingPairs>
  <TitlesOfParts>
    <vt:vector size="210" baseType="lpstr">
      <vt:lpstr>Arial</vt:lpstr>
      <vt:lpstr>Calibri</vt:lpstr>
      <vt:lpstr>Cambria</vt:lpstr>
      <vt:lpstr>MS Mincho</vt:lpstr>
      <vt:lpstr>Symbol</vt:lpstr>
      <vt:lpstr>Times New Roman</vt:lpstr>
      <vt:lpstr>Wingdings 2</vt:lpstr>
      <vt:lpstr>TIPS Template</vt:lpstr>
      <vt:lpstr>1_TIPS Template</vt:lpstr>
      <vt:lpstr>Visio</vt:lpstr>
      <vt:lpstr>Tribal Insurance Processing System (TIPS) 101  Training</vt:lpstr>
      <vt:lpstr>Welcome and Introductions</vt:lpstr>
      <vt:lpstr>Agenda       </vt:lpstr>
      <vt:lpstr>Ground Rules</vt:lpstr>
      <vt:lpstr>Icebreaker</vt:lpstr>
      <vt:lpstr>Course Objectives</vt:lpstr>
      <vt:lpstr>Lesson 1: FEHB Overview</vt:lpstr>
      <vt:lpstr>Lesson 1 Objectives</vt:lpstr>
      <vt:lpstr>About NFC: Background </vt:lpstr>
      <vt:lpstr>FEHB Overview: FEHB and Tribal Employer Participation </vt:lpstr>
      <vt:lpstr>FEHB Key Stakeholders: Overview</vt:lpstr>
      <vt:lpstr>FEHB Key Stakeholders: Tribal Employees</vt:lpstr>
      <vt:lpstr>FEHB Key Stakeholders: Tribal Employers</vt:lpstr>
      <vt:lpstr>FEHB Key Stakeholders: National Finance Center</vt:lpstr>
      <vt:lpstr>FEHB Key Stakeholders: Office of Personnel Management</vt:lpstr>
      <vt:lpstr>FEHB Key Stakeholders: FEHB Plan Carriers</vt:lpstr>
      <vt:lpstr>Joining FEHB</vt:lpstr>
      <vt:lpstr>FEHB Agreement Package</vt:lpstr>
      <vt:lpstr>Tribal Employer Leadership Contacts</vt:lpstr>
      <vt:lpstr>Tribal Employer TIPS Contacts</vt:lpstr>
      <vt:lpstr>OPM Agreement Package Verified </vt:lpstr>
      <vt:lpstr>TIPS Security Officer Training</vt:lpstr>
      <vt:lpstr>TIPS User ID Establishment </vt:lpstr>
      <vt:lpstr>Online Inquiry Submission Website (ServiceNow) Setup</vt:lpstr>
      <vt:lpstr>Lesson 1 Knowledge Check</vt:lpstr>
      <vt:lpstr>Lesson 1 Summary</vt:lpstr>
      <vt:lpstr>Lesson 2: TIPS and Enrollments</vt:lpstr>
      <vt:lpstr>Lesson 2 Objectives</vt:lpstr>
      <vt:lpstr>What is the Tribal Insurance Processing System (TIPS)?</vt:lpstr>
      <vt:lpstr>Functions of TIPS</vt:lpstr>
      <vt:lpstr>TIPS Discussion</vt:lpstr>
      <vt:lpstr>Functions of TIPS</vt:lpstr>
      <vt:lpstr>What information do I need to submit  enrollments in TIPS?</vt:lpstr>
      <vt:lpstr>SF 2809 Overview</vt:lpstr>
      <vt:lpstr>SF 2809 in TIPS</vt:lpstr>
      <vt:lpstr>Tribal HR SF 2809 Information</vt:lpstr>
      <vt:lpstr>Part A – Enrollee Information</vt:lpstr>
      <vt:lpstr>Part B and C – FEHB Plan You Are: Currently Enrolled In / Enrolling in or Changing To</vt:lpstr>
      <vt:lpstr>What Are Enrollment Codes?</vt:lpstr>
      <vt:lpstr>Sample Enrollment Codes</vt:lpstr>
      <vt:lpstr>Part D – Event That Permits You To Enroll, Change, or Cancel</vt:lpstr>
      <vt:lpstr>Sample Event Codes</vt:lpstr>
      <vt:lpstr>Part F – Cancellation</vt:lpstr>
      <vt:lpstr>Part I – To be Completed by Tribal Employer</vt:lpstr>
      <vt:lpstr>Part I – To be Completed by Tribal Employer (cont.)</vt:lpstr>
      <vt:lpstr>Part A – Enrollee Information (cont.); Family Members</vt:lpstr>
      <vt:lpstr>Sample Relationship Codes</vt:lpstr>
      <vt:lpstr>Exercise 2.1:  Paper SF 2809 vs. SF 2809 in TIPS</vt:lpstr>
      <vt:lpstr>Completed SF 2809 in TIPS</vt:lpstr>
      <vt:lpstr>Exercise 2.2:  Identifying the Appropriate QLE Code</vt:lpstr>
      <vt:lpstr>SF 2810 Overview</vt:lpstr>
      <vt:lpstr>SF 2810 in TIPS</vt:lpstr>
      <vt:lpstr>Tribal HR SF 2810 Information</vt:lpstr>
      <vt:lpstr>Part A – Identifying Information</vt:lpstr>
      <vt:lpstr>Part B – Termination</vt:lpstr>
      <vt:lpstr>Part D – Reinstatement</vt:lpstr>
      <vt:lpstr>Part E – Change in Name of Enrollee</vt:lpstr>
      <vt:lpstr>Part G – Remarks</vt:lpstr>
      <vt:lpstr>Part H – Date of Notice</vt:lpstr>
      <vt:lpstr>Exercise 2.3:  Paper SF 2810 vs. SF 2810 in TIPS</vt:lpstr>
      <vt:lpstr>Completed SF 2810 in TIPS</vt:lpstr>
      <vt:lpstr>Transaction Glossary</vt:lpstr>
      <vt:lpstr>The Role of TIPS in FEHB Transactions</vt:lpstr>
      <vt:lpstr>Enrollment Reconciliation Process</vt:lpstr>
      <vt:lpstr>Enrollment Reconciliation Process (cont.)</vt:lpstr>
      <vt:lpstr>Lesson 2 Knowledge Check</vt:lpstr>
      <vt:lpstr>Lesson 2 Summary</vt:lpstr>
      <vt:lpstr>Break – 10 Minutes</vt:lpstr>
      <vt:lpstr>Lesson 3: Billing and TIPS Reports</vt:lpstr>
      <vt:lpstr>Lesson 3 Objectives</vt:lpstr>
      <vt:lpstr>Functions of TIPS</vt:lpstr>
      <vt:lpstr>Billing Overview</vt:lpstr>
      <vt:lpstr>Billing Overview (cont.)</vt:lpstr>
      <vt:lpstr>Billing Overview (continued)</vt:lpstr>
      <vt:lpstr>TIPS Billing Report</vt:lpstr>
      <vt:lpstr>Calculating a Billing Report</vt:lpstr>
      <vt:lpstr>Prorated Billing</vt:lpstr>
      <vt:lpstr>Billing Process</vt:lpstr>
      <vt:lpstr>Billing Calendar</vt:lpstr>
      <vt:lpstr>Billing Calendar (cont.)</vt:lpstr>
      <vt:lpstr>FEHB Insufficient Funds Resolution Process</vt:lpstr>
      <vt:lpstr>Functions of TIPS</vt:lpstr>
      <vt:lpstr>Available TIPS Reports</vt:lpstr>
      <vt:lpstr>Available TIPS Reports (cont.)</vt:lpstr>
      <vt:lpstr>Excel Format</vt:lpstr>
      <vt:lpstr>Lesson 3 Knowledge Check</vt:lpstr>
      <vt:lpstr>Lesson 3 Summary</vt:lpstr>
      <vt:lpstr>Morning Review</vt:lpstr>
      <vt:lpstr>Review</vt:lpstr>
      <vt:lpstr>Review</vt:lpstr>
      <vt:lpstr>Key Stakeholders - 10 pts</vt:lpstr>
      <vt:lpstr>Key Stakeholders - 20 pts</vt:lpstr>
      <vt:lpstr>Key Stakeholders - 30 pts</vt:lpstr>
      <vt:lpstr>Key Stakeholders - 40 pts</vt:lpstr>
      <vt:lpstr>Key Stakeholders - 50 pts</vt:lpstr>
      <vt:lpstr>Enrollments - 10 pts</vt:lpstr>
      <vt:lpstr>Enrollments - 20 pts</vt:lpstr>
      <vt:lpstr>Enrollments - 30 pts</vt:lpstr>
      <vt:lpstr>Enrollments - 40 pts</vt:lpstr>
      <vt:lpstr>Enrollments - 50 pts</vt:lpstr>
      <vt:lpstr>Billing and Payments - 10 pts</vt:lpstr>
      <vt:lpstr>Billing and Payments - 20 pts</vt:lpstr>
      <vt:lpstr>Billing and Payments - 30 pts</vt:lpstr>
      <vt:lpstr>Billing and Payments - 40 pts</vt:lpstr>
      <vt:lpstr>Billing and Payments - 50 pts</vt:lpstr>
      <vt:lpstr>TIPS Reports - 10 pts</vt:lpstr>
      <vt:lpstr>TIPS Reports - 20 pts</vt:lpstr>
      <vt:lpstr>TIPS Reports - 30 pts</vt:lpstr>
      <vt:lpstr>TIPS Reports - 40 pts</vt:lpstr>
      <vt:lpstr>TIPS Reports - 50 pts</vt:lpstr>
      <vt:lpstr>What to Expect From Lessons 4 and 5 &amp; 6</vt:lpstr>
      <vt:lpstr>Lunch Break – 60 minutes</vt:lpstr>
      <vt:lpstr>Functions of TIPS</vt:lpstr>
      <vt:lpstr>Lesson 4: Special Transactions</vt:lpstr>
      <vt:lpstr>Lesson 4 Objectives</vt:lpstr>
      <vt:lpstr>Manage Court Orders</vt:lpstr>
      <vt:lpstr>Manage Court Orders (cont.)</vt:lpstr>
      <vt:lpstr>Information Only SF 2809</vt:lpstr>
      <vt:lpstr>Enrollee Billing Unit/POI Transfer</vt:lpstr>
      <vt:lpstr>Enrollee Billing Unit/POI Transfer (cont.)</vt:lpstr>
      <vt:lpstr>Enrollee Billing Unit/POI Transfer (contd.)</vt:lpstr>
      <vt:lpstr>Enrollee Billing Unit/POI Transfer (continued)</vt:lpstr>
      <vt:lpstr>Retroactive Adjustments</vt:lpstr>
      <vt:lpstr>Retroactive Adjustments (cont.)</vt:lpstr>
      <vt:lpstr>Delete Function</vt:lpstr>
      <vt:lpstr>History/Archive</vt:lpstr>
      <vt:lpstr>Lesson 4 Knowledge Check</vt:lpstr>
      <vt:lpstr>Lesson 4 Summary</vt:lpstr>
      <vt:lpstr>Lesson 5: Performing Transactions in TIPS</vt:lpstr>
      <vt:lpstr>Lesson 5 Objectives</vt:lpstr>
      <vt:lpstr>How to Access TIPS</vt:lpstr>
      <vt:lpstr>Government Disclaimer</vt:lpstr>
      <vt:lpstr>How to Log in to TIPS</vt:lpstr>
      <vt:lpstr>Navigating TIPS: Main Page</vt:lpstr>
      <vt:lpstr>Navigating TIPS: Inquiry</vt:lpstr>
      <vt:lpstr>Navigating TIPS: Forms</vt:lpstr>
      <vt:lpstr>Navigating TIPS: Information</vt:lpstr>
      <vt:lpstr>Navigating TIPS: Reports</vt:lpstr>
      <vt:lpstr>Navigating TIPS: User Information</vt:lpstr>
      <vt:lpstr>Types of Transactions in TIPS</vt:lpstr>
      <vt:lpstr>Electronic </vt:lpstr>
      <vt:lpstr>Selecting a Tribal Employer and Billing Unit/POI</vt:lpstr>
      <vt:lpstr>Entering Enrollment Data</vt:lpstr>
      <vt:lpstr>Finalizing a SF 2809 or SF 2810</vt:lpstr>
      <vt:lpstr>Holding a SF 2809 or SF 2810</vt:lpstr>
      <vt:lpstr>Form Status</vt:lpstr>
      <vt:lpstr>Resolving Errors</vt:lpstr>
      <vt:lpstr>Resolving Electronic Upload Errors</vt:lpstr>
      <vt:lpstr>Generating a TIPS Report</vt:lpstr>
      <vt:lpstr>Viewing a Billing Report</vt:lpstr>
      <vt:lpstr>Walkthroughs and Exercises</vt:lpstr>
      <vt:lpstr>How to Access TIPS Training Environment</vt:lpstr>
      <vt:lpstr>Exercise 5.1: Individual Enrollment</vt:lpstr>
      <vt:lpstr>Exercise 5.2: Updating a Saved Enrollment</vt:lpstr>
      <vt:lpstr>Exercise 5.3: Holding, Updating, and Submitting an Enrollment</vt:lpstr>
      <vt:lpstr>Exercise 5.4: Enrollment Termination</vt:lpstr>
      <vt:lpstr>Exercise 5.5: Preparing a Billing Report</vt:lpstr>
      <vt:lpstr>Exercise 5.6: Overall SF 2809/SF 2810 Report</vt:lpstr>
      <vt:lpstr>Lesson 5 Summary</vt:lpstr>
      <vt:lpstr>Break – 10 Minutes</vt:lpstr>
      <vt:lpstr>Lesson 6: Obtaining Additional Assistance</vt:lpstr>
      <vt:lpstr>Lesson 6 Objectives</vt:lpstr>
      <vt:lpstr>Standard Inquiries</vt:lpstr>
      <vt:lpstr>Inquiries Handled by NFC Contact Center and Other Organizations</vt:lpstr>
      <vt:lpstr>Tribal Insurance Processing System (TIPS) Detailed Inquiry Guide                        </vt:lpstr>
      <vt:lpstr>Exercise 6.1: Resolving Inquiries</vt:lpstr>
      <vt:lpstr>Resolving Inquiries </vt:lpstr>
      <vt:lpstr>Resolving Inquiries </vt:lpstr>
      <vt:lpstr>Resolving Inquiries </vt:lpstr>
      <vt:lpstr>TIPS Website</vt:lpstr>
      <vt:lpstr>Submitting Inquiries Online</vt:lpstr>
      <vt:lpstr>About the ServiceNow Customer Service Portal</vt:lpstr>
      <vt:lpstr>Creating a Request in ServiceNow</vt:lpstr>
      <vt:lpstr>Creating a Request in ServiceNow (cont.)</vt:lpstr>
      <vt:lpstr>Creating a Request in ServiceNow (cont.)</vt:lpstr>
      <vt:lpstr>Creating a Request in ServiceNow (cont.)</vt:lpstr>
      <vt:lpstr>Lesson 6 Knowledge Check</vt:lpstr>
      <vt:lpstr>Lesson 6 Summary</vt:lpstr>
      <vt:lpstr>TIPS Transactions References</vt:lpstr>
      <vt:lpstr>TIPS Transactions References (cont.)</vt:lpstr>
      <vt:lpstr>Final Review and Evaluation</vt:lpstr>
      <vt:lpstr>Final Review</vt:lpstr>
      <vt:lpstr>Final Review – Question 1</vt:lpstr>
      <vt:lpstr>Final Review – Question 2</vt:lpstr>
      <vt:lpstr>Final Review – Question 3</vt:lpstr>
      <vt:lpstr>Final Review – Question 4</vt:lpstr>
      <vt:lpstr>Final Review – Question 5</vt:lpstr>
      <vt:lpstr>Final Review – Question 6</vt:lpstr>
      <vt:lpstr>Final Review – Question 7</vt:lpstr>
      <vt:lpstr>Final Review – Question 8</vt:lpstr>
      <vt:lpstr>Final Review – Question 9</vt:lpstr>
      <vt:lpstr>Final Review – Question 10</vt:lpstr>
      <vt:lpstr>Final Review – Question 11</vt:lpstr>
      <vt:lpstr>Final Review – Question 12</vt:lpstr>
      <vt:lpstr>Final Review – Question 13</vt:lpstr>
      <vt:lpstr>Final Review – Question 14</vt:lpstr>
      <vt:lpstr>Final Review – Question 15</vt:lpstr>
      <vt:lpstr>Course Summary</vt:lpstr>
      <vt:lpstr>Evaluation</vt:lpstr>
      <vt:lpstr>Thank you!</vt:lpstr>
    </vt:vector>
  </TitlesOfParts>
  <Company>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Tribal Insurance Processing System (TIPS) 101</dc:title>
  <dc:subject>By the end of this course, you should be able to: describe the FEHB key stakeholders relative to TIPS, identify how TIPS supports Tribal Employers, explain the employee enrollment process, explain the billing and payment processes, enroll employees in TIPS using individual forms and Electronic Uploads, run and review TIPS Reports and Billing Reports in TIPS, describe special transactions including: Billing Unit/POI Transfers, Retroactive Adjustments, and Court Orders. demonstrate how to navigate the TIPS website, and submit an inquiry using the ServiceNow Customer Service Portal</dc:subject>
  <dc:creator>National Finance Center</dc:creator>
  <cp:lastModifiedBy>Erminger, Wyatt - OCFO</cp:lastModifiedBy>
  <cp:revision>1534</cp:revision>
  <cp:lastPrinted>2012-03-06T18:37:43Z</cp:lastPrinted>
  <dcterms:created xsi:type="dcterms:W3CDTF">2012-01-30T22:02:28Z</dcterms:created>
  <dcterms:modified xsi:type="dcterms:W3CDTF">2017-11-02T17:01:52Z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0x01010095709A59394A534C90000BB1960E0C0E</vt:lpwstr>
  </property>
</Properties>
</file>