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1" r:id="rId4"/>
    <p:sldId id="272" r:id="rId5"/>
    <p:sldId id="273" r:id="rId6"/>
    <p:sldId id="276" r:id="rId7"/>
    <p:sldId id="277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1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4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988" y="48"/>
      </p:cViewPr>
      <p:guideLst>
        <p:guide orient="horz" pos="1906"/>
        <p:guide pos="15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250C-DF82-7F4A-A837-4855DE2489B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9929-D935-CE43-8CE5-E4077C006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92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650D-55CC-0043-81AA-47BD6B90A19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ACCE0-007D-324E-BF54-AFB24417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B71D-D95D-904C-8E71-954D2A4BD290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F1F1-1F9C-E846-830E-40D54FBEC9F5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4A7B-183C-3A42-A487-6B3F1130928D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3CE0-68FC-0442-8CE7-43FAE6CBCEB4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2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07A5-1EF5-BB4F-B1B0-0F7592DFCB2A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BAA-D193-E64B-9A5D-15C79ED8FFE0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709-9EDD-F245-B477-12B846F07AAF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BDCB-AECB-F648-B9AE-E6EECEA502D5}" type="datetime1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8579-8760-244D-A3B7-A36A41BC0D3F}" type="datetime1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135B-6BAE-9448-B2F4-327FB18B8D76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91B-8ED8-BC43-8E9E-95E332157318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E503-4350-6C4A-B9D2-FC414E824937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87B4-8AB9-6049-8E0C-470FB412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mvision.fiscal.treasury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e Future of Federal Financial Management">
            <a:extLst>
              <a:ext uri="{FF2B5EF4-FFF2-40B4-BE49-F238E27FC236}">
                <a16:creationId xmlns:a16="http://schemas.microsoft.com/office/drawing/2014/main" id="{2D162FFB-9F37-4EB3-A787-2553081C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The Future of Federal Financial Management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</a:br>
            <a:endParaRPr lang="en-US" dirty="0"/>
          </a:p>
        </p:txBody>
      </p:sp>
      <p:pic>
        <p:nvPicPr>
          <p:cNvPr id="5" name="Content Placeholder 4" descr="&quot;&quot;">
            <a:extLst>
              <a:ext uri="{FF2B5EF4-FFF2-40B4-BE49-F238E27FC236}">
                <a16:creationId xmlns:a16="http://schemas.microsoft.com/office/drawing/2014/main" id="{010654A6-F335-42D6-91A6-63A7A2A78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1" y="1737215"/>
            <a:ext cx="7721838" cy="3349135"/>
          </a:xfrm>
          <a:prstGeom prst="rect">
            <a:avLst/>
          </a:prstGeom>
        </p:spPr>
      </p:pic>
      <p:pic>
        <p:nvPicPr>
          <p:cNvPr id="6" name="Picture 5" descr="Logo of the US Treasury Department">
            <a:extLst>
              <a:ext uri="{FF2B5EF4-FFF2-40B4-BE49-F238E27FC236}">
                <a16:creationId xmlns:a16="http://schemas.microsoft.com/office/drawing/2014/main" id="{C0986A36-4CAA-4B5C-8E2E-367CA1227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8" y="5565199"/>
            <a:ext cx="931730" cy="931730"/>
          </a:xfrm>
          <a:prstGeom prst="rect">
            <a:avLst/>
          </a:prstGeom>
        </p:spPr>
      </p:pic>
      <p:sp>
        <p:nvSpPr>
          <p:cNvPr id="7" name="TextBox 6" descr="Fiscal Service   |   U.S. Department of the Treasury   |   June 2019&#10;">
            <a:extLst>
              <a:ext uri="{FF2B5EF4-FFF2-40B4-BE49-F238E27FC236}">
                <a16:creationId xmlns:a16="http://schemas.microsoft.com/office/drawing/2014/main" id="{225B8977-E8D7-47CC-8583-F353468EE3AB}"/>
              </a:ext>
            </a:extLst>
          </p:cNvPr>
          <p:cNvSpPr txBox="1"/>
          <p:nvPr/>
        </p:nvSpPr>
        <p:spPr>
          <a:xfrm>
            <a:off x="1885950" y="609219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Garamond"/>
              </a:rPr>
              <a:t>Fiscal Service   |   U.S. Department of the Treasury   |   June 2019</a:t>
            </a:r>
          </a:p>
        </p:txBody>
      </p:sp>
    </p:spTree>
    <p:extLst>
      <p:ext uri="{BB962C8B-B14F-4D97-AF65-F5344CB8AC3E}">
        <p14:creationId xmlns:p14="http://schemas.microsoft.com/office/powerpoint/2010/main" val="1465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mericans Financial Interactions with the Federal Government">
            <a:extLst>
              <a:ext uri="{FF2B5EF4-FFF2-40B4-BE49-F238E27FC236}">
                <a16:creationId xmlns:a16="http://schemas.microsoft.com/office/drawing/2014/main" id="{529C1848-74C8-4E74-A4CB-A2B8DFA1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6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Americans Financial Interactions with the Federal Government</a:t>
            </a:r>
          </a:p>
        </p:txBody>
      </p:sp>
      <p:sp>
        <p:nvSpPr>
          <p:cNvPr id="5" name="Content Placeholder 4" descr="Every day, millions of Americans have financial interactions with the federal government.&#10;">
            <a:extLst>
              <a:ext uri="{FF2B5EF4-FFF2-40B4-BE49-F238E27FC236}">
                <a16:creationId xmlns:a16="http://schemas.microsoft.com/office/drawing/2014/main" id="{127B41AF-5AE7-479E-BFDE-4755F820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" y="1105786"/>
            <a:ext cx="8091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Every day, millions of Americans have financial interactions with the federal government.</a:t>
            </a:r>
          </a:p>
        </p:txBody>
      </p:sp>
      <p:sp>
        <p:nvSpPr>
          <p:cNvPr id="7" name="TextBox 6" descr="The American citizen expects that: &#10;1.  the government is an efficient steward of its financial resources; &#10;2.  the financial information provided by the government is accurate; &#10;3.  their financial interactions with the government are modern, seamless and secure.”&#10;">
            <a:extLst>
              <a:ext uri="{FF2B5EF4-FFF2-40B4-BE49-F238E27FC236}">
                <a16:creationId xmlns:a16="http://schemas.microsoft.com/office/drawing/2014/main" id="{951A4966-E0FB-449B-B9EE-A4D70D260F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6448" y="2115879"/>
            <a:ext cx="6411431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US" b="1" dirty="0">
              <a:latin typeface="Garamond"/>
              <a:cs typeface="Garamond"/>
            </a:endParaRPr>
          </a:p>
          <a:p>
            <a:pPr marL="406400" lvl="1" indent="-406400">
              <a:tabLst>
                <a:tab pos="685800" algn="l"/>
              </a:tabLst>
            </a:pPr>
            <a:r>
              <a:rPr lang="en-US" sz="2400" b="1" dirty="0">
                <a:latin typeface="Garamond"/>
                <a:cs typeface="Garamond"/>
              </a:rPr>
              <a:t>The American citizen expects that: </a:t>
            </a:r>
          </a:p>
          <a:p>
            <a:pPr marL="406400" lvl="1" indent="-406400">
              <a:tabLst>
                <a:tab pos="801688" algn="l"/>
              </a:tabLst>
            </a:pPr>
            <a:br>
              <a:rPr lang="en-US" sz="2400" b="1" dirty="0">
                <a:latin typeface="Garamond"/>
                <a:cs typeface="Garamond"/>
              </a:rPr>
            </a:br>
            <a:r>
              <a:rPr lang="en-US" sz="2400" b="1" dirty="0">
                <a:latin typeface="Garamond"/>
                <a:cs typeface="Garamond"/>
              </a:rPr>
              <a:t>1.  the government is an efficient steward of 	its financial resources; </a:t>
            </a:r>
          </a:p>
          <a:p>
            <a:pPr marL="406400" lvl="1" indent="-406400">
              <a:tabLst>
                <a:tab pos="801688" algn="l"/>
              </a:tabLst>
            </a:pPr>
            <a:br>
              <a:rPr lang="en-US" sz="2400" b="1" dirty="0">
                <a:latin typeface="Garamond"/>
                <a:cs typeface="Garamond"/>
              </a:rPr>
            </a:br>
            <a:r>
              <a:rPr lang="en-US" sz="2400" b="1" dirty="0">
                <a:latin typeface="Garamond"/>
                <a:cs typeface="Garamond"/>
              </a:rPr>
              <a:t>2.  the financial information provided by the 	government is accurate; </a:t>
            </a:r>
            <a:br>
              <a:rPr lang="en-US" sz="2400" b="1" dirty="0">
                <a:latin typeface="Garamond"/>
                <a:cs typeface="Garamond"/>
              </a:rPr>
            </a:br>
            <a:endParaRPr lang="en-US" sz="2400" b="1" dirty="0">
              <a:latin typeface="Garamond"/>
              <a:cs typeface="Garamond"/>
            </a:endParaRPr>
          </a:p>
          <a:p>
            <a:pPr marL="406400" lvl="1" indent="-406400">
              <a:tabLst>
                <a:tab pos="801688" algn="l"/>
              </a:tabLst>
            </a:pPr>
            <a:r>
              <a:rPr lang="en-US" sz="2400" b="1" dirty="0">
                <a:latin typeface="Garamond"/>
                <a:cs typeface="Garamond"/>
              </a:rPr>
              <a:t>	3.  their financial interactions with the 	government are modern, seamless and 	secure.”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ngaging the Federal Financial Management Community&#10;">
            <a:extLst>
              <a:ext uri="{FF2B5EF4-FFF2-40B4-BE49-F238E27FC236}">
                <a16:creationId xmlns:a16="http://schemas.microsoft.com/office/drawing/2014/main" id="{538A4F2A-FC43-4AD6-BD05-06F3E3D2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Engaging the Federal Financial Management Community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11" name="Pentagon 9" descr="The Destination">
            <a:extLst>
              <a:ext uri="{FF2B5EF4-FFF2-40B4-BE49-F238E27FC236}">
                <a16:creationId xmlns:a16="http://schemas.microsoft.com/office/drawing/2014/main" id="{ADA4BC83-DDED-482B-BA3E-23A4A409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794510"/>
            <a:ext cx="5132070" cy="115442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Destination</a:t>
            </a:r>
          </a:p>
        </p:txBody>
      </p:sp>
      <p:sp>
        <p:nvSpPr>
          <p:cNvPr id="12" name="Pentagon 10" descr="Leadership ">
            <a:extLst>
              <a:ext uri="{FF2B5EF4-FFF2-40B4-BE49-F238E27FC236}">
                <a16:creationId xmlns:a16="http://schemas.microsoft.com/office/drawing/2014/main" id="{9F60858A-BCF9-4DD6-B4B1-B79C86BBDF81}"/>
              </a:ext>
            </a:extLst>
          </p:cNvPr>
          <p:cNvSpPr/>
          <p:nvPr/>
        </p:nvSpPr>
        <p:spPr>
          <a:xfrm>
            <a:off x="560070" y="3040380"/>
            <a:ext cx="4674870" cy="97155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17375E"/>
                </a:solidFill>
              </a:rPr>
              <a:t>Leadership</a:t>
            </a:r>
          </a:p>
        </p:txBody>
      </p:sp>
      <p:sp>
        <p:nvSpPr>
          <p:cNvPr id="13" name="Pentagon 12" descr="How We'll Get There">
            <a:extLst>
              <a:ext uri="{FF2B5EF4-FFF2-40B4-BE49-F238E27FC236}">
                <a16:creationId xmlns:a16="http://schemas.microsoft.com/office/drawing/2014/main" id="{73AE7804-9D33-4977-9573-5873E8CF2BF8}"/>
              </a:ext>
            </a:extLst>
          </p:cNvPr>
          <p:cNvSpPr/>
          <p:nvPr/>
        </p:nvSpPr>
        <p:spPr>
          <a:xfrm>
            <a:off x="560070" y="4171951"/>
            <a:ext cx="4011930" cy="115443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17375E"/>
                </a:solidFill>
              </a:rPr>
              <a:t>How We’ll Get There</a:t>
            </a:r>
          </a:p>
        </p:txBody>
      </p:sp>
      <p:pic>
        <p:nvPicPr>
          <p:cNvPr id="14" name="Picture 13" descr="Pyramid chart of the planning process:&#10;10 year vision, Future Role of the CFO, Enabling Activities &amp; Initiatives">
            <a:extLst>
              <a:ext uri="{FF2B5EF4-FFF2-40B4-BE49-F238E27FC236}">
                <a16:creationId xmlns:a16="http://schemas.microsoft.com/office/drawing/2014/main" id="{F3305D31-C1C1-4A67-A100-3ADB92A459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/>
          <a:stretch/>
        </p:blipFill>
        <p:spPr>
          <a:xfrm>
            <a:off x="4559802" y="1417638"/>
            <a:ext cx="4126998" cy="3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CFO View: Refocus from Financial Transaction Processing to Performance Measurement and Analysis&#10;">
            <a:extLst>
              <a:ext uri="{FF2B5EF4-FFF2-40B4-BE49-F238E27FC236}">
                <a16:creationId xmlns:a16="http://schemas.microsoft.com/office/drawing/2014/main" id="{DD5E8A8F-7012-4229-A2C3-A37DAE95E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8138" indent="-1608138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CFO View: Refocus from Financial Transaction Processing to Performance Measurement and Analysis</a:t>
            </a:r>
          </a:p>
        </p:txBody>
      </p:sp>
      <p:sp>
        <p:nvSpPr>
          <p:cNvPr id="6" name="Content Placeholder 5" descr="CFO Survey: current Responsibilities vs new Roles">
            <a:extLst>
              <a:ext uri="{FF2B5EF4-FFF2-40B4-BE49-F238E27FC236}">
                <a16:creationId xmlns:a16="http://schemas.microsoft.com/office/drawing/2014/main" id="{6C7B8F19-8597-4FDB-943A-E062350E3D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553227"/>
            <a:ext cx="915652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CFO Survey: Current Responsibilities vs. New Roles</a:t>
            </a:r>
          </a:p>
        </p:txBody>
      </p:sp>
      <p:pic>
        <p:nvPicPr>
          <p:cNvPr id="7" name="Picture 6" descr="CFO's current responsibilities: &#10;Financial Reporting - 87%&#10;Financial Accounting Operations - 82%&#10;Financial Systems 75%&#10;&#10;Functions best suited for CFOs:&#10;Performance Management - 47%&#10;Program Evaluation - 28%">
            <a:extLst>
              <a:ext uri="{FF2B5EF4-FFF2-40B4-BE49-F238E27FC236}">
                <a16:creationId xmlns:a16="http://schemas.microsoft.com/office/drawing/2014/main" id="{6485F570-0D8C-4668-B210-C05D0BA10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2116899"/>
            <a:ext cx="8311019" cy="1565753"/>
          </a:xfrm>
          <a:prstGeom prst="rect">
            <a:avLst/>
          </a:prstGeom>
        </p:spPr>
      </p:pic>
      <p:sp>
        <p:nvSpPr>
          <p:cNvPr id="8" name="Rectangle 7" descr="SOURCE: “Annual CFO Survey: Navigating Disruption”, Association of Government Accountants, January 2018.&#10;">
            <a:extLst>
              <a:ext uri="{FF2B5EF4-FFF2-40B4-BE49-F238E27FC236}">
                <a16:creationId xmlns:a16="http://schemas.microsoft.com/office/drawing/2014/main" id="{8B9FF6BF-6A84-4D2A-988F-03E0441B4C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890" y="3682652"/>
            <a:ext cx="8769841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2060"/>
                </a:solidFill>
                <a:latin typeface="Garamond"/>
                <a:ea typeface="Calibri" panose="020F0502020204030204" pitchFamily="34" charset="0"/>
                <a:cs typeface="Garamond"/>
              </a:rPr>
              <a:t>SOURCE: “Annual CFO Survey: Navigating Disruption”, Association of Government Accountants, January 2018.</a:t>
            </a:r>
            <a:endParaRPr lang="en-US" sz="1400" b="1" u="sng" dirty="0">
              <a:solidFill>
                <a:srgbClr val="002060"/>
              </a:solidFill>
              <a:latin typeface="Garamond"/>
              <a:ea typeface="Calibri" panose="020F0502020204030204" pitchFamily="34" charset="0"/>
              <a:cs typeface="Garamond"/>
            </a:endParaRPr>
          </a:p>
        </p:txBody>
      </p:sp>
      <p:graphicFrame>
        <p:nvGraphicFramePr>
          <p:cNvPr id="9" name="Table 8" descr="Less CFO time to be spent on:&#10;Financial transactions&#10;Financial systems/IT&#10;Compliance&#10;Low-value reporting&#10;&#10;More CFO Time to be spent on:&#10;Thought leadership&#10;Data analytics&#10;Performance monitoring and management&#10;&#10;">
            <a:extLst>
              <a:ext uri="{FF2B5EF4-FFF2-40B4-BE49-F238E27FC236}">
                <a16:creationId xmlns:a16="http://schemas.microsoft.com/office/drawing/2014/main" id="{A3693D40-0C84-46BD-8372-B603078B0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38084"/>
              </p:ext>
            </p:extLst>
          </p:nvPr>
        </p:nvGraphicFramePr>
        <p:xfrm>
          <a:off x="701458" y="4684735"/>
          <a:ext cx="7680542" cy="1671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77">
                <a:tc>
                  <a:txBody>
                    <a:bodyPr/>
                    <a:lstStyle/>
                    <a:p>
                      <a:pPr marL="236538" indent="0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Less CFO Time To Be Spent On: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indent="0"/>
                      <a:r>
                        <a:rPr lang="en-US" sz="1600" b="1" i="1" dirty="0">
                          <a:solidFill>
                            <a:srgbClr val="FFFFFF"/>
                          </a:solidFill>
                        </a:rPr>
                        <a:t>More CFO Time To</a:t>
                      </a:r>
                      <a:r>
                        <a:rPr lang="en-US" sz="1600" b="1" i="1" baseline="0" dirty="0">
                          <a:solidFill>
                            <a:srgbClr val="FFFFFF"/>
                          </a:solidFill>
                        </a:rPr>
                        <a:t> Be Spent On:</a:t>
                      </a:r>
                      <a:endParaRPr lang="en-US" sz="1600" b="1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639">
                <a:tc>
                  <a:txBody>
                    <a:bodyPr/>
                    <a:lstStyle/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dirty="0"/>
                        <a:t>Financial transactions</a:t>
                      </a:r>
                    </a:p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dirty="0"/>
                        <a:t>Financial systems/IT</a:t>
                      </a:r>
                    </a:p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dirty="0"/>
                        <a:t>Compliance</a:t>
                      </a:r>
                    </a:p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dirty="0"/>
                        <a:t>Low-value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dirty="0"/>
                        <a:t>Thought leadership</a:t>
                      </a:r>
                    </a:p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dirty="0"/>
                        <a:t>Data</a:t>
                      </a:r>
                      <a:r>
                        <a:rPr lang="en-US" sz="1400" baseline="0" dirty="0"/>
                        <a:t> analytics</a:t>
                      </a:r>
                    </a:p>
                    <a:p>
                      <a:pPr marL="506413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Performance monitoring and management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80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 New Role for Agency CFOs">
            <a:extLst>
              <a:ext uri="{FF2B5EF4-FFF2-40B4-BE49-F238E27FC236}">
                <a16:creationId xmlns:a16="http://schemas.microsoft.com/office/drawing/2014/main" id="{82696DEA-AE47-4712-9FBB-8E98D6F3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 New Role for Agency CFOs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 descr="CFOs are harnessing program and cost data to support agencies in achieving their missions.&#10;">
            <a:extLst>
              <a:ext uri="{FF2B5EF4-FFF2-40B4-BE49-F238E27FC236}">
                <a16:creationId xmlns:a16="http://schemas.microsoft.com/office/drawing/2014/main" id="{9BCCC069-9FFB-4FB7-86C4-A399DC78F6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7375E"/>
                </a:solidFill>
                <a:latin typeface="+mj-lt"/>
                <a:cs typeface="Garamond"/>
              </a:rPr>
              <a:t>CFOs are harnessing program and cost data to support agencies in achieving their missions.</a:t>
            </a:r>
          </a:p>
        </p:txBody>
      </p:sp>
      <p:sp>
        <p:nvSpPr>
          <p:cNvPr id="6" name="Rectangle 5" descr="number 1">
            <a:extLst>
              <a:ext uri="{FF2B5EF4-FFF2-40B4-BE49-F238E27FC236}">
                <a16:creationId xmlns:a16="http://schemas.microsoft.com/office/drawing/2014/main" id="{E67B776B-5AEB-4FAB-9CEC-14C1802F3D73}"/>
              </a:ext>
            </a:extLst>
          </p:cNvPr>
          <p:cNvSpPr/>
          <p:nvPr/>
        </p:nvSpPr>
        <p:spPr>
          <a:xfrm>
            <a:off x="200416" y="4684734"/>
            <a:ext cx="413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TextBox 6" descr="Core Budget &amp; Accounting Operations">
            <a:extLst>
              <a:ext uri="{FF2B5EF4-FFF2-40B4-BE49-F238E27FC236}">
                <a16:creationId xmlns:a16="http://schemas.microsoft.com/office/drawing/2014/main" id="{92DC2CCC-D128-4262-A58C-C061D5B14B94}"/>
              </a:ext>
            </a:extLst>
          </p:cNvPr>
          <p:cNvSpPr txBox="1"/>
          <p:nvPr/>
        </p:nvSpPr>
        <p:spPr>
          <a:xfrm>
            <a:off x="575963" y="4566978"/>
            <a:ext cx="132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Core Budget &amp; Accounting Operations </a:t>
            </a:r>
          </a:p>
        </p:txBody>
      </p:sp>
      <p:sp>
        <p:nvSpPr>
          <p:cNvPr id="8" name="TextBox 7" descr="Budget formulation and execution&#10;Transaction processing&#10;">
            <a:extLst>
              <a:ext uri="{FF2B5EF4-FFF2-40B4-BE49-F238E27FC236}">
                <a16:creationId xmlns:a16="http://schemas.microsoft.com/office/drawing/2014/main" id="{680EA40D-70B4-4355-A896-6BAFDB33C25F}"/>
              </a:ext>
            </a:extLst>
          </p:cNvPr>
          <p:cNvSpPr txBox="1"/>
          <p:nvPr/>
        </p:nvSpPr>
        <p:spPr>
          <a:xfrm>
            <a:off x="325677" y="5198300"/>
            <a:ext cx="17830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Budget formulation and execution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Transaction processing</a:t>
            </a:r>
          </a:p>
        </p:txBody>
      </p:sp>
      <p:sp>
        <p:nvSpPr>
          <p:cNvPr id="9" name="Rectangle 8" descr="number 2">
            <a:extLst>
              <a:ext uri="{FF2B5EF4-FFF2-40B4-BE49-F238E27FC236}">
                <a16:creationId xmlns:a16="http://schemas.microsoft.com/office/drawing/2014/main" id="{DDB48BE3-8CB8-4CBD-B440-E9CC0208B7A6}"/>
              </a:ext>
            </a:extLst>
          </p:cNvPr>
          <p:cNvSpPr/>
          <p:nvPr/>
        </p:nvSpPr>
        <p:spPr>
          <a:xfrm>
            <a:off x="2004164" y="4226676"/>
            <a:ext cx="607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TextBox 9" descr="Financial &amp; Regulatory Controls&#10;">
            <a:extLst>
              <a:ext uri="{FF2B5EF4-FFF2-40B4-BE49-F238E27FC236}">
                <a16:creationId xmlns:a16="http://schemas.microsoft.com/office/drawing/2014/main" id="{CDA0B79D-D04A-41CC-8AA1-682673F3DBD6}"/>
              </a:ext>
            </a:extLst>
          </p:cNvPr>
          <p:cNvSpPr txBox="1"/>
          <p:nvPr/>
        </p:nvSpPr>
        <p:spPr>
          <a:xfrm>
            <a:off x="2317315" y="4133589"/>
            <a:ext cx="160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Financial &amp; Regulatory Controls</a:t>
            </a:r>
          </a:p>
        </p:txBody>
      </p:sp>
      <p:sp>
        <p:nvSpPr>
          <p:cNvPr id="11" name="TextBox 10" descr="Regulatory compliance&#10;Accounting policy&#10;Risk management&#10;Internal controls&#10;">
            <a:extLst>
              <a:ext uri="{FF2B5EF4-FFF2-40B4-BE49-F238E27FC236}">
                <a16:creationId xmlns:a16="http://schemas.microsoft.com/office/drawing/2014/main" id="{6085FA3E-0428-49A3-8C42-1A42302E83DF}"/>
              </a:ext>
            </a:extLst>
          </p:cNvPr>
          <p:cNvSpPr txBox="1"/>
          <p:nvPr/>
        </p:nvSpPr>
        <p:spPr>
          <a:xfrm>
            <a:off x="2108708" y="4684734"/>
            <a:ext cx="1697837" cy="1000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Regulatory compliance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Accounting policy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Risk management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Internal controls</a:t>
            </a:r>
          </a:p>
        </p:txBody>
      </p:sp>
      <p:sp>
        <p:nvSpPr>
          <p:cNvPr id="12" name="Rectangle 11" descr="number 3">
            <a:extLst>
              <a:ext uri="{FF2B5EF4-FFF2-40B4-BE49-F238E27FC236}">
                <a16:creationId xmlns:a16="http://schemas.microsoft.com/office/drawing/2014/main" id="{9C215B91-DEE3-4F4D-B4DB-2D587D223D7F}"/>
              </a:ext>
            </a:extLst>
          </p:cNvPr>
          <p:cNvSpPr/>
          <p:nvPr/>
        </p:nvSpPr>
        <p:spPr>
          <a:xfrm>
            <a:off x="3967277" y="3805079"/>
            <a:ext cx="437082" cy="680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TextBox 12" descr="Data Management &amp; Analytics&#10;">
            <a:extLst>
              <a:ext uri="{FF2B5EF4-FFF2-40B4-BE49-F238E27FC236}">
                <a16:creationId xmlns:a16="http://schemas.microsoft.com/office/drawing/2014/main" id="{F335E14E-2A4C-466E-912D-15D2A9BB3D9A}"/>
              </a:ext>
            </a:extLst>
          </p:cNvPr>
          <p:cNvSpPr txBox="1"/>
          <p:nvPr/>
        </p:nvSpPr>
        <p:spPr>
          <a:xfrm>
            <a:off x="4334005" y="3594970"/>
            <a:ext cx="131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Data Management &amp; Analytics</a:t>
            </a:r>
          </a:p>
        </p:txBody>
      </p:sp>
      <p:sp>
        <p:nvSpPr>
          <p:cNvPr id="14" name="TextBox 13" descr="Performance measurement&#10;IT management&#10;High-quality data creation&#10;">
            <a:extLst>
              <a:ext uri="{FF2B5EF4-FFF2-40B4-BE49-F238E27FC236}">
                <a16:creationId xmlns:a16="http://schemas.microsoft.com/office/drawing/2014/main" id="{616F41E3-BFA1-4425-B987-C0436045479F}"/>
              </a:ext>
            </a:extLst>
          </p:cNvPr>
          <p:cNvSpPr txBox="1"/>
          <p:nvPr/>
        </p:nvSpPr>
        <p:spPr>
          <a:xfrm>
            <a:off x="4108537" y="4296427"/>
            <a:ext cx="14040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Performance measurement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IT management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High-quality data creation</a:t>
            </a:r>
          </a:p>
        </p:txBody>
      </p:sp>
      <p:sp>
        <p:nvSpPr>
          <p:cNvPr id="15" name="Rectangle 14" descr="number 4">
            <a:extLst>
              <a:ext uri="{FF2B5EF4-FFF2-40B4-BE49-F238E27FC236}">
                <a16:creationId xmlns:a16="http://schemas.microsoft.com/office/drawing/2014/main" id="{369E82DA-E7E1-41DB-8E09-4AB05137DB8C}"/>
              </a:ext>
            </a:extLst>
          </p:cNvPr>
          <p:cNvSpPr/>
          <p:nvPr/>
        </p:nvSpPr>
        <p:spPr>
          <a:xfrm>
            <a:off x="5489330" y="3229616"/>
            <a:ext cx="437082" cy="680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6" name="TextBox 15" descr="Communicating &#10;Results&#10;">
            <a:extLst>
              <a:ext uri="{FF2B5EF4-FFF2-40B4-BE49-F238E27FC236}">
                <a16:creationId xmlns:a16="http://schemas.microsoft.com/office/drawing/2014/main" id="{0E6EA46D-9A09-4957-A6B7-51BE2DF521CA}"/>
              </a:ext>
            </a:extLst>
          </p:cNvPr>
          <p:cNvSpPr txBox="1"/>
          <p:nvPr/>
        </p:nvSpPr>
        <p:spPr>
          <a:xfrm>
            <a:off x="5812077" y="3281819"/>
            <a:ext cx="144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Communicating </a:t>
            </a:r>
          </a:p>
          <a:p>
            <a:r>
              <a:rPr lang="en-US" sz="1200" b="1" dirty="0"/>
              <a:t>Results</a:t>
            </a:r>
          </a:p>
        </p:txBody>
      </p:sp>
      <p:sp>
        <p:nvSpPr>
          <p:cNvPr id="17" name="TextBox 16" descr="Financial and management reporting&#10;Program performance reporting&#10;External communications&#10;">
            <a:extLst>
              <a:ext uri="{FF2B5EF4-FFF2-40B4-BE49-F238E27FC236}">
                <a16:creationId xmlns:a16="http://schemas.microsoft.com/office/drawing/2014/main" id="{F7337388-5116-44C8-806D-172C741D6970}"/>
              </a:ext>
            </a:extLst>
          </p:cNvPr>
          <p:cNvSpPr txBox="1"/>
          <p:nvPr/>
        </p:nvSpPr>
        <p:spPr>
          <a:xfrm>
            <a:off x="5572300" y="3889928"/>
            <a:ext cx="1678749" cy="18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Financial and management reporting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Program performance reporting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External communications</a:t>
            </a:r>
          </a:p>
        </p:txBody>
      </p:sp>
      <p:sp>
        <p:nvSpPr>
          <p:cNvPr id="18" name="Rectangle 17" descr="number 5">
            <a:extLst>
              <a:ext uri="{FF2B5EF4-FFF2-40B4-BE49-F238E27FC236}">
                <a16:creationId xmlns:a16="http://schemas.microsoft.com/office/drawing/2014/main" id="{B42ABA1E-BFBC-4742-9FB8-09AAC92B383C}"/>
              </a:ext>
            </a:extLst>
          </p:cNvPr>
          <p:cNvSpPr/>
          <p:nvPr/>
        </p:nvSpPr>
        <p:spPr>
          <a:xfrm>
            <a:off x="7200945" y="2764054"/>
            <a:ext cx="437082" cy="680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9" name="TextBox 18" descr="Strategic Planning &amp; Mission Support&#10;">
            <a:extLst>
              <a:ext uri="{FF2B5EF4-FFF2-40B4-BE49-F238E27FC236}">
                <a16:creationId xmlns:a16="http://schemas.microsoft.com/office/drawing/2014/main" id="{3BBA1573-44C4-41DF-8B36-DB42D8D29374}"/>
              </a:ext>
            </a:extLst>
          </p:cNvPr>
          <p:cNvSpPr txBox="1"/>
          <p:nvPr/>
        </p:nvSpPr>
        <p:spPr>
          <a:xfrm>
            <a:off x="7478038" y="2630466"/>
            <a:ext cx="154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Strategic Planning &amp; Mission Support</a:t>
            </a:r>
          </a:p>
        </p:txBody>
      </p:sp>
      <p:sp>
        <p:nvSpPr>
          <p:cNvPr id="20" name="TextBox 19" descr="Develop strategic plan linked to program performance&#10;Operational support and decision-making&#10;Performance evaluation&#10;Use of advanced data analytics and use of data as a strategic asset&#10;">
            <a:extLst>
              <a:ext uri="{FF2B5EF4-FFF2-40B4-BE49-F238E27FC236}">
                <a16:creationId xmlns:a16="http://schemas.microsoft.com/office/drawing/2014/main" id="{AFC71CC3-51BC-481C-B797-6B778979193C}"/>
              </a:ext>
            </a:extLst>
          </p:cNvPr>
          <p:cNvSpPr txBox="1"/>
          <p:nvPr/>
        </p:nvSpPr>
        <p:spPr>
          <a:xfrm>
            <a:off x="7252570" y="3219188"/>
            <a:ext cx="16577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Develop strategic plan linked to program performance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Operational support and decision-making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Performance evaluation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Arial Unicode MS" pitchFamily="34" charset="-128"/>
                <a:cs typeface="Arial Unicode MS" pitchFamily="34" charset="-128"/>
              </a:rPr>
              <a:t>Use of advanced data analytics and use of data as a strategic asset</a:t>
            </a:r>
          </a:p>
        </p:txBody>
      </p:sp>
    </p:spTree>
    <p:extLst>
      <p:ext uri="{BB962C8B-B14F-4D97-AF65-F5344CB8AC3E}">
        <p14:creationId xmlns:p14="http://schemas.microsoft.com/office/powerpoint/2010/main" val="171622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ow Will We Get There?">
            <a:extLst>
              <a:ext uri="{FF2B5EF4-FFF2-40B4-BE49-F238E27FC236}">
                <a16:creationId xmlns:a16="http://schemas.microsoft.com/office/drawing/2014/main" id="{A4641F69-0D86-4684-B0FB-22554C61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515"/>
          </a:xfrm>
        </p:spPr>
        <p:txBody>
          <a:bodyPr/>
          <a:lstStyle/>
          <a:p>
            <a:r>
              <a:rPr lang="en-US" dirty="0"/>
              <a:t>How Will We Get There?</a:t>
            </a:r>
          </a:p>
        </p:txBody>
      </p:sp>
      <p:pic>
        <p:nvPicPr>
          <p:cNvPr id="8" name="Content Placeholder 7" descr="Optimize Federal Disbursing&#10;Advance electronic invoicing&#10;Increase electronic payments&#10;Covert to Treasury-disbursed payments&#10;">
            <a:extLst>
              <a:ext uri="{FF2B5EF4-FFF2-40B4-BE49-F238E27FC236}">
                <a16:creationId xmlns:a16="http://schemas.microsoft.com/office/drawing/2014/main" id="{317400E6-A37A-427E-9A03-6B89CCFD0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95153"/>
            <a:ext cx="8484781" cy="1307805"/>
          </a:xfrm>
          <a:prstGeom prst="rect">
            <a:avLst/>
          </a:prstGeom>
        </p:spPr>
      </p:pic>
      <p:grpSp>
        <p:nvGrpSpPr>
          <p:cNvPr id="9" name="Group 8" descr="&quot;&quot;">
            <a:extLst>
              <a:ext uri="{FF2B5EF4-FFF2-40B4-BE49-F238E27FC236}">
                <a16:creationId xmlns:a16="http://schemas.microsoft.com/office/drawing/2014/main" id="{FD0250ED-0021-433B-9225-86956800841B}"/>
              </a:ext>
            </a:extLst>
          </p:cNvPr>
          <p:cNvGrpSpPr/>
          <p:nvPr/>
        </p:nvGrpSpPr>
        <p:grpSpPr>
          <a:xfrm>
            <a:off x="829339" y="2307266"/>
            <a:ext cx="7587055" cy="1414130"/>
            <a:chOff x="908581" y="2696268"/>
            <a:chExt cx="7507814" cy="1271246"/>
          </a:xfrm>
        </p:grpSpPr>
        <p:pic>
          <p:nvPicPr>
            <p:cNvPr id="10" name="Picture 9" descr="&quot;&quot;">
              <a:extLst>
                <a:ext uri="{FF2B5EF4-FFF2-40B4-BE49-F238E27FC236}">
                  <a16:creationId xmlns:a16="http://schemas.microsoft.com/office/drawing/2014/main" id="{1F08F729-7E80-4341-B7C0-E5385FE07A9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81" y="2696268"/>
              <a:ext cx="1117218" cy="1271246"/>
            </a:xfrm>
            <a:prstGeom prst="rect">
              <a:avLst/>
            </a:prstGeom>
          </p:spPr>
        </p:pic>
        <p:sp>
          <p:nvSpPr>
            <p:cNvPr id="11" name="TextBox 10" descr="Transform Federal Collections&#10;Retire the lockboxes&#10;Transform accounts receivable processing&#10;">
              <a:extLst>
                <a:ext uri="{FF2B5EF4-FFF2-40B4-BE49-F238E27FC236}">
                  <a16:creationId xmlns:a16="http://schemas.microsoft.com/office/drawing/2014/main" id="{B32EFC09-983B-44C0-97FE-105DDF8B756E}"/>
                </a:ext>
              </a:extLst>
            </p:cNvPr>
            <p:cNvSpPr txBox="1"/>
            <p:nvPr/>
          </p:nvSpPr>
          <p:spPr>
            <a:xfrm>
              <a:off x="2407053" y="2696268"/>
              <a:ext cx="60093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7375E"/>
                  </a:solidFill>
                </a:rPr>
                <a:t>Transform Federal Collections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Retire the lockboxes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Transform accounts receivable processing</a:t>
              </a:r>
            </a:p>
          </p:txBody>
        </p:sp>
      </p:grpSp>
      <p:grpSp>
        <p:nvGrpSpPr>
          <p:cNvPr id="12" name="Group 11" descr="&quot;&quot;">
            <a:extLst>
              <a:ext uri="{FF2B5EF4-FFF2-40B4-BE49-F238E27FC236}">
                <a16:creationId xmlns:a16="http://schemas.microsoft.com/office/drawing/2014/main" id="{B83953E4-BF97-47E3-94FF-270F5F3F4813}"/>
              </a:ext>
            </a:extLst>
          </p:cNvPr>
          <p:cNvGrpSpPr/>
          <p:nvPr/>
        </p:nvGrpSpPr>
        <p:grpSpPr>
          <a:xfrm>
            <a:off x="691117" y="3848986"/>
            <a:ext cx="7750812" cy="1534261"/>
            <a:chOff x="790423" y="4241811"/>
            <a:chExt cx="7651505" cy="1569660"/>
          </a:xfrm>
        </p:grpSpPr>
        <p:pic>
          <p:nvPicPr>
            <p:cNvPr id="13" name="Picture 12" descr="&quot;&quot;">
              <a:extLst>
                <a:ext uri="{FF2B5EF4-FFF2-40B4-BE49-F238E27FC236}">
                  <a16:creationId xmlns:a16="http://schemas.microsoft.com/office/drawing/2014/main" id="{0812C169-B80D-44A0-9818-AED8F94E9C8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23" y="4241811"/>
              <a:ext cx="1467661" cy="1183180"/>
            </a:xfrm>
            <a:prstGeom prst="rect">
              <a:avLst/>
            </a:prstGeom>
          </p:spPr>
        </p:pic>
        <p:sp>
          <p:nvSpPr>
            <p:cNvPr id="14" name="TextBox 13" descr="Strengthen Financial Reporting&#10;Automate interagency buy-sell transactions&#10;Implement single financial statement&#10;Make federal financial data more accessible&#10;&#10;">
              <a:extLst>
                <a:ext uri="{FF2B5EF4-FFF2-40B4-BE49-F238E27FC236}">
                  <a16:creationId xmlns:a16="http://schemas.microsoft.com/office/drawing/2014/main" id="{859CB3B3-76AD-4A4A-8718-1242F619CEB2}"/>
                </a:ext>
              </a:extLst>
            </p:cNvPr>
            <p:cNvSpPr txBox="1"/>
            <p:nvPr/>
          </p:nvSpPr>
          <p:spPr>
            <a:xfrm>
              <a:off x="2432586" y="4241811"/>
              <a:ext cx="6009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7375E"/>
                  </a:solidFill>
                </a:rPr>
                <a:t>Strengthen Financial Reporting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Automate interagency buy-sell transactions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Implement single financial statement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Make federal financial data more accessible</a:t>
              </a:r>
            </a:p>
            <a:p>
              <a:endParaRPr lang="en-US" b="1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15" name="Group 14" descr="&quot;&quot;">
            <a:extLst>
              <a:ext uri="{FF2B5EF4-FFF2-40B4-BE49-F238E27FC236}">
                <a16:creationId xmlns:a16="http://schemas.microsoft.com/office/drawing/2014/main" id="{046DE837-FC83-462C-810E-D14E7D480944}"/>
              </a:ext>
            </a:extLst>
          </p:cNvPr>
          <p:cNvGrpSpPr/>
          <p:nvPr/>
        </p:nvGrpSpPr>
        <p:grpSpPr>
          <a:xfrm>
            <a:off x="790423" y="5383247"/>
            <a:ext cx="7651505" cy="1338228"/>
            <a:chOff x="790423" y="4241811"/>
            <a:chExt cx="7651505" cy="1569660"/>
          </a:xfrm>
        </p:grpSpPr>
        <p:pic>
          <p:nvPicPr>
            <p:cNvPr id="16" name="Picture 15" descr="&quot;&quot;">
              <a:extLst>
                <a:ext uri="{FF2B5EF4-FFF2-40B4-BE49-F238E27FC236}">
                  <a16:creationId xmlns:a16="http://schemas.microsoft.com/office/drawing/2014/main" id="{EC7AFEA0-5FF3-4AF2-B6F9-D3B01B89743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23" y="4241811"/>
              <a:ext cx="1467661" cy="1183180"/>
            </a:xfrm>
            <a:prstGeom prst="rect">
              <a:avLst/>
            </a:prstGeom>
          </p:spPr>
        </p:pic>
        <p:sp>
          <p:nvSpPr>
            <p:cNvPr id="17" name="TextBox 16" descr="Strengthen Financial Reporting&#10;Automate interagency buy-sell transactions&#10;Implement single financial statement&#10;Make federal financial data more accessible&#10;&#10;">
              <a:extLst>
                <a:ext uri="{FF2B5EF4-FFF2-40B4-BE49-F238E27FC236}">
                  <a16:creationId xmlns:a16="http://schemas.microsoft.com/office/drawing/2014/main" id="{B42C387D-2B6E-4620-9B0E-1722C0249F71}"/>
                </a:ext>
              </a:extLst>
            </p:cNvPr>
            <p:cNvSpPr txBox="1"/>
            <p:nvPr/>
          </p:nvSpPr>
          <p:spPr>
            <a:xfrm>
              <a:off x="2432586" y="4241811"/>
              <a:ext cx="6009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7375E"/>
                  </a:solidFill>
                </a:rPr>
                <a:t>Strengthen Financial Reporting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Automate interagency buy-sell transactions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Implement single financial statement</a:t>
              </a:r>
            </a:p>
            <a:p>
              <a:pPr marL="285750" indent="-285750">
                <a:buFont typeface="Lucida Grande"/>
                <a:buChar char="&gt;"/>
              </a:pPr>
              <a:r>
                <a:rPr lang="en-US" dirty="0">
                  <a:solidFill>
                    <a:srgbClr val="17375E"/>
                  </a:solidFill>
                </a:rPr>
                <a:t>Make federal financial data more accessible</a:t>
              </a:r>
            </a:p>
            <a:p>
              <a:endParaRPr lang="en-US" b="1" dirty="0">
                <a:solidFill>
                  <a:srgbClr val="1737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9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CFO Letter for FY 2019">
            <a:extLst>
              <a:ext uri="{FF2B5EF4-FFF2-40B4-BE49-F238E27FC236}">
                <a16:creationId xmlns:a16="http://schemas.microsoft.com/office/drawing/2014/main" id="{1522AA39-307C-46F9-BA6B-2E0546970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4528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CFO Letter for FY 2019</a:t>
            </a:r>
          </a:p>
        </p:txBody>
      </p:sp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A3EDD9CE-35D1-44E7-9485-632EC5B95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49057"/>
          <a:stretch/>
        </p:blipFill>
        <p:spPr>
          <a:xfrm>
            <a:off x="0" y="-63795"/>
            <a:ext cx="9144000" cy="12573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pic>
        <p:nvPicPr>
          <p:cNvPr id="7" name="Content Placeholder 6" descr="Financial management Goals: &#10;Optimize Disbursing:&#10;17 CFO Act agencies using IPP with $45B of invoices processed by 2021.&#10;12 CFO Act agencies currently use IPP.&#10;40M Paper checks printed 57M paper checks in 2017.&#10;95% of federal payments are treasury disbursed by 2021.&#10;Today, 87% of federal payments are Treasury disbursed.&#10;Transform Collections:&#10;Two of the four lockbox networks will be streamlined by 2020.&#10;The lockbox network processed $87M in paper based transactions in 2017.&#10;">
            <a:extLst>
              <a:ext uri="{FF2B5EF4-FFF2-40B4-BE49-F238E27FC236}">
                <a16:creationId xmlns:a16="http://schemas.microsoft.com/office/drawing/2014/main" id="{A9DB252F-6924-40EA-9A67-008E37CF7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958" y="1355271"/>
            <a:ext cx="4131128" cy="5502729"/>
          </a:xfrm>
          <a:prstGeom prst="rect">
            <a:avLst/>
          </a:prstGeom>
        </p:spPr>
      </p:pic>
      <p:pic>
        <p:nvPicPr>
          <p:cNvPr id="8" name="Picture 7" descr="Strengthen Reporting:&#10;Reduce buy/sell intragovernmental difference by 90% by 2022.&#10;The recent audit found material weaknesses with interagency transfers.&#10;Expand USA Spending to include a citizen's guide to federal finances by 2019.&#10;Today, the public finds government financial data difficult to understand.&#10;Pilot a trial balance audit using government wide GTAS data by 2020.&#10;Currently every agency produces a financial statement, at considerable cost.&#10;Expand Services:&#10;generate in excess of $600M of cost avoidance through the use of shared financial management systems by 2023.&#10;Many agencies operate sub-scale and duplicative administrative operations.&#10;10 States or agencies use DNP's Analytical services or ne portal functionality by 2020. &#10;The government disburses billions in improper payments annually.">
            <a:extLst>
              <a:ext uri="{FF2B5EF4-FFF2-40B4-BE49-F238E27FC236}">
                <a16:creationId xmlns:a16="http://schemas.microsoft.com/office/drawing/2014/main" id="{6430A656-DC3C-4243-BF73-D4D67FBF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3" y="1417638"/>
            <a:ext cx="369025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6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nnual report on Progress">
            <a:extLst>
              <a:ext uri="{FF2B5EF4-FFF2-40B4-BE49-F238E27FC236}">
                <a16:creationId xmlns:a16="http://schemas.microsoft.com/office/drawing/2014/main" id="{552F43C0-E112-4D32-858D-5C8604B1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dirty="0"/>
              <a:t>Annual Report on Progress</a:t>
            </a:r>
          </a:p>
        </p:txBody>
      </p:sp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E7AAF734-5D17-4463-AA97-E65B3F1BF6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49057"/>
          <a:stretch/>
        </p:blipFill>
        <p:spPr>
          <a:xfrm>
            <a:off x="0" y="0"/>
            <a:ext cx="9144000" cy="1016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pic>
        <p:nvPicPr>
          <p:cNvPr id="5" name="Content Placeholder 4" descr="Progress statement 2018&#10;The future of federal financial management">
            <a:extLst>
              <a:ext uri="{FF2B5EF4-FFF2-40B4-BE49-F238E27FC236}">
                <a16:creationId xmlns:a16="http://schemas.microsoft.com/office/drawing/2014/main" id="{70923B75-D701-4BEB-9CF0-0A5B8D2D5A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3729" y="1666769"/>
            <a:ext cx="6009361" cy="48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o learn More">
            <a:extLst>
              <a:ext uri="{FF2B5EF4-FFF2-40B4-BE49-F238E27FC236}">
                <a16:creationId xmlns:a16="http://schemas.microsoft.com/office/drawing/2014/main" id="{72598680-FFD7-406C-BD97-91598F90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02600"/>
          </a:xfrm>
        </p:spPr>
        <p:txBody>
          <a:bodyPr/>
          <a:lstStyle/>
          <a:p>
            <a:r>
              <a:rPr lang="en-US" dirty="0"/>
              <a:t>To Learn More</a:t>
            </a:r>
          </a:p>
        </p:txBody>
      </p:sp>
      <p:pic>
        <p:nvPicPr>
          <p:cNvPr id="5" name="Content Placeholder 4" descr="The Future of Federal Financial Management&#10;Fiscal Assistant Secretary US Department of the Treasury March 2018 ">
            <a:extLst>
              <a:ext uri="{FF2B5EF4-FFF2-40B4-BE49-F238E27FC236}">
                <a16:creationId xmlns:a16="http://schemas.microsoft.com/office/drawing/2014/main" id="{C2C64216-9267-407D-879B-D5B06D9AF9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25" y="1615860"/>
            <a:ext cx="6402181" cy="3795384"/>
          </a:xfrm>
          <a:prstGeom prst="rect">
            <a:avLst/>
          </a:prstGeom>
          <a:effectLst>
            <a:outerShdw blurRad="53975" dist="38100" dir="2700000" sx="101000" sy="101000" algn="tl" rotWithShape="0">
              <a:schemeClr val="bg1">
                <a:lumMod val="50000"/>
                <a:alpha val="43000"/>
              </a:schemeClr>
            </a:outerShdw>
          </a:effectLst>
        </p:spPr>
      </p:pic>
      <p:sp>
        <p:nvSpPr>
          <p:cNvPr id="6" name="Rectangle 5" descr="Visit us at https://fmvision.fiscal.treasury.gov/ &#10;">
            <a:extLst>
              <a:ext uri="{FF2B5EF4-FFF2-40B4-BE49-F238E27FC236}">
                <a16:creationId xmlns:a16="http://schemas.microsoft.com/office/drawing/2014/main" id="{68C4EECD-E4F7-492B-AE94-A6339E8FEE3C}"/>
              </a:ext>
            </a:extLst>
          </p:cNvPr>
          <p:cNvSpPr/>
          <p:nvPr/>
        </p:nvSpPr>
        <p:spPr>
          <a:xfrm>
            <a:off x="375781" y="5941255"/>
            <a:ext cx="87682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>
                <a:solidFill>
                  <a:srgbClr val="17375E"/>
                </a:solidFill>
                <a:hlinkClick r:id="rId3"/>
              </a:rPr>
              <a:t>https://fmvision.fiscal.treasury.gov/</a:t>
            </a:r>
            <a:r>
              <a:rPr lang="en-US" sz="3200" dirty="0">
                <a:solidFill>
                  <a:srgbClr val="17375E"/>
                </a:solidFill>
              </a:rPr>
              <a:t>  </a:t>
            </a:r>
            <a:endParaRPr lang="en-US" sz="3200" b="1" u="sng" dirty="0">
              <a:solidFill>
                <a:srgbClr val="17375E"/>
              </a:solidFill>
              <a:ea typeface="Calibri" panose="020F0502020204030204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8636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290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Lucida Grande</vt:lpstr>
      <vt:lpstr>Office Theme</vt:lpstr>
      <vt:lpstr> The Future of Federal Financial Management </vt:lpstr>
      <vt:lpstr>Americans Financial Interactions with the Federal Government</vt:lpstr>
      <vt:lpstr> Engaging the Federal Financial Management Community </vt:lpstr>
      <vt:lpstr>CFO View: Refocus from Financial Transaction Processing to Performance Measurement and Analysis</vt:lpstr>
      <vt:lpstr> A New Role for Agency CFOs </vt:lpstr>
      <vt:lpstr>How Will We Get There?</vt:lpstr>
      <vt:lpstr>CFO Letter for FY 2019</vt:lpstr>
      <vt:lpstr>Annual Report on Progress</vt:lpstr>
      <vt:lpstr>To Learn More</vt:lpstr>
    </vt:vector>
  </TitlesOfParts>
  <Company>Jordan Dresden Communications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Innovation Transformation (FIT) a Ten Year Vision</dc:title>
  <dc:creator>Financial Management Services</dc:creator>
  <cp:lastModifiedBy>Bailey, Veronica - OCFO-FMS, New Orleans, LA</cp:lastModifiedBy>
  <cp:revision>166</cp:revision>
  <cp:lastPrinted>2018-04-30T13:50:38Z</cp:lastPrinted>
  <dcterms:created xsi:type="dcterms:W3CDTF">2018-04-16T16:19:29Z</dcterms:created>
  <dcterms:modified xsi:type="dcterms:W3CDTF">2019-08-14T14:54:13Z</dcterms:modified>
</cp:coreProperties>
</file>