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2E180-D29E-4F92-8DEA-AF1117E58DF0}" type="datetimeFigureOut">
              <a:rPr lang="en-US" smtClean="0"/>
              <a:t>6/18/2018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39CB1-41B2-422A-B6FE-5C6173020316}" type="slidenum">
              <a:rPr lang="en-US" smtClean="0"/>
              <a:t>‹#›</a:t>
            </a:fld>
            <a:endParaRPr lang="en-US" dirty="0"/>
          </a:p>
        </p:txBody>
      </p:sp>
    </p:spTree>
    <p:extLst>
      <p:ext uri="{BB962C8B-B14F-4D97-AF65-F5344CB8AC3E}">
        <p14:creationId xmlns:p14="http://schemas.microsoft.com/office/powerpoint/2010/main" val="291897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4973052" y="1122363"/>
            <a:ext cx="7106652"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4973051" y="3602038"/>
            <a:ext cx="71066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1216152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iscal.treasury.gov/fsreports/ref/fastBook/fastbook_home.htm" TargetMode="External"/><Relationship Id="rId2" Type="http://schemas.openxmlformats.org/officeDocument/2006/relationships/hyperlink" Target="https://tfm.fiscal.treasury.gov/v1/supplements/ussgl/ussgl_part_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p:txBody>
          <a:bodyPr>
            <a:normAutofit/>
          </a:bodyPr>
          <a:lstStyle/>
          <a:p>
            <a:r>
              <a:rPr lang="en-US" sz="7200" dirty="0">
                <a:latin typeface="Calibri" panose="020F0502020204030204" pitchFamily="34" charset="0"/>
                <a:cs typeface="Calibri" panose="020F0502020204030204" pitchFamily="34" charset="0"/>
              </a:rPr>
              <a:t>GTAS Updates</a:t>
            </a:r>
          </a:p>
        </p:txBody>
      </p:sp>
      <p:sp>
        <p:nvSpPr>
          <p:cNvPr id="3" name="Subtitle 2">
            <a:extLst>
              <a:ext uri="{FF2B5EF4-FFF2-40B4-BE49-F238E27FC236}">
                <a16:creationId xmlns:a16="http://schemas.microsoft.com/office/drawing/2014/main" id="{01B0C7C6-230A-4909-AB6A-3997F94827B4}"/>
              </a:ext>
            </a:extLst>
          </p:cNvPr>
          <p:cNvSpPr>
            <a:spLocks noGrp="1"/>
          </p:cNvSpPr>
          <p:nvPr>
            <p:ph type="subTitle" idx="1"/>
          </p:nvPr>
        </p:nvSpPr>
        <p:spPr>
          <a:xfrm>
            <a:off x="4973051" y="3509963"/>
            <a:ext cx="7106653" cy="1655762"/>
          </a:xfrm>
        </p:spPr>
        <p:txBody>
          <a:bodyPr/>
          <a:lstStyle/>
          <a:p>
            <a:r>
              <a:rPr lang="en-US" dirty="0"/>
              <a:t>presented by the </a:t>
            </a:r>
          </a:p>
          <a:p>
            <a:r>
              <a:rPr lang="en-US" sz="2800" b="1" dirty="0"/>
              <a:t>Financial Reporting Branch</a:t>
            </a:r>
          </a:p>
        </p:txBody>
      </p:sp>
    </p:spTree>
    <p:extLst>
      <p:ext uri="{BB962C8B-B14F-4D97-AF65-F5344CB8AC3E}">
        <p14:creationId xmlns:p14="http://schemas.microsoft.com/office/powerpoint/2010/main" val="155015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4A31-772A-4BF7-A3B2-43302E30C0CE}"/>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f</a:t>
            </a:r>
          </a:p>
        </p:txBody>
      </p:sp>
      <p:sp>
        <p:nvSpPr>
          <p:cNvPr id="3" name="Content Placeholder 2">
            <a:extLst>
              <a:ext uri="{FF2B5EF4-FFF2-40B4-BE49-F238E27FC236}">
                <a16:creationId xmlns:a16="http://schemas.microsoft.com/office/drawing/2014/main" id="{1186EB20-A894-4030-9A87-AF41821B0381}"/>
              </a:ext>
            </a:extLst>
          </p:cNvPr>
          <p:cNvSpPr>
            <a:spLocks noGrp="1"/>
          </p:cNvSpPr>
          <p:nvPr>
            <p:ph idx="1"/>
          </p:nvPr>
        </p:nvSpPr>
        <p:spPr>
          <a:xfrm>
            <a:off x="822960" y="1671212"/>
            <a:ext cx="10515600" cy="348658"/>
          </a:xfrm>
        </p:spPr>
        <p:txBody>
          <a:bodyPr>
            <a:normAutofit fontScale="85000" lnSpcReduction="20000"/>
          </a:bodyPr>
          <a:lstStyle/>
          <a:p>
            <a:pPr marL="0" indent="0" algn="ctr">
              <a:buNone/>
            </a:pPr>
            <a:r>
              <a:rPr lang="en-US" dirty="0"/>
              <a:t>Affected GLs most commonly used by USDA</a:t>
            </a:r>
          </a:p>
        </p:txBody>
      </p:sp>
      <p:pic>
        <p:nvPicPr>
          <p:cNvPr id="4" name="Content Placeholder 3" descr="Affected GL's most commonly used by USDA" title="DEFC">
            <a:extLst>
              <a:ext uri="{FF2B5EF4-FFF2-40B4-BE49-F238E27FC236}">
                <a16:creationId xmlns:a16="http://schemas.microsoft.com/office/drawing/2014/main" id="{96B1F420-56CA-49F6-B8B2-6F192F9FC081}"/>
              </a:ext>
            </a:extLst>
          </p:cNvPr>
          <p:cNvPicPr>
            <a:picLocks noChangeAspect="1"/>
          </p:cNvPicPr>
          <p:nvPr/>
        </p:nvPicPr>
        <p:blipFill>
          <a:blip r:embed="rId2"/>
          <a:stretch>
            <a:fillRect/>
          </a:stretch>
        </p:blipFill>
        <p:spPr>
          <a:xfrm>
            <a:off x="271777" y="2126300"/>
            <a:ext cx="11710426" cy="4477446"/>
          </a:xfrm>
          <a:prstGeom prst="rect">
            <a:avLst/>
          </a:prstGeom>
        </p:spPr>
      </p:pic>
    </p:spTree>
    <p:extLst>
      <p:ext uri="{BB962C8B-B14F-4D97-AF65-F5344CB8AC3E}">
        <p14:creationId xmlns:p14="http://schemas.microsoft.com/office/powerpoint/2010/main" val="316418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1155-5A53-4F3F-80F6-0A6BF0B321B3}"/>
              </a:ext>
            </a:extLst>
          </p:cNvPr>
          <p:cNvSpPr>
            <a:spLocks noGrp="1"/>
          </p:cNvSpPr>
          <p:nvPr>
            <p:ph type="title"/>
          </p:nvPr>
        </p:nvSpPr>
        <p:spPr/>
        <p:txBody>
          <a:bodyPr/>
          <a:lstStyle/>
          <a:p>
            <a:r>
              <a:rPr lang="en-US" dirty="0"/>
              <a:t>New GTAS Edits</a:t>
            </a:r>
          </a:p>
        </p:txBody>
      </p:sp>
      <p:sp>
        <p:nvSpPr>
          <p:cNvPr id="3" name="Content Placeholder 2">
            <a:extLst>
              <a:ext uri="{FF2B5EF4-FFF2-40B4-BE49-F238E27FC236}">
                <a16:creationId xmlns:a16="http://schemas.microsoft.com/office/drawing/2014/main" id="{8ED8D8DB-1959-4B59-BA20-49C8790D4FF2}"/>
              </a:ext>
            </a:extLst>
          </p:cNvPr>
          <p:cNvSpPr>
            <a:spLocks noGrp="1"/>
          </p:cNvSpPr>
          <p:nvPr>
            <p:ph idx="1"/>
          </p:nvPr>
        </p:nvSpPr>
        <p:spPr>
          <a:xfrm>
            <a:off x="583659" y="2003898"/>
            <a:ext cx="10992255" cy="1790180"/>
          </a:xfrm>
        </p:spPr>
        <p:txBody>
          <a:bodyPr>
            <a:normAutofit lnSpcReduction="10000"/>
          </a:bodyPr>
          <a:lstStyle/>
          <a:p>
            <a:r>
              <a:rPr lang="en-US" dirty="0"/>
              <a:t>For FY 18, Treasury implemented several new GTAS edits effective with Period 08 reporting.</a:t>
            </a:r>
          </a:p>
          <a:p>
            <a:r>
              <a:rPr lang="en-US" dirty="0"/>
              <a:t>Edits and other GTAS reporting updates may be located at:</a:t>
            </a:r>
          </a:p>
          <a:p>
            <a:pPr marL="0" indent="0" algn="ctr">
              <a:buNone/>
            </a:pPr>
            <a:r>
              <a:rPr lang="en-US" dirty="0"/>
              <a:t>https://tfm.fiscal.treasury.gov/v1/supplements/ussgl.html</a:t>
            </a:r>
          </a:p>
        </p:txBody>
      </p:sp>
      <p:pic>
        <p:nvPicPr>
          <p:cNvPr id="4" name="Picture 3" descr="Edits and other GTAS reporting updates may be located at https;//tfm.fiscal.treasury.gov/v1/supplements/ussgl.html" title="New GTAS Edits">
            <a:extLst>
              <a:ext uri="{FF2B5EF4-FFF2-40B4-BE49-F238E27FC236}">
                <a16:creationId xmlns:a16="http://schemas.microsoft.com/office/drawing/2014/main" id="{EB629653-C2B6-4FFB-AAD4-8F2D756CFAE8}"/>
              </a:ext>
            </a:extLst>
          </p:cNvPr>
          <p:cNvPicPr>
            <a:picLocks noChangeAspect="1"/>
          </p:cNvPicPr>
          <p:nvPr/>
        </p:nvPicPr>
        <p:blipFill>
          <a:blip r:embed="rId2">
            <a:extLst>
              <a:ext uri="{BEBA8EAE-BF5A-486C-A8C5-ECC9F3942E4B}">
                <a14:imgProps xmlns:a14="http://schemas.microsoft.com/office/drawing/2010/main">
                  <a14:imgLayer r:embed="rId3">
                    <a14:imgEffect>
                      <a14:saturation sat="44000"/>
                    </a14:imgEffect>
                  </a14:imgLayer>
                </a14:imgProps>
              </a:ext>
            </a:extLst>
          </a:blip>
          <a:stretch>
            <a:fillRect/>
          </a:stretch>
        </p:blipFill>
        <p:spPr>
          <a:xfrm>
            <a:off x="1108770" y="4353635"/>
            <a:ext cx="9691900" cy="1915699"/>
          </a:xfrm>
          <a:prstGeom prst="rect">
            <a:avLst/>
          </a:prstGeom>
          <a:effectLst>
            <a:outerShdw blurRad="50800" dist="50800" dir="5400000" sx="101000" sy="101000" algn="ctr" rotWithShape="0">
              <a:srgbClr val="000000">
                <a:alpha val="0"/>
              </a:srgbClr>
            </a:outerShdw>
          </a:effectLst>
        </p:spPr>
      </p:pic>
      <p:sp>
        <p:nvSpPr>
          <p:cNvPr id="5" name="Slide Number Placeholder 4">
            <a:extLst>
              <a:ext uri="{FF2B5EF4-FFF2-40B4-BE49-F238E27FC236}">
                <a16:creationId xmlns:a16="http://schemas.microsoft.com/office/drawing/2014/main" id="{CE4E9808-C530-4BC1-80A2-451934580F33}"/>
              </a:ext>
            </a:extLst>
          </p:cNvPr>
          <p:cNvSpPr>
            <a:spLocks noGrp="1"/>
          </p:cNvSpPr>
          <p:nvPr>
            <p:ph type="sldNum" sz="quarter" idx="12"/>
          </p:nvPr>
        </p:nvSpPr>
        <p:spPr/>
        <p:txBody>
          <a:bodyPr/>
          <a:lstStyle/>
          <a:p>
            <a:fld id="{32892FE9-6E3B-40F5-83C6-4FF46BD928C5}" type="slidenum">
              <a:rPr lang="en-US" smtClean="0"/>
              <a:t>11</a:t>
            </a:fld>
            <a:endParaRPr lang="en-US" dirty="0"/>
          </a:p>
        </p:txBody>
      </p:sp>
    </p:spTree>
    <p:extLst>
      <p:ext uri="{BB962C8B-B14F-4D97-AF65-F5344CB8AC3E}">
        <p14:creationId xmlns:p14="http://schemas.microsoft.com/office/powerpoint/2010/main" val="355776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3086-A563-4E11-8A3F-7C1E34D35030}"/>
              </a:ext>
            </a:extLst>
          </p:cNvPr>
          <p:cNvSpPr>
            <a:spLocks noGrp="1"/>
          </p:cNvSpPr>
          <p:nvPr>
            <p:ph type="title"/>
          </p:nvPr>
        </p:nvSpPr>
        <p:spPr/>
        <p:txBody>
          <a:bodyPr/>
          <a:lstStyle/>
          <a:p>
            <a:r>
              <a:rPr lang="en-US" dirty="0"/>
              <a:t>New GTAS </a:t>
            </a:r>
            <a:r>
              <a:rPr lang="en-US" dirty="0" err="1"/>
              <a:t>Edits</a:t>
            </a:r>
            <a:r>
              <a:rPr lang="en-US" sz="1000" dirty="0" err="1"/>
              <a:t>a</a:t>
            </a:r>
            <a:endParaRPr lang="en-US" dirty="0"/>
          </a:p>
        </p:txBody>
      </p:sp>
      <p:sp>
        <p:nvSpPr>
          <p:cNvPr id="3" name="Content Placeholder 2">
            <a:extLst>
              <a:ext uri="{FF2B5EF4-FFF2-40B4-BE49-F238E27FC236}">
                <a16:creationId xmlns:a16="http://schemas.microsoft.com/office/drawing/2014/main" id="{D25C01C8-AAF1-4667-99DB-76D95A859676}"/>
              </a:ext>
            </a:extLst>
          </p:cNvPr>
          <p:cNvSpPr>
            <a:spLocks noGrp="1"/>
          </p:cNvSpPr>
          <p:nvPr>
            <p:ph idx="1"/>
          </p:nvPr>
        </p:nvSpPr>
        <p:spPr>
          <a:xfrm>
            <a:off x="244164" y="1699166"/>
            <a:ext cx="11673191" cy="1617966"/>
          </a:xfrm>
        </p:spPr>
        <p:txBody>
          <a:bodyPr/>
          <a:lstStyle/>
          <a:p>
            <a:pPr marL="285750" indent="-285750"/>
            <a:r>
              <a:rPr lang="en-US" dirty="0"/>
              <a:t>The most notable new edits for USDA agencies are edits to ensure that certain lines of the SF-133 reflect either a zero or normal balance. </a:t>
            </a:r>
          </a:p>
          <a:p>
            <a:pPr marL="285750" indent="-285750"/>
            <a:r>
              <a:rPr lang="en-US" dirty="0"/>
              <a:t>Specifically, edits 79, 84, 92, and 94 will have the largest impact on USDA.</a:t>
            </a:r>
          </a:p>
        </p:txBody>
      </p:sp>
      <p:pic>
        <p:nvPicPr>
          <p:cNvPr id="5" name="Picture 4" descr="The most notable new edits for USDA agencies are edits to ensure that certain lines of the SF-133 reflect either a zero or normal balance&#10;&#10;Sepcifically, edits 79, 84, 92 and 94 will have the largest impact on USDA" title="New GTAS edits">
            <a:extLst>
              <a:ext uri="{FF2B5EF4-FFF2-40B4-BE49-F238E27FC236}">
                <a16:creationId xmlns:a16="http://schemas.microsoft.com/office/drawing/2014/main" id="{BBC81901-4008-4EEA-9C14-9DF8878972AE}"/>
              </a:ext>
            </a:extLst>
          </p:cNvPr>
          <p:cNvPicPr>
            <a:picLocks noChangeAspect="1"/>
          </p:cNvPicPr>
          <p:nvPr/>
        </p:nvPicPr>
        <p:blipFill>
          <a:blip r:embed="rId2"/>
          <a:stretch>
            <a:fillRect/>
          </a:stretch>
        </p:blipFill>
        <p:spPr>
          <a:xfrm>
            <a:off x="580416" y="3461817"/>
            <a:ext cx="10946859" cy="2065525"/>
          </a:xfrm>
          <a:prstGeom prst="rect">
            <a:avLst/>
          </a:prstGeom>
        </p:spPr>
      </p:pic>
      <p:sp>
        <p:nvSpPr>
          <p:cNvPr id="4" name="Slide Number Placeholder 3">
            <a:extLst>
              <a:ext uri="{FF2B5EF4-FFF2-40B4-BE49-F238E27FC236}">
                <a16:creationId xmlns:a16="http://schemas.microsoft.com/office/drawing/2014/main" id="{14C8F215-88F7-40D0-9147-7E3C9C0696C9}"/>
              </a:ext>
            </a:extLst>
          </p:cNvPr>
          <p:cNvSpPr>
            <a:spLocks noGrp="1"/>
          </p:cNvSpPr>
          <p:nvPr>
            <p:ph type="sldNum" sz="quarter" idx="12"/>
          </p:nvPr>
        </p:nvSpPr>
        <p:spPr/>
        <p:txBody>
          <a:bodyPr/>
          <a:lstStyle/>
          <a:p>
            <a:fld id="{32892FE9-6E3B-40F5-83C6-4FF46BD928C5}" type="slidenum">
              <a:rPr lang="en-US" smtClean="0"/>
              <a:t>12</a:t>
            </a:fld>
            <a:endParaRPr lang="en-US" dirty="0"/>
          </a:p>
        </p:txBody>
      </p:sp>
    </p:spTree>
    <p:extLst>
      <p:ext uri="{BB962C8B-B14F-4D97-AF65-F5344CB8AC3E}">
        <p14:creationId xmlns:p14="http://schemas.microsoft.com/office/powerpoint/2010/main" val="102905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E8F6-FAEA-4122-AC86-3848B0F00816}"/>
              </a:ext>
            </a:extLst>
          </p:cNvPr>
          <p:cNvSpPr>
            <a:spLocks noGrp="1"/>
          </p:cNvSpPr>
          <p:nvPr>
            <p:ph type="title"/>
          </p:nvPr>
        </p:nvSpPr>
        <p:spPr/>
        <p:txBody>
          <a:bodyPr/>
          <a:lstStyle/>
          <a:p>
            <a:r>
              <a:rPr lang="en-US" dirty="0"/>
              <a:t>New GTAS </a:t>
            </a:r>
            <a:r>
              <a:rPr lang="en-US" dirty="0" err="1"/>
              <a:t>Edits</a:t>
            </a:r>
            <a:r>
              <a:rPr lang="en-US" sz="1000" dirty="0" err="1"/>
              <a:t>b</a:t>
            </a:r>
            <a:endParaRPr lang="en-US" dirty="0"/>
          </a:p>
        </p:txBody>
      </p:sp>
      <p:sp>
        <p:nvSpPr>
          <p:cNvPr id="3" name="Content Placeholder 2">
            <a:extLst>
              <a:ext uri="{FF2B5EF4-FFF2-40B4-BE49-F238E27FC236}">
                <a16:creationId xmlns:a16="http://schemas.microsoft.com/office/drawing/2014/main" id="{969B770A-298D-4147-A1C0-8CA57051C351}"/>
              </a:ext>
            </a:extLst>
          </p:cNvPr>
          <p:cNvSpPr>
            <a:spLocks noGrp="1"/>
          </p:cNvSpPr>
          <p:nvPr>
            <p:ph idx="1"/>
          </p:nvPr>
        </p:nvSpPr>
        <p:spPr>
          <a:xfrm>
            <a:off x="710120" y="1825625"/>
            <a:ext cx="10797702" cy="3544043"/>
          </a:xfrm>
        </p:spPr>
        <p:txBody>
          <a:bodyPr/>
          <a:lstStyle/>
          <a:p>
            <a:pPr marL="0" indent="0" algn="ctr">
              <a:buNone/>
            </a:pPr>
            <a:r>
              <a:rPr lang="en-US" sz="4800" dirty="0"/>
              <a:t>Edits 79 and 84</a:t>
            </a:r>
          </a:p>
          <a:p>
            <a:r>
              <a:rPr lang="en-US" sz="3600" dirty="0"/>
              <a:t>Edit 79 – SF-133 Line 1750 Balance Check (must be ≥ 0)</a:t>
            </a:r>
          </a:p>
          <a:p>
            <a:pPr lvl="1"/>
            <a:r>
              <a:rPr lang="en-US" sz="2800" dirty="0"/>
              <a:t>Spending authority from offsetting collections, discretionary (total)</a:t>
            </a:r>
          </a:p>
          <a:p>
            <a:pPr marL="457200" lvl="1" indent="0">
              <a:buNone/>
            </a:pPr>
            <a:endParaRPr lang="en-US" sz="1600" dirty="0"/>
          </a:p>
          <a:p>
            <a:r>
              <a:rPr lang="en-US" sz="3600" dirty="0"/>
              <a:t>Edit 84 – SF-133 Line 1850 Balance Check (must be ≥ 0)</a:t>
            </a:r>
          </a:p>
          <a:p>
            <a:pPr lvl="1"/>
            <a:r>
              <a:rPr lang="en-US" sz="2800" dirty="0"/>
              <a:t>Spending authority from offsetting collections, mandatory (total)</a:t>
            </a:r>
          </a:p>
        </p:txBody>
      </p:sp>
      <p:sp>
        <p:nvSpPr>
          <p:cNvPr id="4" name="Slide Number Placeholder 3">
            <a:extLst>
              <a:ext uri="{FF2B5EF4-FFF2-40B4-BE49-F238E27FC236}">
                <a16:creationId xmlns:a16="http://schemas.microsoft.com/office/drawing/2014/main" id="{32694C41-6FBB-4380-8C6E-132712DBFAA0}"/>
              </a:ext>
            </a:extLst>
          </p:cNvPr>
          <p:cNvSpPr>
            <a:spLocks noGrp="1"/>
          </p:cNvSpPr>
          <p:nvPr>
            <p:ph type="sldNum" sz="quarter" idx="12"/>
          </p:nvPr>
        </p:nvSpPr>
        <p:spPr/>
        <p:txBody>
          <a:bodyPr/>
          <a:lstStyle/>
          <a:p>
            <a:fld id="{32892FE9-6E3B-40F5-83C6-4FF46BD928C5}" type="slidenum">
              <a:rPr lang="en-US" smtClean="0"/>
              <a:t>13</a:t>
            </a:fld>
            <a:endParaRPr lang="en-US" dirty="0"/>
          </a:p>
        </p:txBody>
      </p:sp>
    </p:spTree>
    <p:extLst>
      <p:ext uri="{BB962C8B-B14F-4D97-AF65-F5344CB8AC3E}">
        <p14:creationId xmlns:p14="http://schemas.microsoft.com/office/powerpoint/2010/main" val="2207638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05EE-B433-4835-8C33-0509C7336E40}"/>
              </a:ext>
            </a:extLst>
          </p:cNvPr>
          <p:cNvSpPr>
            <a:spLocks noGrp="1"/>
          </p:cNvSpPr>
          <p:nvPr>
            <p:ph type="title"/>
          </p:nvPr>
        </p:nvSpPr>
        <p:spPr/>
        <p:txBody>
          <a:bodyPr/>
          <a:lstStyle/>
          <a:p>
            <a:r>
              <a:rPr lang="en-US" dirty="0"/>
              <a:t>New GTAS </a:t>
            </a:r>
            <a:r>
              <a:rPr lang="en-US" dirty="0" err="1"/>
              <a:t>Edits</a:t>
            </a:r>
            <a:r>
              <a:rPr lang="en-US" sz="1000" dirty="0" err="1"/>
              <a:t>c</a:t>
            </a:r>
            <a:endParaRPr lang="en-US" dirty="0"/>
          </a:p>
        </p:txBody>
      </p:sp>
      <p:sp>
        <p:nvSpPr>
          <p:cNvPr id="3" name="Content Placeholder 2">
            <a:extLst>
              <a:ext uri="{FF2B5EF4-FFF2-40B4-BE49-F238E27FC236}">
                <a16:creationId xmlns:a16="http://schemas.microsoft.com/office/drawing/2014/main" id="{3907E3E6-F3D3-4F72-9982-D31BC5FDA2F1}"/>
              </a:ext>
            </a:extLst>
          </p:cNvPr>
          <p:cNvSpPr>
            <a:spLocks noGrp="1"/>
          </p:cNvSpPr>
          <p:nvPr>
            <p:ph idx="1"/>
          </p:nvPr>
        </p:nvSpPr>
        <p:spPr>
          <a:xfrm>
            <a:off x="457200" y="1682886"/>
            <a:ext cx="11196536" cy="4902740"/>
          </a:xfrm>
        </p:spPr>
        <p:txBody>
          <a:bodyPr>
            <a:normAutofit/>
          </a:bodyPr>
          <a:lstStyle/>
          <a:p>
            <a:pPr marL="0" indent="0" algn="ctr">
              <a:buNone/>
            </a:pPr>
            <a:r>
              <a:rPr lang="en-US" sz="3200" u="sng" dirty="0"/>
              <a:t>Normal Flow</a:t>
            </a:r>
          </a:p>
          <a:p>
            <a:pPr marL="0" indent="0">
              <a:buNone/>
            </a:pPr>
            <a:r>
              <a:rPr lang="en-US" dirty="0"/>
              <a:t>Sales Order Created → need to create an unfilled order</a:t>
            </a:r>
          </a:p>
          <a:p>
            <a:pPr lvl="1"/>
            <a:r>
              <a:rPr lang="en-US" dirty="0"/>
              <a:t>Debit GL 422100 - Unfilled Customer Orders Without Advance</a:t>
            </a:r>
          </a:p>
          <a:p>
            <a:pPr marL="0" indent="0">
              <a:buNone/>
            </a:pPr>
            <a:endParaRPr lang="en-US" sz="1000" dirty="0"/>
          </a:p>
          <a:p>
            <a:pPr marL="0" indent="0">
              <a:buNone/>
            </a:pPr>
            <a:r>
              <a:rPr lang="en-US" dirty="0"/>
              <a:t>Work Performed → need to decrease unfilled order and increase receivable</a:t>
            </a:r>
          </a:p>
          <a:p>
            <a:pPr lvl="1"/>
            <a:r>
              <a:rPr lang="en-US" dirty="0"/>
              <a:t>Debit  GL 425100 - Reimbursements and Other Income Earned – Receivable</a:t>
            </a:r>
          </a:p>
          <a:p>
            <a:pPr lvl="1"/>
            <a:r>
              <a:rPr lang="en-US" dirty="0"/>
              <a:t>Credit GL 422100 - Unfilled Customer Orders Without Advance</a:t>
            </a:r>
          </a:p>
          <a:p>
            <a:pPr marL="0" indent="0">
              <a:buNone/>
            </a:pPr>
            <a:endParaRPr lang="en-US" sz="1000" dirty="0"/>
          </a:p>
          <a:p>
            <a:pPr marL="0" indent="0">
              <a:buNone/>
            </a:pPr>
            <a:r>
              <a:rPr lang="en-US" dirty="0"/>
              <a:t>Collection Received → need to decrease receivable and increase collection</a:t>
            </a:r>
          </a:p>
          <a:p>
            <a:pPr lvl="1"/>
            <a:r>
              <a:rPr lang="en-US" dirty="0"/>
              <a:t>Debit  GL 425200 - Reimbursements and Other Income Earned – Collected</a:t>
            </a:r>
          </a:p>
          <a:p>
            <a:pPr lvl="1"/>
            <a:r>
              <a:rPr lang="en-US" dirty="0"/>
              <a:t>Credit GL 425100 - Reimbursements and Other Income Earned – Receivable</a:t>
            </a:r>
          </a:p>
        </p:txBody>
      </p:sp>
      <p:sp>
        <p:nvSpPr>
          <p:cNvPr id="4" name="Slide Number Placeholder 3">
            <a:extLst>
              <a:ext uri="{FF2B5EF4-FFF2-40B4-BE49-F238E27FC236}">
                <a16:creationId xmlns:a16="http://schemas.microsoft.com/office/drawing/2014/main" id="{36A197C0-1929-4DD7-BAC6-51BBE78D1232}"/>
              </a:ext>
            </a:extLst>
          </p:cNvPr>
          <p:cNvSpPr>
            <a:spLocks noGrp="1"/>
          </p:cNvSpPr>
          <p:nvPr>
            <p:ph type="sldNum" sz="quarter" idx="12"/>
          </p:nvPr>
        </p:nvSpPr>
        <p:spPr/>
        <p:txBody>
          <a:bodyPr/>
          <a:lstStyle/>
          <a:p>
            <a:fld id="{32892FE9-6E3B-40F5-83C6-4FF46BD928C5}" type="slidenum">
              <a:rPr lang="en-US" smtClean="0"/>
              <a:t>14</a:t>
            </a:fld>
            <a:endParaRPr lang="en-US" dirty="0"/>
          </a:p>
        </p:txBody>
      </p:sp>
    </p:spTree>
    <p:extLst>
      <p:ext uri="{BB962C8B-B14F-4D97-AF65-F5344CB8AC3E}">
        <p14:creationId xmlns:p14="http://schemas.microsoft.com/office/powerpoint/2010/main" val="54429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55C9-3DEC-4369-B355-4D7158FCC42A}"/>
              </a:ext>
            </a:extLst>
          </p:cNvPr>
          <p:cNvSpPr>
            <a:spLocks noGrp="1"/>
          </p:cNvSpPr>
          <p:nvPr>
            <p:ph type="title"/>
          </p:nvPr>
        </p:nvSpPr>
        <p:spPr/>
        <p:txBody>
          <a:bodyPr/>
          <a:lstStyle/>
          <a:p>
            <a:r>
              <a:rPr lang="en-US" dirty="0"/>
              <a:t>New GTAS </a:t>
            </a:r>
            <a:r>
              <a:rPr lang="en-US" dirty="0" err="1"/>
              <a:t>Edits</a:t>
            </a:r>
            <a:r>
              <a:rPr lang="en-US" sz="1000" dirty="0" err="1"/>
              <a:t>d</a:t>
            </a:r>
            <a:endParaRPr lang="en-US" dirty="0"/>
          </a:p>
        </p:txBody>
      </p:sp>
      <p:sp>
        <p:nvSpPr>
          <p:cNvPr id="3" name="Content Placeholder 2">
            <a:extLst>
              <a:ext uri="{FF2B5EF4-FFF2-40B4-BE49-F238E27FC236}">
                <a16:creationId xmlns:a16="http://schemas.microsoft.com/office/drawing/2014/main" id="{5C62582B-E0E0-458F-8FBE-CBD0ADCEE689}"/>
              </a:ext>
            </a:extLst>
          </p:cNvPr>
          <p:cNvSpPr>
            <a:spLocks noGrp="1"/>
          </p:cNvSpPr>
          <p:nvPr>
            <p:ph idx="1"/>
          </p:nvPr>
        </p:nvSpPr>
        <p:spPr>
          <a:xfrm>
            <a:off x="476655" y="1554480"/>
            <a:ext cx="11430000" cy="3396899"/>
          </a:xfrm>
        </p:spPr>
        <p:txBody>
          <a:bodyPr>
            <a:normAutofit fontScale="92500"/>
          </a:bodyPr>
          <a:lstStyle/>
          <a:p>
            <a:pPr marL="0" indent="0" algn="ctr">
              <a:buNone/>
            </a:pPr>
            <a:r>
              <a:rPr lang="en-US" sz="4800" dirty="0"/>
              <a:t>Edits 79 and 84</a:t>
            </a:r>
          </a:p>
          <a:p>
            <a:r>
              <a:rPr lang="en-US" dirty="0"/>
              <a:t>Abnormal lines 1750 and 1850 most typically occur when unfilled customer orders are written down, GL 422100, without a corresponding receivable/collection.</a:t>
            </a:r>
          </a:p>
          <a:p>
            <a:endParaRPr lang="en-US" sz="800" dirty="0"/>
          </a:p>
          <a:p>
            <a:r>
              <a:rPr lang="en-US" dirty="0"/>
              <a:t>The decrease in GL 422100 without corresponding increases in receivable/collection GLs generates abnormal activity on either line 1701 or 1801, which is then captured on line 1750 or 1850 creating an overall abnormal spending authority balance.</a:t>
            </a:r>
          </a:p>
        </p:txBody>
      </p:sp>
      <p:pic>
        <p:nvPicPr>
          <p:cNvPr id="4" name="Picture 3" descr="Edits 79 and 84" title="New GTAS Edits">
            <a:extLst>
              <a:ext uri="{FF2B5EF4-FFF2-40B4-BE49-F238E27FC236}">
                <a16:creationId xmlns:a16="http://schemas.microsoft.com/office/drawing/2014/main" id="{B861EAC8-99AE-444D-9B1C-D7F07821DB75}"/>
              </a:ext>
            </a:extLst>
          </p:cNvPr>
          <p:cNvPicPr>
            <a:picLocks noChangeAspect="1"/>
          </p:cNvPicPr>
          <p:nvPr/>
        </p:nvPicPr>
        <p:blipFill>
          <a:blip r:embed="rId2"/>
          <a:stretch>
            <a:fillRect/>
          </a:stretch>
        </p:blipFill>
        <p:spPr>
          <a:xfrm>
            <a:off x="415646" y="5029201"/>
            <a:ext cx="11491009" cy="1215957"/>
          </a:xfrm>
          <a:prstGeom prst="rect">
            <a:avLst/>
          </a:prstGeom>
        </p:spPr>
      </p:pic>
      <p:sp>
        <p:nvSpPr>
          <p:cNvPr id="5" name="Slide Number Placeholder 4">
            <a:extLst>
              <a:ext uri="{FF2B5EF4-FFF2-40B4-BE49-F238E27FC236}">
                <a16:creationId xmlns:a16="http://schemas.microsoft.com/office/drawing/2014/main" id="{FBB21625-96B6-4183-94C1-0279419BA7DD}"/>
              </a:ext>
            </a:extLst>
          </p:cNvPr>
          <p:cNvSpPr>
            <a:spLocks noGrp="1"/>
          </p:cNvSpPr>
          <p:nvPr>
            <p:ph type="sldNum" sz="quarter" idx="12"/>
          </p:nvPr>
        </p:nvSpPr>
        <p:spPr/>
        <p:txBody>
          <a:bodyPr/>
          <a:lstStyle/>
          <a:p>
            <a:fld id="{32892FE9-6E3B-40F5-83C6-4FF46BD928C5}" type="slidenum">
              <a:rPr lang="en-US" smtClean="0"/>
              <a:t>15</a:t>
            </a:fld>
            <a:endParaRPr lang="en-US" dirty="0"/>
          </a:p>
        </p:txBody>
      </p:sp>
    </p:spTree>
    <p:extLst>
      <p:ext uri="{BB962C8B-B14F-4D97-AF65-F5344CB8AC3E}">
        <p14:creationId xmlns:p14="http://schemas.microsoft.com/office/powerpoint/2010/main" val="282687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CDDF-7967-4AEC-8376-108830FB0D30}"/>
              </a:ext>
            </a:extLst>
          </p:cNvPr>
          <p:cNvSpPr>
            <a:spLocks noGrp="1"/>
          </p:cNvSpPr>
          <p:nvPr>
            <p:ph type="title"/>
          </p:nvPr>
        </p:nvSpPr>
        <p:spPr/>
        <p:txBody>
          <a:bodyPr/>
          <a:lstStyle/>
          <a:p>
            <a:r>
              <a:rPr lang="en-US" dirty="0"/>
              <a:t>New GTAS </a:t>
            </a:r>
            <a:r>
              <a:rPr lang="en-US" dirty="0" err="1"/>
              <a:t>Edits</a:t>
            </a:r>
            <a:r>
              <a:rPr lang="en-US" sz="1000" dirty="0" err="1"/>
              <a:t>e</a:t>
            </a:r>
            <a:endParaRPr lang="en-US" dirty="0"/>
          </a:p>
        </p:txBody>
      </p:sp>
      <p:sp>
        <p:nvSpPr>
          <p:cNvPr id="3" name="Content Placeholder 2">
            <a:extLst>
              <a:ext uri="{FF2B5EF4-FFF2-40B4-BE49-F238E27FC236}">
                <a16:creationId xmlns:a16="http://schemas.microsoft.com/office/drawing/2014/main" id="{A4D3AD89-C0A8-4344-9471-E38D67260B28}"/>
              </a:ext>
            </a:extLst>
          </p:cNvPr>
          <p:cNvSpPr>
            <a:spLocks noGrp="1"/>
          </p:cNvSpPr>
          <p:nvPr>
            <p:ph idx="1"/>
          </p:nvPr>
        </p:nvSpPr>
        <p:spPr>
          <a:xfrm>
            <a:off x="719847" y="1825625"/>
            <a:ext cx="10768520" cy="4351338"/>
          </a:xfrm>
        </p:spPr>
        <p:txBody>
          <a:bodyPr/>
          <a:lstStyle/>
          <a:p>
            <a:pPr marL="0" indent="0" algn="ctr">
              <a:buNone/>
            </a:pPr>
            <a:r>
              <a:rPr lang="en-US" sz="4800" dirty="0"/>
              <a:t>Edits 92 &amp; 94</a:t>
            </a:r>
          </a:p>
          <a:p>
            <a:r>
              <a:rPr lang="en-US" sz="3600" dirty="0"/>
              <a:t>Edit 92 – SF-133 Line 4011 Balance Check (must be ≥ 0)</a:t>
            </a:r>
          </a:p>
          <a:p>
            <a:pPr lvl="1"/>
            <a:r>
              <a:rPr lang="en-US" sz="2800" dirty="0"/>
              <a:t>Outlays from discretionary balances</a:t>
            </a:r>
          </a:p>
          <a:p>
            <a:pPr marL="457200" lvl="1" indent="0">
              <a:buNone/>
            </a:pPr>
            <a:endParaRPr lang="en-US" sz="1600" dirty="0"/>
          </a:p>
          <a:p>
            <a:r>
              <a:rPr lang="en-US" sz="3600" dirty="0"/>
              <a:t>Edit 94 – SF-133 Line 4101 Balance Check (must be ≥ 0)</a:t>
            </a:r>
          </a:p>
          <a:p>
            <a:pPr lvl="1"/>
            <a:r>
              <a:rPr lang="en-US" sz="2800" dirty="0"/>
              <a:t>Outlays from mandatory balances</a:t>
            </a:r>
          </a:p>
        </p:txBody>
      </p:sp>
      <p:sp>
        <p:nvSpPr>
          <p:cNvPr id="4" name="Slide Number Placeholder 3">
            <a:extLst>
              <a:ext uri="{FF2B5EF4-FFF2-40B4-BE49-F238E27FC236}">
                <a16:creationId xmlns:a16="http://schemas.microsoft.com/office/drawing/2014/main" id="{A8E52D5E-11BB-434C-B802-5D44E320E6E8}"/>
              </a:ext>
            </a:extLst>
          </p:cNvPr>
          <p:cNvSpPr>
            <a:spLocks noGrp="1"/>
          </p:cNvSpPr>
          <p:nvPr>
            <p:ph type="sldNum" sz="quarter" idx="12"/>
          </p:nvPr>
        </p:nvSpPr>
        <p:spPr/>
        <p:txBody>
          <a:bodyPr/>
          <a:lstStyle/>
          <a:p>
            <a:fld id="{32892FE9-6E3B-40F5-83C6-4FF46BD928C5}" type="slidenum">
              <a:rPr lang="en-US" smtClean="0"/>
              <a:t>16</a:t>
            </a:fld>
            <a:endParaRPr lang="en-US" dirty="0"/>
          </a:p>
        </p:txBody>
      </p:sp>
    </p:spTree>
    <p:extLst>
      <p:ext uri="{BB962C8B-B14F-4D97-AF65-F5344CB8AC3E}">
        <p14:creationId xmlns:p14="http://schemas.microsoft.com/office/powerpoint/2010/main" val="3937473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C5B0-D24B-48DF-9800-4F715ADDE5B5}"/>
              </a:ext>
            </a:extLst>
          </p:cNvPr>
          <p:cNvSpPr>
            <a:spLocks noGrp="1"/>
          </p:cNvSpPr>
          <p:nvPr>
            <p:ph type="title"/>
          </p:nvPr>
        </p:nvSpPr>
        <p:spPr/>
        <p:txBody>
          <a:bodyPr/>
          <a:lstStyle/>
          <a:p>
            <a:r>
              <a:rPr lang="en-US" dirty="0"/>
              <a:t>New GTAS </a:t>
            </a:r>
            <a:r>
              <a:rPr lang="en-US" dirty="0" err="1"/>
              <a:t>Edits</a:t>
            </a:r>
            <a:r>
              <a:rPr lang="en-US" sz="1000" dirty="0" err="1"/>
              <a:t>f</a:t>
            </a:r>
            <a:endParaRPr lang="en-US" dirty="0"/>
          </a:p>
        </p:txBody>
      </p:sp>
      <p:sp>
        <p:nvSpPr>
          <p:cNvPr id="3" name="Content Placeholder 2">
            <a:extLst>
              <a:ext uri="{FF2B5EF4-FFF2-40B4-BE49-F238E27FC236}">
                <a16:creationId xmlns:a16="http://schemas.microsoft.com/office/drawing/2014/main" id="{BC2E4722-4437-481C-A580-4D50F8570519}"/>
              </a:ext>
            </a:extLst>
          </p:cNvPr>
          <p:cNvSpPr>
            <a:spLocks noGrp="1"/>
          </p:cNvSpPr>
          <p:nvPr>
            <p:ph idx="1"/>
          </p:nvPr>
        </p:nvSpPr>
        <p:spPr>
          <a:xfrm>
            <a:off x="627596" y="1825625"/>
            <a:ext cx="10906328" cy="4351338"/>
          </a:xfrm>
        </p:spPr>
        <p:txBody>
          <a:bodyPr/>
          <a:lstStyle/>
          <a:p>
            <a:pPr marL="0" indent="0" algn="ctr">
              <a:buNone/>
            </a:pPr>
            <a:r>
              <a:rPr lang="en-US" sz="4800" dirty="0"/>
              <a:t>Edits 92 &amp; 94</a:t>
            </a:r>
          </a:p>
          <a:p>
            <a:r>
              <a:rPr lang="en-US" dirty="0"/>
              <a:t>Abnormal lines 4011 and 4101 occur when total outlays are abnormal. </a:t>
            </a:r>
          </a:p>
          <a:p>
            <a:r>
              <a:rPr lang="en-US" dirty="0"/>
              <a:t>Activity in GL 480200 is combined with the ending balance in GLs 488200, 490200 and 498200 to calculate the totals on these lines.</a:t>
            </a:r>
          </a:p>
          <a:p>
            <a:r>
              <a:rPr lang="en-US" dirty="0"/>
              <a:t>Corrective Action: Spending Adjustment</a:t>
            </a:r>
          </a:p>
        </p:txBody>
      </p:sp>
      <p:graphicFrame>
        <p:nvGraphicFramePr>
          <p:cNvPr id="5" name="Table 4" descr="Edits 92 nd 94" title="new GTAS edits">
            <a:extLst>
              <a:ext uri="{FF2B5EF4-FFF2-40B4-BE49-F238E27FC236}">
                <a16:creationId xmlns:a16="http://schemas.microsoft.com/office/drawing/2014/main" id="{AF368017-B20C-41AC-AD8F-F29D22484D19}"/>
              </a:ext>
            </a:extLst>
          </p:cNvPr>
          <p:cNvGraphicFramePr>
            <a:graphicFrameLocks noGrp="1"/>
          </p:cNvGraphicFramePr>
          <p:nvPr>
            <p:extLst>
              <p:ext uri="{D42A27DB-BD31-4B8C-83A1-F6EECF244321}">
                <p14:modId xmlns:p14="http://schemas.microsoft.com/office/powerpoint/2010/main" val="4212597771"/>
              </p:ext>
            </p:extLst>
          </p:nvPr>
        </p:nvGraphicFramePr>
        <p:xfrm>
          <a:off x="822959" y="4507959"/>
          <a:ext cx="10515601" cy="1669004"/>
        </p:xfrm>
        <a:graphic>
          <a:graphicData uri="http://schemas.openxmlformats.org/drawingml/2006/table">
            <a:tbl>
              <a:tblPr firstRow="1">
                <a:tableStyleId>{5C22544A-7EE6-4342-B048-85BDC9FD1C3A}</a:tableStyleId>
              </a:tblPr>
              <a:tblGrid>
                <a:gridCol w="1561212">
                  <a:extLst>
                    <a:ext uri="{9D8B030D-6E8A-4147-A177-3AD203B41FA5}">
                      <a16:colId xmlns:a16="http://schemas.microsoft.com/office/drawing/2014/main" val="610980437"/>
                    </a:ext>
                  </a:extLst>
                </a:gridCol>
                <a:gridCol w="322564">
                  <a:extLst>
                    <a:ext uri="{9D8B030D-6E8A-4147-A177-3AD203B41FA5}">
                      <a16:colId xmlns:a16="http://schemas.microsoft.com/office/drawing/2014/main" val="3090761227"/>
                    </a:ext>
                  </a:extLst>
                </a:gridCol>
                <a:gridCol w="554811">
                  <a:extLst>
                    <a:ext uri="{9D8B030D-6E8A-4147-A177-3AD203B41FA5}">
                      <a16:colId xmlns:a16="http://schemas.microsoft.com/office/drawing/2014/main" val="1495350816"/>
                    </a:ext>
                  </a:extLst>
                </a:gridCol>
                <a:gridCol w="954791">
                  <a:extLst>
                    <a:ext uri="{9D8B030D-6E8A-4147-A177-3AD203B41FA5}">
                      <a16:colId xmlns:a16="http://schemas.microsoft.com/office/drawing/2014/main" val="3349393302"/>
                    </a:ext>
                  </a:extLst>
                </a:gridCol>
                <a:gridCol w="1212842">
                  <a:extLst>
                    <a:ext uri="{9D8B030D-6E8A-4147-A177-3AD203B41FA5}">
                      <a16:colId xmlns:a16="http://schemas.microsoft.com/office/drawing/2014/main" val="727569588"/>
                    </a:ext>
                  </a:extLst>
                </a:gridCol>
                <a:gridCol w="3199839">
                  <a:extLst>
                    <a:ext uri="{9D8B030D-6E8A-4147-A177-3AD203B41FA5}">
                      <a16:colId xmlns:a16="http://schemas.microsoft.com/office/drawing/2014/main" val="48319726"/>
                    </a:ext>
                  </a:extLst>
                </a:gridCol>
                <a:gridCol w="928986">
                  <a:extLst>
                    <a:ext uri="{9D8B030D-6E8A-4147-A177-3AD203B41FA5}">
                      <a16:colId xmlns:a16="http://schemas.microsoft.com/office/drawing/2014/main" val="1360152250"/>
                    </a:ext>
                  </a:extLst>
                </a:gridCol>
                <a:gridCol w="890278">
                  <a:extLst>
                    <a:ext uri="{9D8B030D-6E8A-4147-A177-3AD203B41FA5}">
                      <a16:colId xmlns:a16="http://schemas.microsoft.com/office/drawing/2014/main" val="637806125"/>
                    </a:ext>
                  </a:extLst>
                </a:gridCol>
                <a:gridCol w="890278">
                  <a:extLst>
                    <a:ext uri="{9D8B030D-6E8A-4147-A177-3AD203B41FA5}">
                      <a16:colId xmlns:a16="http://schemas.microsoft.com/office/drawing/2014/main" val="3271841402"/>
                    </a:ext>
                  </a:extLst>
                </a:gridCol>
              </a:tblGrid>
              <a:tr h="427949">
                <a:tc>
                  <a:txBody>
                    <a:bodyPr/>
                    <a:lstStyle/>
                    <a:p>
                      <a:pPr algn="ctr" fontAlgn="b"/>
                      <a:r>
                        <a:rPr lang="en-US" sz="1100" b="1" u="none" strike="noStrike" dirty="0">
                          <a:effectLst/>
                        </a:rPr>
                        <a:t>Function</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TM</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TM_TV</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FMMI Role</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Document _Type</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Description</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Fund Type </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Prop Acct Debit (+)</a:t>
                      </a:r>
                      <a:endParaRPr lang="en-US" sz="1100" b="1"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100" b="1" u="none" strike="noStrike" dirty="0">
                          <a:effectLst/>
                        </a:rPr>
                        <a:t>Prop Acct Credit (-)</a:t>
                      </a:r>
                      <a:endParaRPr lang="en-US" sz="1100" b="1"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8380398"/>
                  </a:ext>
                </a:extLst>
              </a:tr>
              <a:tr h="213975">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B2_SP</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Downward Adj-Prior Yr Unpaid Undel Ord-Oblig Recov</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487100UPDN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480100UPDN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50739249"/>
                  </a:ext>
                </a:extLst>
              </a:tr>
              <a:tr h="205416">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B2_ST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Downward Adj-Prior Yr Unpaid Deliv Ord-Oblig Recov</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497100UPDN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490100UPDN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18057483"/>
                  </a:ext>
                </a:extLst>
              </a:tr>
              <a:tr h="205416">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B2_SX</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Downward Adj-Prior Yr Prepaid Undl Ord-Refunds Col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487200UPDN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480200UPDN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08844743"/>
                  </a:ext>
                </a:extLst>
              </a:tr>
              <a:tr h="205416">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B2_SY</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Down Adj of Pr-Yr Pd Deliv Order-ObRfnds  Dir Post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497200UPDN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490200UPDN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87123173"/>
                  </a:ext>
                </a:extLst>
              </a:tr>
              <a:tr h="205416">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B2_UP</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Upward Adj-Prior Yr Undeliv Order- Oblig, Unpaid</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480100UPDN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488100UPDN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9513016"/>
                  </a:ext>
                </a:extLst>
              </a:tr>
              <a:tr h="205416">
                <a:tc>
                  <a:txBody>
                    <a:bodyPr/>
                    <a:lstStyle/>
                    <a:p>
                      <a:pPr algn="l" fontAlgn="b"/>
                      <a:r>
                        <a:rPr lang="en-US" sz="1100" u="none" strike="noStrike" dirty="0">
                          <a:effectLst/>
                        </a:rPr>
                        <a:t>B2 - Balancing Document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B2_SR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G/L Processor</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SU - GL Adjustment</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Up Adj of Prior-Year Deliv Orders - Ob, Unpaid</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All fund types</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498100UPDN</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a:effectLst/>
                        </a:rPr>
                        <a:t>490100UPDN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55348901"/>
                  </a:ext>
                </a:extLst>
              </a:tr>
            </a:tbl>
          </a:graphicData>
        </a:graphic>
      </p:graphicFrame>
      <p:sp>
        <p:nvSpPr>
          <p:cNvPr id="4" name="Slide Number Placeholder 3">
            <a:extLst>
              <a:ext uri="{FF2B5EF4-FFF2-40B4-BE49-F238E27FC236}">
                <a16:creationId xmlns:a16="http://schemas.microsoft.com/office/drawing/2014/main" id="{98CA09C3-503C-4361-896C-B066D6325758}"/>
              </a:ext>
            </a:extLst>
          </p:cNvPr>
          <p:cNvSpPr>
            <a:spLocks noGrp="1"/>
          </p:cNvSpPr>
          <p:nvPr>
            <p:ph type="sldNum" sz="quarter" idx="12"/>
          </p:nvPr>
        </p:nvSpPr>
        <p:spPr/>
        <p:txBody>
          <a:bodyPr/>
          <a:lstStyle/>
          <a:p>
            <a:fld id="{32892FE9-6E3B-40F5-83C6-4FF46BD928C5}" type="slidenum">
              <a:rPr lang="en-US" smtClean="0"/>
              <a:t>17</a:t>
            </a:fld>
            <a:endParaRPr lang="en-US" dirty="0"/>
          </a:p>
        </p:txBody>
      </p:sp>
    </p:spTree>
    <p:extLst>
      <p:ext uri="{BB962C8B-B14F-4D97-AF65-F5344CB8AC3E}">
        <p14:creationId xmlns:p14="http://schemas.microsoft.com/office/powerpoint/2010/main" val="1997938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C2C5-5247-4037-9BAC-CCD61C35BD40}"/>
              </a:ext>
            </a:extLst>
          </p:cNvPr>
          <p:cNvSpPr>
            <a:spLocks noGrp="1"/>
          </p:cNvSpPr>
          <p:nvPr>
            <p:ph type="title"/>
          </p:nvPr>
        </p:nvSpPr>
        <p:spPr/>
        <p:txBody>
          <a:bodyPr/>
          <a:lstStyle/>
          <a:p>
            <a:r>
              <a:rPr lang="en-US" dirty="0"/>
              <a:t>Trading Partner Main Account</a:t>
            </a:r>
          </a:p>
        </p:txBody>
      </p:sp>
      <p:sp>
        <p:nvSpPr>
          <p:cNvPr id="3" name="Content Placeholder 2">
            <a:extLst>
              <a:ext uri="{FF2B5EF4-FFF2-40B4-BE49-F238E27FC236}">
                <a16:creationId xmlns:a16="http://schemas.microsoft.com/office/drawing/2014/main" id="{83E04EF3-A4AB-41BB-9876-DE4EDD58862F}"/>
              </a:ext>
            </a:extLst>
          </p:cNvPr>
          <p:cNvSpPr>
            <a:spLocks noGrp="1"/>
          </p:cNvSpPr>
          <p:nvPr>
            <p:ph idx="1"/>
          </p:nvPr>
        </p:nvSpPr>
        <p:spPr>
          <a:xfrm>
            <a:off x="515565" y="1825625"/>
            <a:ext cx="11128443" cy="4351338"/>
          </a:xfrm>
        </p:spPr>
        <p:txBody>
          <a:bodyPr>
            <a:normAutofit fontScale="92500" lnSpcReduction="10000"/>
          </a:bodyPr>
          <a:lstStyle/>
          <a:p>
            <a:pPr marL="0" indent="0" algn="ctr">
              <a:buNone/>
            </a:pPr>
            <a:r>
              <a:rPr lang="en-US" sz="4800" dirty="0"/>
              <a:t>Phase-in Approach</a:t>
            </a:r>
          </a:p>
          <a:p>
            <a:r>
              <a:rPr lang="en-US" b="1" dirty="0"/>
              <a:t>FY 2015: </a:t>
            </a:r>
          </a:p>
          <a:p>
            <a:pPr marL="0" indent="0">
              <a:buNone/>
            </a:pPr>
            <a:r>
              <a:rPr lang="en-US" dirty="0"/>
              <a:t>The Trading Partner Main Account Code is required for TAS with a 2015 beginning period of availability.</a:t>
            </a:r>
          </a:p>
          <a:p>
            <a:pPr marL="0" indent="0">
              <a:buNone/>
            </a:pPr>
            <a:r>
              <a:rPr lang="en-US" dirty="0"/>
              <a:t>• </a:t>
            </a:r>
            <a:r>
              <a:rPr lang="en-US" b="1" dirty="0"/>
              <a:t>FY 2016 - 2018: </a:t>
            </a:r>
          </a:p>
          <a:p>
            <a:pPr marL="0" indent="0">
              <a:buNone/>
            </a:pPr>
            <a:r>
              <a:rPr lang="en-US" dirty="0"/>
              <a:t>Each year, the Trading Partner Main Account will be required for the current</a:t>
            </a:r>
            <a:br>
              <a:rPr lang="en-US" dirty="0"/>
            </a:br>
            <a:r>
              <a:rPr lang="en-US" dirty="0"/>
              <a:t>FY period of availability.</a:t>
            </a:r>
          </a:p>
          <a:p>
            <a:pPr marL="0" indent="0">
              <a:buNone/>
            </a:pPr>
            <a:r>
              <a:rPr lang="en-US" dirty="0"/>
              <a:t>• </a:t>
            </a:r>
            <a:r>
              <a:rPr lang="en-US" b="1" dirty="0"/>
              <a:t>FY 2019: </a:t>
            </a:r>
          </a:p>
          <a:p>
            <a:pPr marL="0" indent="0">
              <a:buNone/>
            </a:pPr>
            <a:r>
              <a:rPr lang="en-US" dirty="0"/>
              <a:t>The Trading Partner Main Account will be required for </a:t>
            </a:r>
            <a:r>
              <a:rPr lang="en-US" b="1" dirty="0"/>
              <a:t>all </a:t>
            </a:r>
            <a:r>
              <a:rPr lang="en-US" dirty="0"/>
              <a:t>TAS including X year beginning October 1, 2018.</a:t>
            </a:r>
          </a:p>
          <a:p>
            <a:pPr marL="0" indent="0">
              <a:buNone/>
            </a:pPr>
            <a:endParaRPr lang="en-US" dirty="0"/>
          </a:p>
        </p:txBody>
      </p:sp>
      <p:sp>
        <p:nvSpPr>
          <p:cNvPr id="4" name="Slide Number Placeholder 3">
            <a:extLst>
              <a:ext uri="{FF2B5EF4-FFF2-40B4-BE49-F238E27FC236}">
                <a16:creationId xmlns:a16="http://schemas.microsoft.com/office/drawing/2014/main" id="{B49A87A5-5C66-4F18-B4C0-A01A30E523C3}"/>
              </a:ext>
            </a:extLst>
          </p:cNvPr>
          <p:cNvSpPr>
            <a:spLocks noGrp="1"/>
          </p:cNvSpPr>
          <p:nvPr>
            <p:ph type="sldNum" sz="quarter" idx="12"/>
          </p:nvPr>
        </p:nvSpPr>
        <p:spPr/>
        <p:txBody>
          <a:bodyPr/>
          <a:lstStyle/>
          <a:p>
            <a:fld id="{32892FE9-6E3B-40F5-83C6-4FF46BD928C5}" type="slidenum">
              <a:rPr lang="en-US" smtClean="0"/>
              <a:t>18</a:t>
            </a:fld>
            <a:endParaRPr lang="en-US" dirty="0"/>
          </a:p>
        </p:txBody>
      </p:sp>
    </p:spTree>
    <p:extLst>
      <p:ext uri="{BB962C8B-B14F-4D97-AF65-F5344CB8AC3E}">
        <p14:creationId xmlns:p14="http://schemas.microsoft.com/office/powerpoint/2010/main" val="280615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02CD-4B1E-4C01-A3F3-2E0A52AF1B61}"/>
              </a:ext>
            </a:extLst>
          </p:cNvPr>
          <p:cNvSpPr>
            <a:spLocks noGrp="1"/>
          </p:cNvSpPr>
          <p:nvPr>
            <p:ph type="title"/>
          </p:nvPr>
        </p:nvSpPr>
        <p:spPr/>
        <p:txBody>
          <a:bodyPr/>
          <a:lstStyle/>
          <a:p>
            <a:r>
              <a:rPr lang="en-US" dirty="0"/>
              <a:t>Trading Partner Main </a:t>
            </a:r>
            <a:r>
              <a:rPr lang="en-US" dirty="0" err="1"/>
              <a:t>Account</a:t>
            </a:r>
            <a:r>
              <a:rPr lang="en-US" sz="1000" dirty="0" err="1"/>
              <a:t>a</a:t>
            </a:r>
            <a:endParaRPr lang="en-US" dirty="0"/>
          </a:p>
        </p:txBody>
      </p:sp>
      <p:sp>
        <p:nvSpPr>
          <p:cNvPr id="3" name="Content Placeholder 2">
            <a:extLst>
              <a:ext uri="{FF2B5EF4-FFF2-40B4-BE49-F238E27FC236}">
                <a16:creationId xmlns:a16="http://schemas.microsoft.com/office/drawing/2014/main" id="{113E96BF-426F-47AF-B415-C449617C40BF}"/>
              </a:ext>
            </a:extLst>
          </p:cNvPr>
          <p:cNvSpPr>
            <a:spLocks noGrp="1"/>
          </p:cNvSpPr>
          <p:nvPr>
            <p:ph idx="1"/>
          </p:nvPr>
        </p:nvSpPr>
        <p:spPr>
          <a:xfrm>
            <a:off x="466928" y="1825624"/>
            <a:ext cx="11147898" cy="4808640"/>
          </a:xfrm>
        </p:spPr>
        <p:txBody>
          <a:bodyPr>
            <a:normAutofit fontScale="92500" lnSpcReduction="10000"/>
          </a:bodyPr>
          <a:lstStyle/>
          <a:p>
            <a:r>
              <a:rPr lang="en-US" dirty="0"/>
              <a:t>During the initial implementation of the Trading Partner Main Account, FMS created edits within FMMI based upon beginning budget period.</a:t>
            </a:r>
          </a:p>
          <a:p>
            <a:r>
              <a:rPr lang="en-US" dirty="0"/>
              <a:t>Federal transactions with beginning period of availability of 2015 or later required an entry to the GTAS US Government Fields in FMMI so that appropriate Trading Partner details could be provided via GTAS.</a:t>
            </a:r>
          </a:p>
          <a:p>
            <a:r>
              <a:rPr lang="en-US" dirty="0"/>
              <a:t>Currently, discussions are taking place regarding the expansion of that edit to include all transactions.</a:t>
            </a:r>
          </a:p>
          <a:p>
            <a:r>
              <a:rPr lang="en-US" dirty="0"/>
              <a:t>Additionally, agencies must review their ledger transactions for balances without Trading Partner Main Account details and process correcting entries in FMMI for documents creating these balances.</a:t>
            </a:r>
          </a:p>
          <a:p>
            <a:r>
              <a:rPr lang="en-US" dirty="0"/>
              <a:t>Treasury’s phase-in includes agencies outside of the FMMI system as well, thus research is required by those agencies to ensure compliance.</a:t>
            </a:r>
          </a:p>
        </p:txBody>
      </p:sp>
      <p:sp>
        <p:nvSpPr>
          <p:cNvPr id="4" name="Slide Number Placeholder 3">
            <a:extLst>
              <a:ext uri="{FF2B5EF4-FFF2-40B4-BE49-F238E27FC236}">
                <a16:creationId xmlns:a16="http://schemas.microsoft.com/office/drawing/2014/main" id="{A8077C29-E0D6-4206-9615-E776632A4A30}"/>
              </a:ext>
            </a:extLst>
          </p:cNvPr>
          <p:cNvSpPr>
            <a:spLocks noGrp="1"/>
          </p:cNvSpPr>
          <p:nvPr>
            <p:ph type="sldNum" sz="quarter" idx="12"/>
          </p:nvPr>
        </p:nvSpPr>
        <p:spPr/>
        <p:txBody>
          <a:bodyPr/>
          <a:lstStyle/>
          <a:p>
            <a:fld id="{32892FE9-6E3B-40F5-83C6-4FF46BD928C5}" type="slidenum">
              <a:rPr lang="en-US" smtClean="0"/>
              <a:t>19</a:t>
            </a:fld>
            <a:endParaRPr lang="en-US" dirty="0"/>
          </a:p>
        </p:txBody>
      </p:sp>
    </p:spTree>
    <p:extLst>
      <p:ext uri="{BB962C8B-B14F-4D97-AF65-F5344CB8AC3E}">
        <p14:creationId xmlns:p14="http://schemas.microsoft.com/office/powerpoint/2010/main" val="191197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MB M-18-08 Guidance Memo" title="OMB Guidance on disaster and Emergency Funding Tracking">
            <a:extLst>
              <a:ext uri="{FF2B5EF4-FFF2-40B4-BE49-F238E27FC236}">
                <a16:creationId xmlns:a16="http://schemas.microsoft.com/office/drawing/2014/main" id="{6ABCA9C6-78FC-49A4-A07D-0EB2DF5A0CFA}"/>
              </a:ext>
            </a:extLst>
          </p:cNvPr>
          <p:cNvSpPr>
            <a:spLocks noGrp="1"/>
          </p:cNvSpPr>
          <p:nvPr>
            <p:ph type="title"/>
          </p:nvPr>
        </p:nvSpPr>
        <p:spPr/>
        <p:txBody>
          <a:bodyPr/>
          <a:lstStyle/>
          <a:p>
            <a:r>
              <a:rPr lang="en-US" dirty="0"/>
              <a:t>Disaster &amp; Emergency Funding</a:t>
            </a:r>
          </a:p>
        </p:txBody>
      </p:sp>
      <p:sp>
        <p:nvSpPr>
          <p:cNvPr id="3" name="Content Placeholder 2" descr="OMB Guidance on disaster and emergency Funding Tracking Memo" title="OMB M-18-08 Guidance on Disaster and Emergency Funding Tracking">
            <a:extLst>
              <a:ext uri="{FF2B5EF4-FFF2-40B4-BE49-F238E27FC236}">
                <a16:creationId xmlns:a16="http://schemas.microsoft.com/office/drawing/2014/main" id="{D6836E68-95AD-4216-9CC7-B335298141EF}"/>
              </a:ext>
            </a:extLst>
          </p:cNvPr>
          <p:cNvSpPr>
            <a:spLocks noGrp="1"/>
          </p:cNvSpPr>
          <p:nvPr>
            <p:ph idx="1"/>
          </p:nvPr>
        </p:nvSpPr>
        <p:spPr>
          <a:xfrm>
            <a:off x="298579" y="1744824"/>
            <a:ext cx="5742297" cy="4889241"/>
          </a:xfrm>
        </p:spPr>
        <p:txBody>
          <a:bodyPr>
            <a:normAutofit/>
          </a:bodyPr>
          <a:lstStyle/>
          <a:p>
            <a:pPr marL="0" indent="0">
              <a:buNone/>
            </a:pPr>
            <a:r>
              <a:rPr lang="en-US" sz="3600" u="sng" dirty="0"/>
              <a:t>OMB M-18-08</a:t>
            </a:r>
            <a:r>
              <a:rPr lang="en-US" sz="3600" dirty="0"/>
              <a:t>: </a:t>
            </a:r>
          </a:p>
          <a:p>
            <a:pPr marL="0" indent="0">
              <a:buNone/>
            </a:pPr>
            <a:r>
              <a:rPr lang="en-US" sz="3600" dirty="0"/>
              <a:t>Guidance on Disaster and Emergency Funding Tracking</a:t>
            </a:r>
          </a:p>
          <a:p>
            <a:pPr marL="0" indent="0">
              <a:buNone/>
            </a:pPr>
            <a:endParaRPr lang="en-US" sz="200" dirty="0"/>
          </a:p>
          <a:p>
            <a:r>
              <a:rPr lang="en-US" dirty="0"/>
              <a:t>Established the Disaster Emergency Fund Code (DEFC) to streamline funds accountability of appropriations designated for disaster relief or as emergency requirements</a:t>
            </a:r>
          </a:p>
        </p:txBody>
      </p:sp>
      <p:pic>
        <p:nvPicPr>
          <p:cNvPr id="4" name="Picture 3" descr="Guidance on Duisaster and emergency Funding Tracking" title="OMB M-18-08">
            <a:extLst>
              <a:ext uri="{FF2B5EF4-FFF2-40B4-BE49-F238E27FC236}">
                <a16:creationId xmlns:a16="http://schemas.microsoft.com/office/drawing/2014/main" id="{521B6A43-7607-4B22-8988-6B6D7151D874}"/>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181000"/>
                    </a14:imgEffect>
                    <a14:imgEffect>
                      <a14:brightnessContrast bright="13000" contrast="48000"/>
                    </a14:imgEffect>
                  </a14:imgLayer>
                </a14:imgProps>
              </a:ext>
            </a:extLst>
          </a:blip>
          <a:stretch>
            <a:fillRect/>
          </a:stretch>
        </p:blipFill>
        <p:spPr>
          <a:xfrm>
            <a:off x="5878286" y="1744824"/>
            <a:ext cx="6313714" cy="5048223"/>
          </a:xfrm>
          <a:prstGeom prst="rect">
            <a:avLst/>
          </a:prstGeom>
          <a:effectLst>
            <a:outerShdw blurRad="50800" dist="50800" dir="5400000" sx="1000" sy="1000" algn="ctr" rotWithShape="0">
              <a:srgbClr val="000000"/>
            </a:outerShdw>
          </a:effectLst>
        </p:spPr>
      </p:pic>
      <p:sp>
        <p:nvSpPr>
          <p:cNvPr id="5" name="Slide Number Placeholder 4">
            <a:extLst>
              <a:ext uri="{FF2B5EF4-FFF2-40B4-BE49-F238E27FC236}">
                <a16:creationId xmlns:a16="http://schemas.microsoft.com/office/drawing/2014/main" id="{4C789E21-52F7-4CFC-BAFF-0D5CCE1B6006}"/>
              </a:ext>
            </a:extLst>
          </p:cNvPr>
          <p:cNvSpPr>
            <a:spLocks noGrp="1"/>
          </p:cNvSpPr>
          <p:nvPr>
            <p:ph type="sldNum" sz="quarter" idx="12"/>
          </p:nvPr>
        </p:nvSpPr>
        <p:spPr/>
        <p:txBody>
          <a:bodyPr/>
          <a:lstStyle/>
          <a:p>
            <a:fld id="{32892FE9-6E3B-40F5-83C6-4FF46BD928C5}" type="slidenum">
              <a:rPr lang="en-US" smtClean="0"/>
              <a:t>2</a:t>
            </a:fld>
            <a:endParaRPr lang="en-US" dirty="0"/>
          </a:p>
        </p:txBody>
      </p:sp>
    </p:spTree>
    <p:extLst>
      <p:ext uri="{BB962C8B-B14F-4D97-AF65-F5344CB8AC3E}">
        <p14:creationId xmlns:p14="http://schemas.microsoft.com/office/powerpoint/2010/main" val="403623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6CAB-A3CA-4A6F-ABF4-8AAF328BB33F}"/>
              </a:ext>
            </a:extLst>
          </p:cNvPr>
          <p:cNvSpPr>
            <a:spLocks noGrp="1"/>
          </p:cNvSpPr>
          <p:nvPr>
            <p:ph type="title"/>
          </p:nvPr>
        </p:nvSpPr>
        <p:spPr/>
        <p:txBody>
          <a:bodyPr/>
          <a:lstStyle/>
          <a:p>
            <a:r>
              <a:rPr lang="en-US" dirty="0"/>
              <a:t>Trading Partner Main Account</a:t>
            </a:r>
            <a:r>
              <a:rPr lang="en-US" sz="1000" dirty="0"/>
              <a:t>b</a:t>
            </a:r>
            <a:endParaRPr lang="en-US" dirty="0"/>
          </a:p>
        </p:txBody>
      </p:sp>
      <p:sp>
        <p:nvSpPr>
          <p:cNvPr id="3" name="Content Placeholder 2">
            <a:extLst>
              <a:ext uri="{FF2B5EF4-FFF2-40B4-BE49-F238E27FC236}">
                <a16:creationId xmlns:a16="http://schemas.microsoft.com/office/drawing/2014/main" id="{F442771F-6095-4583-B84E-16DB83EE85B0}"/>
              </a:ext>
            </a:extLst>
          </p:cNvPr>
          <p:cNvSpPr>
            <a:spLocks noGrp="1"/>
          </p:cNvSpPr>
          <p:nvPr>
            <p:ph idx="1"/>
          </p:nvPr>
        </p:nvSpPr>
        <p:spPr>
          <a:xfrm>
            <a:off x="428017" y="1825625"/>
            <a:ext cx="11254902" cy="4351338"/>
          </a:xfrm>
        </p:spPr>
        <p:txBody>
          <a:bodyPr>
            <a:normAutofit/>
          </a:bodyPr>
          <a:lstStyle/>
          <a:p>
            <a:pPr marL="0" indent="0" algn="ctr">
              <a:buNone/>
            </a:pPr>
            <a:r>
              <a:rPr lang="en-US" sz="4800" dirty="0"/>
              <a:t>Resources</a:t>
            </a:r>
          </a:p>
          <a:p>
            <a:pPr marL="0" indent="0">
              <a:buNone/>
            </a:pPr>
            <a:r>
              <a:rPr lang="en-US" dirty="0"/>
              <a:t>GTAS Edits and Validations information can be found at: </a:t>
            </a:r>
          </a:p>
          <a:p>
            <a:pPr marL="0" indent="0">
              <a:buNone/>
            </a:pPr>
            <a:r>
              <a:rPr lang="en-US" dirty="0">
                <a:hlinkClick r:id="rId2" tooltip="GTAS Edits and Validations information"/>
              </a:rPr>
              <a:t>https://tfm.fiscal.treasury.gov/v1/supplements/ussgl/ussgl_part_2.html</a:t>
            </a:r>
            <a:endParaRPr lang="en-US" dirty="0"/>
          </a:p>
          <a:p>
            <a:pPr marL="0" indent="0">
              <a:buNone/>
            </a:pPr>
            <a:endParaRPr lang="en-US" sz="1000" dirty="0"/>
          </a:p>
          <a:p>
            <a:pPr marL="0" indent="0">
              <a:buNone/>
            </a:pPr>
            <a:r>
              <a:rPr lang="en-US" dirty="0"/>
              <a:t>Three-digit Agency Identifier Codes and Main Accounts are defined in the Federal Account Symbols and Titles (FAST) Book II and can be found at: </a:t>
            </a:r>
          </a:p>
          <a:p>
            <a:pPr marL="0" indent="0">
              <a:buNone/>
            </a:pPr>
            <a:r>
              <a:rPr lang="en-US" dirty="0">
                <a:hlinkClick r:id="rId3" tooltip="Three-digit Agency Identifier Codes and Main Accounts"/>
              </a:rPr>
              <a:t>https://www.fiscal.treasury.gov/fsreports/ref/fastBook/fastbook_home.htm</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B4E1BDD-13CE-4A97-94F2-467D6A4B1389}"/>
              </a:ext>
            </a:extLst>
          </p:cNvPr>
          <p:cNvSpPr>
            <a:spLocks noGrp="1"/>
          </p:cNvSpPr>
          <p:nvPr>
            <p:ph type="sldNum" sz="quarter" idx="12"/>
          </p:nvPr>
        </p:nvSpPr>
        <p:spPr/>
        <p:txBody>
          <a:bodyPr/>
          <a:lstStyle/>
          <a:p>
            <a:fld id="{32892FE9-6E3B-40F5-83C6-4FF46BD928C5}" type="slidenum">
              <a:rPr lang="en-US" smtClean="0"/>
              <a:t>20</a:t>
            </a:fld>
            <a:endParaRPr lang="en-US" dirty="0"/>
          </a:p>
        </p:txBody>
      </p:sp>
    </p:spTree>
    <p:extLst>
      <p:ext uri="{BB962C8B-B14F-4D97-AF65-F5344CB8AC3E}">
        <p14:creationId xmlns:p14="http://schemas.microsoft.com/office/powerpoint/2010/main" val="90226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lstStyle/>
          <a:p>
            <a:r>
              <a:rPr lang="en-US" dirty="0"/>
              <a:t>Disaster &amp; Emergency Funding(a)</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466927" y="1825624"/>
            <a:ext cx="11206263" cy="4808639"/>
          </a:xfrm>
        </p:spPr>
        <p:txBody>
          <a:bodyPr>
            <a:normAutofit fontScale="92500" lnSpcReduction="10000"/>
          </a:bodyPr>
          <a:lstStyle/>
          <a:p>
            <a:pPr marL="0" indent="0">
              <a:buNone/>
            </a:pPr>
            <a:r>
              <a:rPr lang="en-US" dirty="0"/>
              <a:t>Who is Required to Follow Guidance?</a:t>
            </a:r>
          </a:p>
          <a:p>
            <a:pPr marL="0" indent="0">
              <a:buNone/>
            </a:pPr>
            <a:endParaRPr lang="en-US" sz="1100" dirty="0"/>
          </a:p>
          <a:p>
            <a:r>
              <a:rPr lang="en-US" dirty="0"/>
              <a:t>Agencies with appropriations designated as an emergency requirement in the Supplemental Appropriations for Disaster Relief Requirements Act, 2017 (P.L. 115-56) </a:t>
            </a:r>
          </a:p>
          <a:p>
            <a:pPr lvl="1"/>
            <a:r>
              <a:rPr lang="en-US" dirty="0"/>
              <a:t>No USDA agencies cited</a:t>
            </a:r>
          </a:p>
          <a:p>
            <a:pPr lvl="1"/>
            <a:r>
              <a:rPr lang="en-US" dirty="0"/>
              <a:t>https://www.gpo.gov/fdsys/pkg/PLAW-115publ56/pdf/PLAW-115publ56.pdf</a:t>
            </a:r>
          </a:p>
          <a:p>
            <a:endParaRPr lang="en-US" sz="1000" dirty="0"/>
          </a:p>
          <a:p>
            <a:r>
              <a:rPr lang="en-US" dirty="0"/>
              <a:t>Agencies with appropriations designated as an emergency requirement in the Additional Supplemental Appropriations for Disaster Relief Requirements Act of 2017 (P.L. 115-72).</a:t>
            </a:r>
          </a:p>
          <a:p>
            <a:pPr lvl="1"/>
            <a:r>
              <a:rPr lang="en-US" dirty="0"/>
              <a:t>Includes Forest Service </a:t>
            </a:r>
          </a:p>
          <a:p>
            <a:pPr lvl="1"/>
            <a:r>
              <a:rPr lang="en-US" dirty="0"/>
              <a:t>https://www.gpo.gov/fdsys/pkg/PLAW-115publ72/pdf/PLAW-115publ72.pdf</a:t>
            </a:r>
          </a:p>
          <a:p>
            <a:endParaRPr lang="en-US" dirty="0"/>
          </a:p>
        </p:txBody>
      </p:sp>
      <p:sp>
        <p:nvSpPr>
          <p:cNvPr id="4" name="Slide Number Placeholder 3">
            <a:extLst>
              <a:ext uri="{FF2B5EF4-FFF2-40B4-BE49-F238E27FC236}">
                <a16:creationId xmlns:a16="http://schemas.microsoft.com/office/drawing/2014/main" id="{A88BB2B3-0939-457B-BF18-6D8317F02718}"/>
              </a:ext>
            </a:extLst>
          </p:cNvPr>
          <p:cNvSpPr>
            <a:spLocks noGrp="1"/>
          </p:cNvSpPr>
          <p:nvPr>
            <p:ph type="sldNum" sz="quarter" idx="12"/>
          </p:nvPr>
        </p:nvSpPr>
        <p:spPr/>
        <p:txBody>
          <a:bodyPr/>
          <a:lstStyle/>
          <a:p>
            <a:fld id="{32892FE9-6E3B-40F5-83C6-4FF46BD928C5}" type="slidenum">
              <a:rPr lang="en-US" smtClean="0"/>
              <a:t>3</a:t>
            </a:fld>
            <a:endParaRPr lang="en-US" dirty="0"/>
          </a:p>
        </p:txBody>
      </p:sp>
    </p:spTree>
    <p:extLst>
      <p:ext uri="{BB962C8B-B14F-4D97-AF65-F5344CB8AC3E}">
        <p14:creationId xmlns:p14="http://schemas.microsoft.com/office/powerpoint/2010/main" val="244908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7735-09C3-41E6-B768-4785E3458EB1}"/>
              </a:ext>
            </a:extLst>
          </p:cNvPr>
          <p:cNvSpPr>
            <a:spLocks noGrp="1"/>
          </p:cNvSpPr>
          <p:nvPr>
            <p:ph type="title"/>
          </p:nvPr>
        </p:nvSpPr>
        <p:spPr/>
        <p:txBody>
          <a:bodyPr/>
          <a:lstStyle/>
          <a:p>
            <a:r>
              <a:rPr lang="en-US" dirty="0"/>
              <a:t>Disaster Emergency Fund Code </a:t>
            </a:r>
            <a:br>
              <a:rPr lang="en-US" dirty="0"/>
            </a:br>
            <a:r>
              <a:rPr lang="en-US" dirty="0"/>
              <a:t>(DEFC)</a:t>
            </a:r>
          </a:p>
        </p:txBody>
      </p:sp>
      <p:sp>
        <p:nvSpPr>
          <p:cNvPr id="3" name="Content Placeholder 2">
            <a:extLst>
              <a:ext uri="{FF2B5EF4-FFF2-40B4-BE49-F238E27FC236}">
                <a16:creationId xmlns:a16="http://schemas.microsoft.com/office/drawing/2014/main" id="{AD7A9CDD-2DB7-4F52-B6BC-F9C008B327BB}"/>
              </a:ext>
            </a:extLst>
          </p:cNvPr>
          <p:cNvSpPr>
            <a:spLocks noGrp="1"/>
          </p:cNvSpPr>
          <p:nvPr>
            <p:ph idx="1"/>
          </p:nvPr>
        </p:nvSpPr>
        <p:spPr>
          <a:xfrm>
            <a:off x="223734" y="1728349"/>
            <a:ext cx="11682919" cy="878664"/>
          </a:xfrm>
        </p:spPr>
        <p:txBody>
          <a:bodyPr>
            <a:normAutofit/>
          </a:bodyPr>
          <a:lstStyle/>
          <a:p>
            <a:r>
              <a:rPr lang="en-US" dirty="0"/>
              <a:t>OMB, as the authoritative source, will assign a new DEFC domain value code based on the Public Law number and disaster or emergency designation</a:t>
            </a:r>
          </a:p>
          <a:p>
            <a:pPr marL="0" indent="0">
              <a:buNone/>
            </a:pPr>
            <a:endParaRPr lang="en-US" dirty="0"/>
          </a:p>
        </p:txBody>
      </p:sp>
      <p:pic>
        <p:nvPicPr>
          <p:cNvPr id="5" name="Picture 4" descr="omb as the authoritative source, will assign a new DEFC domain value code based on the public law number and disaster or emergency designation" title="Disaster Emergency Fund Code (DEFC)">
            <a:extLst>
              <a:ext uri="{FF2B5EF4-FFF2-40B4-BE49-F238E27FC236}">
                <a16:creationId xmlns:a16="http://schemas.microsoft.com/office/drawing/2014/main" id="{0AFDCCEE-460C-4E8D-85BB-903E6BB5DB82}"/>
              </a:ext>
            </a:extLst>
          </p:cNvPr>
          <p:cNvPicPr>
            <a:picLocks noChangeAspect="1"/>
          </p:cNvPicPr>
          <p:nvPr/>
        </p:nvPicPr>
        <p:blipFill>
          <a:blip r:embed="rId2"/>
          <a:stretch>
            <a:fillRect/>
          </a:stretch>
        </p:blipFill>
        <p:spPr>
          <a:xfrm>
            <a:off x="1167467" y="2568102"/>
            <a:ext cx="9795452" cy="2743200"/>
          </a:xfrm>
          <a:prstGeom prst="rect">
            <a:avLst/>
          </a:prstGeom>
        </p:spPr>
      </p:pic>
      <p:sp>
        <p:nvSpPr>
          <p:cNvPr id="4" name="TextBox 3">
            <a:extLst>
              <a:ext uri="{FF2B5EF4-FFF2-40B4-BE49-F238E27FC236}">
                <a16:creationId xmlns:a16="http://schemas.microsoft.com/office/drawing/2014/main" id="{75FDC57B-18C4-4E3B-A646-DAB02251B50A}"/>
              </a:ext>
            </a:extLst>
          </p:cNvPr>
          <p:cNvSpPr txBox="1"/>
          <p:nvPr/>
        </p:nvSpPr>
        <p:spPr>
          <a:xfrm>
            <a:off x="223735" y="5272391"/>
            <a:ext cx="11682919"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Treasury will update the USSGL Treasury Financial Manual Supplement</a:t>
            </a:r>
          </a:p>
          <a:p>
            <a:pPr marL="285750" indent="-285750">
              <a:buFont typeface="Arial" panose="020B0604020202020204" pitchFamily="34" charset="0"/>
              <a:buChar char="•"/>
            </a:pPr>
            <a:r>
              <a:rPr lang="en-US" sz="2800" dirty="0"/>
              <a:t>USDA will manage funds using the DEFC in FSDW based upon agency tracking methods in place, i.e. unique fund for each funding event</a:t>
            </a:r>
          </a:p>
        </p:txBody>
      </p:sp>
      <p:sp>
        <p:nvSpPr>
          <p:cNvPr id="6" name="Slide Number Placeholder 5">
            <a:extLst>
              <a:ext uri="{FF2B5EF4-FFF2-40B4-BE49-F238E27FC236}">
                <a16:creationId xmlns:a16="http://schemas.microsoft.com/office/drawing/2014/main" id="{E52DE3D7-73D8-4E8B-9CA9-4EC1E50F8996}"/>
              </a:ext>
            </a:extLst>
          </p:cNvPr>
          <p:cNvSpPr>
            <a:spLocks noGrp="1"/>
          </p:cNvSpPr>
          <p:nvPr>
            <p:ph type="sldNum" sz="quarter" idx="12"/>
          </p:nvPr>
        </p:nvSpPr>
        <p:spPr/>
        <p:txBody>
          <a:bodyPr/>
          <a:lstStyle/>
          <a:p>
            <a:fld id="{32892FE9-6E3B-40F5-83C6-4FF46BD928C5}" type="slidenum">
              <a:rPr lang="en-US" smtClean="0"/>
              <a:t>4</a:t>
            </a:fld>
            <a:endParaRPr lang="en-US" dirty="0"/>
          </a:p>
        </p:txBody>
      </p:sp>
    </p:spTree>
    <p:extLst>
      <p:ext uri="{BB962C8B-B14F-4D97-AF65-F5344CB8AC3E}">
        <p14:creationId xmlns:p14="http://schemas.microsoft.com/office/powerpoint/2010/main" val="378760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79F0-B8E6-4904-A745-3AEBC02CFF33}"/>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a</a:t>
            </a:r>
          </a:p>
        </p:txBody>
      </p:sp>
      <p:sp>
        <p:nvSpPr>
          <p:cNvPr id="3" name="Content Placeholder 2">
            <a:extLst>
              <a:ext uri="{FF2B5EF4-FFF2-40B4-BE49-F238E27FC236}">
                <a16:creationId xmlns:a16="http://schemas.microsoft.com/office/drawing/2014/main" id="{38457520-5CCF-47E9-8020-3F2FF9FFE10E}"/>
              </a:ext>
            </a:extLst>
          </p:cNvPr>
          <p:cNvSpPr>
            <a:spLocks noGrp="1"/>
          </p:cNvSpPr>
          <p:nvPr>
            <p:ph idx="1"/>
          </p:nvPr>
        </p:nvSpPr>
        <p:spPr>
          <a:xfrm>
            <a:off x="632298" y="1825625"/>
            <a:ext cx="11079804" cy="4351338"/>
          </a:xfrm>
        </p:spPr>
        <p:txBody>
          <a:bodyPr/>
          <a:lstStyle/>
          <a:p>
            <a:r>
              <a:rPr lang="en-US" dirty="0"/>
              <a:t>Each DEFC (domain values A – Z, except Q) will identify funding as disaster or emergency and include the Public Law number</a:t>
            </a:r>
          </a:p>
          <a:p>
            <a:r>
              <a:rPr lang="en-US" dirty="0"/>
              <a:t>For GTAS reporting purposes, the default for all funding not classified as disaster or emergency is Q</a:t>
            </a:r>
          </a:p>
          <a:p>
            <a:r>
              <a:rPr lang="en-US" dirty="0"/>
              <a:t>DEFC will take the place of Program Indicator on the GTAS bulk file</a:t>
            </a:r>
          </a:p>
          <a:p>
            <a:r>
              <a:rPr lang="en-US" dirty="0"/>
              <a:t>Implementation of the code will impact GTAS reporting</a:t>
            </a:r>
          </a:p>
          <a:p>
            <a:r>
              <a:rPr lang="en-US" dirty="0"/>
              <a:t>Implementation will not impact apportionments, SF-133 reports, or Schedule P</a:t>
            </a:r>
          </a:p>
        </p:txBody>
      </p:sp>
      <p:sp>
        <p:nvSpPr>
          <p:cNvPr id="4" name="Slide Number Placeholder 3">
            <a:extLst>
              <a:ext uri="{FF2B5EF4-FFF2-40B4-BE49-F238E27FC236}">
                <a16:creationId xmlns:a16="http://schemas.microsoft.com/office/drawing/2014/main" id="{D38DD164-24EF-4A25-A5B2-CEFA757AE8E8}"/>
              </a:ext>
            </a:extLst>
          </p:cNvPr>
          <p:cNvSpPr>
            <a:spLocks noGrp="1"/>
          </p:cNvSpPr>
          <p:nvPr>
            <p:ph type="sldNum" sz="quarter" idx="12"/>
          </p:nvPr>
        </p:nvSpPr>
        <p:spPr/>
        <p:txBody>
          <a:bodyPr/>
          <a:lstStyle/>
          <a:p>
            <a:fld id="{32892FE9-6E3B-40F5-83C6-4FF46BD928C5}" type="slidenum">
              <a:rPr lang="en-US" smtClean="0"/>
              <a:t>5</a:t>
            </a:fld>
            <a:endParaRPr lang="en-US" dirty="0"/>
          </a:p>
        </p:txBody>
      </p:sp>
    </p:spTree>
    <p:extLst>
      <p:ext uri="{BB962C8B-B14F-4D97-AF65-F5344CB8AC3E}">
        <p14:creationId xmlns:p14="http://schemas.microsoft.com/office/powerpoint/2010/main" val="2591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E1DB-1C81-4E5E-861D-B0AFAE04BE38}"/>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b</a:t>
            </a:r>
          </a:p>
        </p:txBody>
      </p:sp>
      <p:sp>
        <p:nvSpPr>
          <p:cNvPr id="3" name="Content Placeholder 2">
            <a:extLst>
              <a:ext uri="{FF2B5EF4-FFF2-40B4-BE49-F238E27FC236}">
                <a16:creationId xmlns:a16="http://schemas.microsoft.com/office/drawing/2014/main" id="{D01091F0-9462-4BF3-84E2-BDD2FDFBFFD0}"/>
              </a:ext>
            </a:extLst>
          </p:cNvPr>
          <p:cNvSpPr>
            <a:spLocks noGrp="1"/>
          </p:cNvSpPr>
          <p:nvPr>
            <p:ph idx="1"/>
          </p:nvPr>
        </p:nvSpPr>
        <p:spPr>
          <a:xfrm>
            <a:off x="612843" y="1692614"/>
            <a:ext cx="10982527" cy="4893012"/>
          </a:xfrm>
        </p:spPr>
        <p:txBody>
          <a:bodyPr/>
          <a:lstStyle/>
          <a:p>
            <a:pPr marL="0" indent="0" algn="ctr">
              <a:buNone/>
            </a:pPr>
            <a:r>
              <a:rPr lang="en-US" sz="3600" dirty="0"/>
              <a:t>Impacted USDA Agencies</a:t>
            </a:r>
          </a:p>
          <a:p>
            <a:r>
              <a:rPr lang="en-US" dirty="0"/>
              <a:t>Agencies with future appropriations designated as disaster relief or</a:t>
            </a:r>
            <a:br>
              <a:rPr lang="en-US" dirty="0"/>
            </a:br>
            <a:r>
              <a:rPr lang="en-US" dirty="0"/>
              <a:t>as emergency requirements, including those listed in the Further</a:t>
            </a:r>
            <a:br>
              <a:rPr lang="en-US" dirty="0"/>
            </a:br>
            <a:r>
              <a:rPr lang="en-US" dirty="0"/>
              <a:t>Additional Supplemental Appropriations for Disaster Recovery Requirements Act, 2018</a:t>
            </a:r>
          </a:p>
          <a:p>
            <a:pPr lvl="1"/>
            <a:r>
              <a:rPr lang="en-US" dirty="0"/>
              <a:t>Includes Office of the Secretary, Office of the Inspector General, Agricultural Research Service, Forest Service, Natural Resources Conservation Service, Rural Development, and Food and Nutrition Service</a:t>
            </a:r>
          </a:p>
          <a:p>
            <a:pPr lvl="1"/>
            <a:r>
              <a:rPr lang="en-US" dirty="0"/>
              <a:t>https://www.congress.gov/bill/115th-congress/house-bill/1892/text?q=%7B%22search%22%3A%5B%22bipartisan+budget+act+2018%22%5D%7D&amp;r=1</a:t>
            </a:r>
          </a:p>
        </p:txBody>
      </p:sp>
      <p:sp>
        <p:nvSpPr>
          <p:cNvPr id="4" name="Slide Number Placeholder 3">
            <a:extLst>
              <a:ext uri="{FF2B5EF4-FFF2-40B4-BE49-F238E27FC236}">
                <a16:creationId xmlns:a16="http://schemas.microsoft.com/office/drawing/2014/main" id="{60579FA0-6131-4C9E-BBCC-81CC8374C309}"/>
              </a:ext>
            </a:extLst>
          </p:cNvPr>
          <p:cNvSpPr>
            <a:spLocks noGrp="1"/>
          </p:cNvSpPr>
          <p:nvPr>
            <p:ph type="sldNum" sz="quarter" idx="12"/>
          </p:nvPr>
        </p:nvSpPr>
        <p:spPr/>
        <p:txBody>
          <a:bodyPr/>
          <a:lstStyle/>
          <a:p>
            <a:fld id="{32892FE9-6E3B-40F5-83C6-4FF46BD928C5}" type="slidenum">
              <a:rPr lang="en-US" smtClean="0"/>
              <a:t>6</a:t>
            </a:fld>
            <a:endParaRPr lang="en-US" dirty="0"/>
          </a:p>
        </p:txBody>
      </p:sp>
    </p:spTree>
    <p:extLst>
      <p:ext uri="{BB962C8B-B14F-4D97-AF65-F5344CB8AC3E}">
        <p14:creationId xmlns:p14="http://schemas.microsoft.com/office/powerpoint/2010/main" val="33623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F56A-F3DC-447C-AF41-7814083BDA40}"/>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c</a:t>
            </a:r>
          </a:p>
        </p:txBody>
      </p:sp>
      <p:sp>
        <p:nvSpPr>
          <p:cNvPr id="3" name="Content Placeholder 2">
            <a:extLst>
              <a:ext uri="{FF2B5EF4-FFF2-40B4-BE49-F238E27FC236}">
                <a16:creationId xmlns:a16="http://schemas.microsoft.com/office/drawing/2014/main" id="{B590A0BF-D9EA-4026-8088-44D4DAAFCB26}"/>
              </a:ext>
            </a:extLst>
          </p:cNvPr>
          <p:cNvSpPr>
            <a:spLocks noGrp="1"/>
          </p:cNvSpPr>
          <p:nvPr>
            <p:ph idx="1"/>
          </p:nvPr>
        </p:nvSpPr>
        <p:spPr>
          <a:xfrm>
            <a:off x="466928" y="1731522"/>
            <a:ext cx="11293812" cy="4717915"/>
          </a:xfrm>
        </p:spPr>
        <p:txBody>
          <a:bodyPr>
            <a:normAutofit fontScale="85000" lnSpcReduction="20000"/>
          </a:bodyPr>
          <a:lstStyle/>
          <a:p>
            <a:pPr marL="0" indent="0" algn="ctr">
              <a:buNone/>
            </a:pPr>
            <a:r>
              <a:rPr lang="en-US" sz="3900" u="sng" dirty="0"/>
              <a:t>USDA Implementation</a:t>
            </a:r>
          </a:p>
          <a:p>
            <a:r>
              <a:rPr lang="en-US" dirty="0"/>
              <a:t>Each new disaster/emergency event will necessitate a new unique value to be established in FMMI as a proper tracking mechanism.</a:t>
            </a:r>
          </a:p>
          <a:p>
            <a:r>
              <a:rPr lang="en-US" dirty="0"/>
              <a:t>The most effective way to monitor DEFC spending is to establish unique values in FMMI, such as a new fund, that will only be used for Disaster/Emergency Funding.</a:t>
            </a:r>
          </a:p>
          <a:p>
            <a:r>
              <a:rPr lang="en-US" dirty="0"/>
              <a:t>Each unique value established in FMMI will have inference rules applied in FSDW to populate the appropriate DEFC on GTAS reports. As agencies receive disaster/emergency funding, they must request the new Front End Inference Rule based upon their unique situation.</a:t>
            </a:r>
          </a:p>
          <a:p>
            <a:r>
              <a:rPr lang="en-US" dirty="0"/>
              <a:t>USDA will replace the Program Indicator field in FSDW with DEFC to capture the disaster and emergency fund data for GTAS reporting.</a:t>
            </a:r>
          </a:p>
          <a:p>
            <a:r>
              <a:rPr lang="en-US" dirty="0"/>
              <a:t>The DEFC field will automatically default to Q (non-disaster or emergency) for GLs requiring DEFC unless FSDW inference rules are in place to recognize the unique disaster/emergency tracking values feeding over from FMMI.</a:t>
            </a:r>
          </a:p>
        </p:txBody>
      </p:sp>
      <p:sp>
        <p:nvSpPr>
          <p:cNvPr id="4" name="Slide Number Placeholder 3">
            <a:extLst>
              <a:ext uri="{FF2B5EF4-FFF2-40B4-BE49-F238E27FC236}">
                <a16:creationId xmlns:a16="http://schemas.microsoft.com/office/drawing/2014/main" id="{732AB7D6-0924-4D6A-B866-6D964DCEC430}"/>
              </a:ext>
            </a:extLst>
          </p:cNvPr>
          <p:cNvSpPr>
            <a:spLocks noGrp="1"/>
          </p:cNvSpPr>
          <p:nvPr>
            <p:ph type="sldNum" sz="quarter" idx="12"/>
          </p:nvPr>
        </p:nvSpPr>
        <p:spPr/>
        <p:txBody>
          <a:bodyPr/>
          <a:lstStyle/>
          <a:p>
            <a:fld id="{32892FE9-6E3B-40F5-83C6-4FF46BD928C5}" type="slidenum">
              <a:rPr lang="en-US" smtClean="0"/>
              <a:t>7</a:t>
            </a:fld>
            <a:endParaRPr lang="en-US" dirty="0"/>
          </a:p>
        </p:txBody>
      </p:sp>
    </p:spTree>
    <p:extLst>
      <p:ext uri="{BB962C8B-B14F-4D97-AF65-F5344CB8AC3E}">
        <p14:creationId xmlns:p14="http://schemas.microsoft.com/office/powerpoint/2010/main" val="110474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0589-EFE8-47B7-9B4E-A2A6C954E9F4}"/>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d</a:t>
            </a:r>
          </a:p>
        </p:txBody>
      </p:sp>
      <p:pic>
        <p:nvPicPr>
          <p:cNvPr id="4" name="Content Placeholder 7" descr="DEFC code = B(Emergency PL 115-72)" title="Disaster Emergency Fund Code (DEFC)">
            <a:extLst>
              <a:ext uri="{FF2B5EF4-FFF2-40B4-BE49-F238E27FC236}">
                <a16:creationId xmlns:a16="http://schemas.microsoft.com/office/drawing/2014/main" id="{5B0622A8-B6DC-4A8C-BEF6-2C9A6CD977EE}"/>
              </a:ext>
            </a:extLst>
          </p:cNvPr>
          <p:cNvPicPr>
            <a:picLocks noGrp="1" noChangeAspect="1"/>
          </p:cNvPicPr>
          <p:nvPr>
            <p:ph idx="1"/>
          </p:nvPr>
        </p:nvPicPr>
        <p:blipFill>
          <a:blip r:embed="rId2"/>
          <a:stretch>
            <a:fillRect/>
          </a:stretch>
        </p:blipFill>
        <p:spPr>
          <a:xfrm>
            <a:off x="244581" y="1558659"/>
            <a:ext cx="7393022" cy="5093797"/>
          </a:xfrm>
          <a:prstGeom prst="rect">
            <a:avLst/>
          </a:prstGeom>
        </p:spPr>
      </p:pic>
      <p:pic>
        <p:nvPicPr>
          <p:cNvPr id="5" name="Picture 4" descr="DEFC = B (emergency PL 115-72)" title="Disaster Emergency Fund Code (DEFC)">
            <a:extLst>
              <a:ext uri="{FF2B5EF4-FFF2-40B4-BE49-F238E27FC236}">
                <a16:creationId xmlns:a16="http://schemas.microsoft.com/office/drawing/2014/main" id="{8FE2884F-32AA-477E-A999-FA001B4C7BF9}"/>
              </a:ext>
            </a:extLst>
          </p:cNvPr>
          <p:cNvPicPr>
            <a:picLocks noChangeAspect="1"/>
          </p:cNvPicPr>
          <p:nvPr/>
        </p:nvPicPr>
        <p:blipFill>
          <a:blip r:embed="rId3"/>
          <a:stretch>
            <a:fillRect/>
          </a:stretch>
        </p:blipFill>
        <p:spPr>
          <a:xfrm>
            <a:off x="3941092" y="3923036"/>
            <a:ext cx="7997295" cy="1451397"/>
          </a:xfrm>
          <a:prstGeom prst="rect">
            <a:avLst/>
          </a:prstGeom>
        </p:spPr>
      </p:pic>
      <p:sp>
        <p:nvSpPr>
          <p:cNvPr id="6" name="Arrow: Left-Right 5" descr="Left/right arrow" title="DEFC">
            <a:extLst>
              <a:ext uri="{FF2B5EF4-FFF2-40B4-BE49-F238E27FC236}">
                <a16:creationId xmlns:a16="http://schemas.microsoft.com/office/drawing/2014/main" id="{667AD674-2C48-4D62-A22D-999FF149B684}"/>
              </a:ext>
            </a:extLst>
          </p:cNvPr>
          <p:cNvSpPr/>
          <p:nvPr/>
        </p:nvSpPr>
        <p:spPr>
          <a:xfrm rot="1885441">
            <a:off x="2397523" y="3522885"/>
            <a:ext cx="1642188" cy="796124"/>
          </a:xfrm>
          <a:prstGeom prst="lef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6BADCC1-E2E1-41FC-A4EE-EEE266E25FEC}"/>
              </a:ext>
            </a:extLst>
          </p:cNvPr>
          <p:cNvSpPr>
            <a:spLocks noGrp="1"/>
          </p:cNvSpPr>
          <p:nvPr>
            <p:ph type="sldNum" sz="quarter" idx="12"/>
          </p:nvPr>
        </p:nvSpPr>
        <p:spPr/>
        <p:txBody>
          <a:bodyPr/>
          <a:lstStyle/>
          <a:p>
            <a:fld id="{32892FE9-6E3B-40F5-83C6-4FF46BD928C5}" type="slidenum">
              <a:rPr lang="en-US" smtClean="0"/>
              <a:t>8</a:t>
            </a:fld>
            <a:endParaRPr lang="en-US" dirty="0"/>
          </a:p>
        </p:txBody>
      </p:sp>
    </p:spTree>
    <p:extLst>
      <p:ext uri="{BB962C8B-B14F-4D97-AF65-F5344CB8AC3E}">
        <p14:creationId xmlns:p14="http://schemas.microsoft.com/office/powerpoint/2010/main" val="395699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7A5C-E582-4E01-AFB8-20473B6647EF}"/>
              </a:ext>
            </a:extLst>
          </p:cNvPr>
          <p:cNvSpPr>
            <a:spLocks noGrp="1"/>
          </p:cNvSpPr>
          <p:nvPr>
            <p:ph type="title"/>
          </p:nvPr>
        </p:nvSpPr>
        <p:spPr/>
        <p:txBody>
          <a:bodyPr/>
          <a:lstStyle/>
          <a:p>
            <a:r>
              <a:rPr lang="en-US" dirty="0"/>
              <a:t>Disaster Emergency Fund Code </a:t>
            </a:r>
            <a:br>
              <a:rPr lang="en-US" dirty="0"/>
            </a:br>
            <a:r>
              <a:rPr lang="en-US" dirty="0"/>
              <a:t>(DEFC)</a:t>
            </a:r>
            <a:r>
              <a:rPr lang="en-US" sz="1000" dirty="0"/>
              <a:t>e</a:t>
            </a:r>
          </a:p>
        </p:txBody>
      </p:sp>
      <p:pic>
        <p:nvPicPr>
          <p:cNvPr id="4" name="Content Placeholder 3" descr="DECF Fund code = C (Emergency PL 115-123)" title="DEFC">
            <a:extLst>
              <a:ext uri="{FF2B5EF4-FFF2-40B4-BE49-F238E27FC236}">
                <a16:creationId xmlns:a16="http://schemas.microsoft.com/office/drawing/2014/main" id="{0E988723-3A47-4C71-A2F7-F8BAEE9E3FB8}"/>
              </a:ext>
            </a:extLst>
          </p:cNvPr>
          <p:cNvPicPr>
            <a:picLocks noGrp="1" noChangeAspect="1"/>
          </p:cNvPicPr>
          <p:nvPr>
            <p:ph idx="1"/>
          </p:nvPr>
        </p:nvPicPr>
        <p:blipFill>
          <a:blip r:embed="rId2"/>
          <a:stretch>
            <a:fillRect/>
          </a:stretch>
        </p:blipFill>
        <p:spPr>
          <a:xfrm>
            <a:off x="183253" y="1554480"/>
            <a:ext cx="8102331" cy="5145932"/>
          </a:xfrm>
          <a:prstGeom prst="rect">
            <a:avLst/>
          </a:prstGeom>
        </p:spPr>
      </p:pic>
      <p:sp>
        <p:nvSpPr>
          <p:cNvPr id="5" name="Arrow: Left-Right 4" descr="Left right arrow" title="DEFC">
            <a:extLst>
              <a:ext uri="{FF2B5EF4-FFF2-40B4-BE49-F238E27FC236}">
                <a16:creationId xmlns:a16="http://schemas.microsoft.com/office/drawing/2014/main" id="{631816E0-6DC3-48C3-99AE-E70BAF402E7D}"/>
              </a:ext>
            </a:extLst>
          </p:cNvPr>
          <p:cNvSpPr/>
          <p:nvPr/>
        </p:nvSpPr>
        <p:spPr>
          <a:xfrm rot="1885441">
            <a:off x="2096389" y="2500538"/>
            <a:ext cx="1877614" cy="796124"/>
          </a:xfrm>
          <a:prstGeom prst="lef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6" name="Picture 5" descr="DEFC Fund code = c(Emergency PL 115-123)" title="DEFC">
            <a:extLst>
              <a:ext uri="{FF2B5EF4-FFF2-40B4-BE49-F238E27FC236}">
                <a16:creationId xmlns:a16="http://schemas.microsoft.com/office/drawing/2014/main" id="{4D6E6D10-FE2B-46B5-83BD-AAFB39338906}"/>
              </a:ext>
            </a:extLst>
          </p:cNvPr>
          <p:cNvPicPr>
            <a:picLocks noChangeAspect="1"/>
          </p:cNvPicPr>
          <p:nvPr/>
        </p:nvPicPr>
        <p:blipFill>
          <a:blip r:embed="rId3"/>
          <a:stretch>
            <a:fillRect/>
          </a:stretch>
        </p:blipFill>
        <p:spPr>
          <a:xfrm>
            <a:off x="3921547" y="2885248"/>
            <a:ext cx="8027754" cy="3580865"/>
          </a:xfrm>
          <a:prstGeom prst="rect">
            <a:avLst/>
          </a:prstGeom>
        </p:spPr>
      </p:pic>
      <p:sp>
        <p:nvSpPr>
          <p:cNvPr id="3" name="Slide Number Placeholder 2">
            <a:extLst>
              <a:ext uri="{FF2B5EF4-FFF2-40B4-BE49-F238E27FC236}">
                <a16:creationId xmlns:a16="http://schemas.microsoft.com/office/drawing/2014/main" id="{19378A91-9680-4BFF-B95F-378AD5DF601C}"/>
              </a:ext>
            </a:extLst>
          </p:cNvPr>
          <p:cNvSpPr>
            <a:spLocks noGrp="1"/>
          </p:cNvSpPr>
          <p:nvPr>
            <p:ph type="sldNum" sz="quarter" idx="12"/>
          </p:nvPr>
        </p:nvSpPr>
        <p:spPr/>
        <p:txBody>
          <a:bodyPr/>
          <a:lstStyle/>
          <a:p>
            <a:fld id="{32892FE9-6E3B-40F5-83C6-4FF46BD928C5}" type="slidenum">
              <a:rPr lang="en-US" smtClean="0"/>
              <a:t>9</a:t>
            </a:fld>
            <a:endParaRPr lang="en-US" dirty="0"/>
          </a:p>
        </p:txBody>
      </p:sp>
    </p:spTree>
    <p:extLst>
      <p:ext uri="{BB962C8B-B14F-4D97-AF65-F5344CB8AC3E}">
        <p14:creationId xmlns:p14="http://schemas.microsoft.com/office/powerpoint/2010/main" val="3688198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T Presentation_FRB  -  Read-Only" id="{21FD0C68-305F-404F-93D2-48CA1B17EC35}" vid="{5AE1A711-07FF-4C7D-9087-A40F452493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FMT Presentation_FRB_FINAL 05-14-18</Template>
  <TotalTime>131</TotalTime>
  <Words>1252</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GTAS Updates</vt:lpstr>
      <vt:lpstr>Disaster &amp; Emergency Funding</vt:lpstr>
      <vt:lpstr>Disaster &amp; Emergency Funding(a)</vt:lpstr>
      <vt:lpstr>Disaster Emergency Fund Code  (DEFC)</vt:lpstr>
      <vt:lpstr>Disaster Emergency Fund Code  (DEFC)a</vt:lpstr>
      <vt:lpstr>Disaster Emergency Fund Code  (DEFC)b</vt:lpstr>
      <vt:lpstr>Disaster Emergency Fund Code  (DEFC)c</vt:lpstr>
      <vt:lpstr>Disaster Emergency Fund Code  (DEFC)d</vt:lpstr>
      <vt:lpstr>Disaster Emergency Fund Code  (DEFC)e</vt:lpstr>
      <vt:lpstr>Disaster Emergency Fund Code  (DEFC)f</vt:lpstr>
      <vt:lpstr>New GTAS Edits</vt:lpstr>
      <vt:lpstr>New GTAS Editsa</vt:lpstr>
      <vt:lpstr>New GTAS Editsb</vt:lpstr>
      <vt:lpstr>New GTAS Editsc</vt:lpstr>
      <vt:lpstr>New GTAS Editsd</vt:lpstr>
      <vt:lpstr>New GTAS Editse</vt:lpstr>
      <vt:lpstr>New GTAS Editsf</vt:lpstr>
      <vt:lpstr>Trading Partner Main Account</vt:lpstr>
      <vt:lpstr>Trading Partner Main Accounta</vt:lpstr>
      <vt:lpstr>Trading Partner Main Accountb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GTAS Updates</dc:title>
  <dc:creator>National Finance Center;Financial Mangement Services</dc:creator>
  <cp:lastModifiedBy>Adams, Tasha - OCFO</cp:lastModifiedBy>
  <cp:revision>18</cp:revision>
  <dcterms:created xsi:type="dcterms:W3CDTF">2018-05-15T13:27:26Z</dcterms:created>
  <dcterms:modified xsi:type="dcterms:W3CDTF">2018-06-18T15:15:36Z</dcterms:modified>
</cp:coreProperties>
</file>