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62" r:id="rId4"/>
    <p:sldId id="293" r:id="rId5"/>
    <p:sldId id="261" r:id="rId6"/>
    <p:sldId id="291" r:id="rId7"/>
    <p:sldId id="290" r:id="rId8"/>
    <p:sldId id="259" r:id="rId9"/>
    <p:sldId id="308" r:id="rId10"/>
    <p:sldId id="260" r:id="rId11"/>
    <p:sldId id="268" r:id="rId12"/>
    <p:sldId id="269" r:id="rId13"/>
    <p:sldId id="270" r:id="rId14"/>
    <p:sldId id="289" r:id="rId15"/>
    <p:sldId id="263" r:id="rId16"/>
    <p:sldId id="264" r:id="rId17"/>
    <p:sldId id="266" r:id="rId18"/>
    <p:sldId id="294" r:id="rId19"/>
    <p:sldId id="295" r:id="rId20"/>
    <p:sldId id="296" r:id="rId21"/>
    <p:sldId id="297" r:id="rId22"/>
    <p:sldId id="309" r:id="rId23"/>
    <p:sldId id="283" r:id="rId24"/>
    <p:sldId id="284" r:id="rId25"/>
    <p:sldId id="310" r:id="rId26"/>
    <p:sldId id="280" r:id="rId27"/>
    <p:sldId id="298" r:id="rId28"/>
    <p:sldId id="299" r:id="rId29"/>
    <p:sldId id="300" r:id="rId30"/>
    <p:sldId id="311" r:id="rId31"/>
    <p:sldId id="278" r:id="rId32"/>
    <p:sldId id="312" r:id="rId33"/>
    <p:sldId id="313" r:id="rId34"/>
    <p:sldId id="314" r:id="rId3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F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92286" autoAdjust="0"/>
  </p:normalViewPr>
  <p:slideViewPr>
    <p:cSldViewPr snapToGrid="0">
      <p:cViewPr varScale="1">
        <p:scale>
          <a:sx n="82" d="100"/>
          <a:sy n="82" d="100"/>
        </p:scale>
        <p:origin x="108"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78BC73B-DFE0-4524-8F0C-2F044E8188BB}" type="datetimeFigureOut">
              <a:rPr lang="en-US" smtClean="0"/>
              <a:t>7/23/2019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017CC20-D593-46DE-85C4-FED9221F09A4}" type="slidenum">
              <a:rPr lang="en-US" smtClean="0"/>
              <a:t>‹#›</a:t>
            </a:fld>
            <a:endParaRPr lang="en-US" dirty="0"/>
          </a:p>
        </p:txBody>
      </p:sp>
    </p:spTree>
    <p:extLst>
      <p:ext uri="{BB962C8B-B14F-4D97-AF65-F5344CB8AC3E}">
        <p14:creationId xmlns:p14="http://schemas.microsoft.com/office/powerpoint/2010/main" val="238787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reasons why Change Management would occur. [Read some or all of bullet points on slide]</a:t>
            </a:r>
          </a:p>
        </p:txBody>
      </p:sp>
      <p:sp>
        <p:nvSpPr>
          <p:cNvPr id="4" name="Slide Number Placeholder 3"/>
          <p:cNvSpPr>
            <a:spLocks noGrp="1"/>
          </p:cNvSpPr>
          <p:nvPr>
            <p:ph type="sldNum" sz="quarter" idx="5"/>
          </p:nvPr>
        </p:nvSpPr>
        <p:spPr/>
        <p:txBody>
          <a:bodyPr/>
          <a:lstStyle/>
          <a:p>
            <a:fld id="{6017CC20-D593-46DE-85C4-FED9221F09A4}" type="slidenum">
              <a:rPr lang="en-US" smtClean="0"/>
              <a:t>10</a:t>
            </a:fld>
            <a:endParaRPr lang="en-US" dirty="0"/>
          </a:p>
        </p:txBody>
      </p:sp>
    </p:spTree>
    <p:extLst>
      <p:ext uri="{BB962C8B-B14F-4D97-AF65-F5344CB8AC3E}">
        <p14:creationId xmlns:p14="http://schemas.microsoft.com/office/powerpoint/2010/main" val="1286812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types of changes that occur; an enhancement which can include XYZ or a defect such as ABC.</a:t>
            </a:r>
          </a:p>
        </p:txBody>
      </p:sp>
      <p:sp>
        <p:nvSpPr>
          <p:cNvPr id="4" name="Slide Number Placeholder 3"/>
          <p:cNvSpPr>
            <a:spLocks noGrp="1"/>
          </p:cNvSpPr>
          <p:nvPr>
            <p:ph type="sldNum" sz="quarter" idx="5"/>
          </p:nvPr>
        </p:nvSpPr>
        <p:spPr/>
        <p:txBody>
          <a:bodyPr/>
          <a:lstStyle/>
          <a:p>
            <a:fld id="{6017CC20-D593-46DE-85C4-FED9221F09A4}" type="slidenum">
              <a:rPr lang="en-US" smtClean="0"/>
              <a:t>11</a:t>
            </a:fld>
            <a:endParaRPr lang="en-US" dirty="0"/>
          </a:p>
        </p:txBody>
      </p:sp>
    </p:spTree>
    <p:extLst>
      <p:ext uri="{BB962C8B-B14F-4D97-AF65-F5344CB8AC3E}">
        <p14:creationId xmlns:p14="http://schemas.microsoft.com/office/powerpoint/2010/main" val="69540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Enhancements and Defects go through a similar process but with some important differences. Enhancements require ABC. Defects require A &amp; C but also include B [elaborate on this bullet point].</a:t>
            </a:r>
          </a:p>
        </p:txBody>
      </p:sp>
      <p:sp>
        <p:nvSpPr>
          <p:cNvPr id="4" name="Slide Number Placeholder 3"/>
          <p:cNvSpPr>
            <a:spLocks noGrp="1"/>
          </p:cNvSpPr>
          <p:nvPr>
            <p:ph type="sldNum" sz="quarter" idx="5"/>
          </p:nvPr>
        </p:nvSpPr>
        <p:spPr/>
        <p:txBody>
          <a:bodyPr/>
          <a:lstStyle/>
          <a:p>
            <a:fld id="{6017CC20-D593-46DE-85C4-FED9221F09A4}" type="slidenum">
              <a:rPr lang="en-US" smtClean="0"/>
              <a:t>12</a:t>
            </a:fld>
            <a:endParaRPr lang="en-US" dirty="0"/>
          </a:p>
        </p:txBody>
      </p:sp>
    </p:spTree>
    <p:extLst>
      <p:ext uri="{BB962C8B-B14F-4D97-AF65-F5344CB8AC3E}">
        <p14:creationId xmlns:p14="http://schemas.microsoft.com/office/powerpoint/2010/main" val="287076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these enhancements look like? Here we have outlined what types of changes fall into each category. For enhancements we have changes such as XYZ. Defects will encompass changes that are ABC.</a:t>
            </a:r>
          </a:p>
        </p:txBody>
      </p:sp>
      <p:sp>
        <p:nvSpPr>
          <p:cNvPr id="4" name="Slide Number Placeholder 3"/>
          <p:cNvSpPr>
            <a:spLocks noGrp="1"/>
          </p:cNvSpPr>
          <p:nvPr>
            <p:ph type="sldNum" sz="quarter" idx="5"/>
          </p:nvPr>
        </p:nvSpPr>
        <p:spPr/>
        <p:txBody>
          <a:bodyPr/>
          <a:lstStyle/>
          <a:p>
            <a:fld id="{6017CC20-D593-46DE-85C4-FED9221F09A4}" type="slidenum">
              <a:rPr lang="en-US" smtClean="0"/>
              <a:t>13</a:t>
            </a:fld>
            <a:endParaRPr lang="en-US" dirty="0"/>
          </a:p>
        </p:txBody>
      </p:sp>
    </p:spTree>
    <p:extLst>
      <p:ext uri="{BB962C8B-B14F-4D97-AF65-F5344CB8AC3E}">
        <p14:creationId xmlns:p14="http://schemas.microsoft.com/office/powerpoint/2010/main" val="315658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Change Management Process. [click] [click] ERB Reviews Incident is part of our Validation process which we will detail in the next slide. [click] [click] Release Manager is part of our Planning process which you will see in depth shortly. [click] [click] The SDLC process that includes Development, Systems Testing, and QA testing is part of our Development &amp; Testing process which you will see outlined in more detail in the coming slides.</a:t>
            </a:r>
          </a:p>
        </p:txBody>
      </p:sp>
      <p:sp>
        <p:nvSpPr>
          <p:cNvPr id="4" name="Slide Number Placeholder 3"/>
          <p:cNvSpPr>
            <a:spLocks noGrp="1"/>
          </p:cNvSpPr>
          <p:nvPr>
            <p:ph type="sldNum" sz="quarter" idx="5"/>
          </p:nvPr>
        </p:nvSpPr>
        <p:spPr/>
        <p:txBody>
          <a:bodyPr/>
          <a:lstStyle/>
          <a:p>
            <a:fld id="{6017CC20-D593-46DE-85C4-FED9221F09A4}" type="slidenum">
              <a:rPr lang="en-US" smtClean="0"/>
              <a:t>18</a:t>
            </a:fld>
            <a:endParaRPr lang="en-US" dirty="0"/>
          </a:p>
        </p:txBody>
      </p:sp>
    </p:spTree>
    <p:extLst>
      <p:ext uri="{BB962C8B-B14F-4D97-AF65-F5344CB8AC3E}">
        <p14:creationId xmlns:p14="http://schemas.microsoft.com/office/powerpoint/2010/main" val="2901270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saw in the Overview Change Management Process the first step involves requesting validation. As you can see here the process begins with entering a change request into ServiceNow. From there it goes to XYZABC………</a:t>
            </a:r>
          </a:p>
        </p:txBody>
      </p:sp>
      <p:sp>
        <p:nvSpPr>
          <p:cNvPr id="4" name="Slide Number Placeholder 3"/>
          <p:cNvSpPr>
            <a:spLocks noGrp="1"/>
          </p:cNvSpPr>
          <p:nvPr>
            <p:ph type="sldNum" sz="quarter" idx="5"/>
          </p:nvPr>
        </p:nvSpPr>
        <p:spPr/>
        <p:txBody>
          <a:bodyPr/>
          <a:lstStyle/>
          <a:p>
            <a:fld id="{6017CC20-D593-46DE-85C4-FED9221F09A4}" type="slidenum">
              <a:rPr lang="en-US" smtClean="0"/>
              <a:t>19</a:t>
            </a:fld>
            <a:endParaRPr lang="en-US" dirty="0"/>
          </a:p>
        </p:txBody>
      </p:sp>
    </p:spTree>
    <p:extLst>
      <p:ext uri="{BB962C8B-B14F-4D97-AF65-F5344CB8AC3E}">
        <p14:creationId xmlns:p14="http://schemas.microsoft.com/office/powerpoint/2010/main" val="111817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that after CCB has reviewed and approved the change request it moves onto the next stage of the process which is Planning. The Release Manager will review it for scheduling and from there XYZABC…</a:t>
            </a:r>
          </a:p>
        </p:txBody>
      </p:sp>
      <p:sp>
        <p:nvSpPr>
          <p:cNvPr id="4" name="Slide Number Placeholder 3"/>
          <p:cNvSpPr>
            <a:spLocks noGrp="1"/>
          </p:cNvSpPr>
          <p:nvPr>
            <p:ph type="sldNum" sz="quarter" idx="5"/>
          </p:nvPr>
        </p:nvSpPr>
        <p:spPr/>
        <p:txBody>
          <a:bodyPr/>
          <a:lstStyle/>
          <a:p>
            <a:fld id="{6017CC20-D593-46DE-85C4-FED9221F09A4}" type="slidenum">
              <a:rPr lang="en-US" smtClean="0"/>
              <a:t>20</a:t>
            </a:fld>
            <a:endParaRPr lang="en-US" dirty="0"/>
          </a:p>
        </p:txBody>
      </p:sp>
    </p:spTree>
    <p:extLst>
      <p:ext uri="{BB962C8B-B14F-4D97-AF65-F5344CB8AC3E}">
        <p14:creationId xmlns:p14="http://schemas.microsoft.com/office/powerpoint/2010/main" val="4172435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change request has gone through Development it is then assigned to the Development Branch where our Developers will review the change, conduct peer reviews, and do unit testing. From there XYZABC……</a:t>
            </a:r>
          </a:p>
        </p:txBody>
      </p:sp>
      <p:sp>
        <p:nvSpPr>
          <p:cNvPr id="4" name="Slide Number Placeholder 3"/>
          <p:cNvSpPr>
            <a:spLocks noGrp="1"/>
          </p:cNvSpPr>
          <p:nvPr>
            <p:ph type="sldNum" sz="quarter" idx="5"/>
          </p:nvPr>
        </p:nvSpPr>
        <p:spPr/>
        <p:txBody>
          <a:bodyPr/>
          <a:lstStyle/>
          <a:p>
            <a:fld id="{6017CC20-D593-46DE-85C4-FED9221F09A4}" type="slidenum">
              <a:rPr lang="en-US" smtClean="0"/>
              <a:t>21</a:t>
            </a:fld>
            <a:endParaRPr lang="en-US" dirty="0"/>
          </a:p>
        </p:txBody>
      </p:sp>
    </p:spTree>
    <p:extLst>
      <p:ext uri="{BB962C8B-B14F-4D97-AF65-F5344CB8AC3E}">
        <p14:creationId xmlns:p14="http://schemas.microsoft.com/office/powerpoint/2010/main" val="17854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17CC20-D593-46DE-85C4-FED9221F09A4}" type="slidenum">
              <a:rPr lang="en-US" smtClean="0"/>
              <a:t>24</a:t>
            </a:fld>
            <a:endParaRPr lang="en-US" dirty="0"/>
          </a:p>
        </p:txBody>
      </p:sp>
    </p:spTree>
    <p:extLst>
      <p:ext uri="{BB962C8B-B14F-4D97-AF65-F5344CB8AC3E}">
        <p14:creationId xmlns:p14="http://schemas.microsoft.com/office/powerpoint/2010/main" val="203930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D510F-BD00-4E77-B625-843BF4F5AFB3}"/>
              </a:ext>
            </a:extLst>
          </p:cNvPr>
          <p:cNvSpPr>
            <a:spLocks noGrp="1"/>
          </p:cNvSpPr>
          <p:nvPr>
            <p:ph type="title"/>
          </p:nvPr>
        </p:nvSpPr>
        <p:spPr>
          <a:xfrm>
            <a:off x="365760" y="2490112"/>
            <a:ext cx="5970494" cy="1325563"/>
          </a:xfrm>
        </p:spPr>
        <p:txBody>
          <a:bodyPr/>
          <a:lstStyle/>
          <a:p>
            <a:r>
              <a:rPr lang="en-US"/>
              <a:t>Click to edit Master title style</a:t>
            </a:r>
            <a:endParaRPr lang="en-US" dirty="0"/>
          </a:p>
        </p:txBody>
      </p:sp>
      <p:pic>
        <p:nvPicPr>
          <p:cNvPr id="11" name="Picture 10" descr="USDA 2019 Financial Management Training PowerPoint Title Slide graphic&#10;&#10;Description generated with high confidence">
            <a:extLst>
              <a:ext uri="{FF2B5EF4-FFF2-40B4-BE49-F238E27FC236}">
                <a16:creationId xmlns:a16="http://schemas.microsoft.com/office/drawing/2014/main" id="{D03D29FD-CF9C-4176-8541-6D49BFC3BD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ext Placeholder 12">
            <a:extLst>
              <a:ext uri="{FF2B5EF4-FFF2-40B4-BE49-F238E27FC236}">
                <a16:creationId xmlns:a16="http://schemas.microsoft.com/office/drawing/2014/main" id="{69B91BD0-7541-4109-961C-7ED810E296E6}"/>
              </a:ext>
            </a:extLst>
          </p:cNvPr>
          <p:cNvSpPr>
            <a:spLocks noGrp="1"/>
          </p:cNvSpPr>
          <p:nvPr>
            <p:ph type="body" sz="quarter" idx="10" hasCustomPrompt="1"/>
          </p:nvPr>
        </p:nvSpPr>
        <p:spPr>
          <a:xfrm>
            <a:off x="512064" y="2047874"/>
            <a:ext cx="6189950" cy="1042797"/>
          </a:xfrm>
        </p:spPr>
        <p:txBody>
          <a:bodyPr/>
          <a:lstStyle>
            <a:lvl1pPr marL="0" indent="0">
              <a:buNone/>
              <a:defRPr sz="3600" b="1">
                <a:latin typeface="Arial Black" panose="020B0A04020102020204" pitchFamily="34" charset="0"/>
              </a:defRPr>
            </a:lvl1pPr>
            <a:lvl2pPr marL="457200" indent="0">
              <a:buNone/>
              <a:defRPr/>
            </a:lvl2pPr>
          </a:lstStyle>
          <a:p>
            <a:pPr lvl="0"/>
            <a:r>
              <a:rPr lang="en-US" dirty="0"/>
              <a:t>Presentation Title</a:t>
            </a:r>
          </a:p>
          <a:p>
            <a:pPr lvl="1"/>
            <a:endParaRPr lang="en-US" dirty="0"/>
          </a:p>
        </p:txBody>
      </p:sp>
      <p:sp>
        <p:nvSpPr>
          <p:cNvPr id="17" name="Text Placeholder 16">
            <a:extLst>
              <a:ext uri="{FF2B5EF4-FFF2-40B4-BE49-F238E27FC236}">
                <a16:creationId xmlns:a16="http://schemas.microsoft.com/office/drawing/2014/main" id="{D4D04E22-061D-4978-BB7C-EEBB355515C7}"/>
              </a:ext>
            </a:extLst>
          </p:cNvPr>
          <p:cNvSpPr>
            <a:spLocks noGrp="1"/>
          </p:cNvSpPr>
          <p:nvPr>
            <p:ph type="body" sz="quarter" idx="11" hasCustomPrompt="1"/>
          </p:nvPr>
        </p:nvSpPr>
        <p:spPr>
          <a:xfrm>
            <a:off x="4664074" y="4535678"/>
            <a:ext cx="7259701" cy="1770109"/>
          </a:xfrm>
        </p:spPr>
        <p:txBody>
          <a:bodyPr/>
          <a:lstStyle>
            <a:lvl1pPr marL="0" indent="0">
              <a:buNone/>
              <a:defRPr sz="3200" b="1"/>
            </a:lvl1pPr>
            <a:lvl2pPr marL="457200" indent="0">
              <a:buNone/>
              <a:defRPr/>
            </a:lvl2pPr>
            <a:lvl3pPr marL="914400" indent="0">
              <a:buNone/>
              <a:defRPr/>
            </a:lvl3pPr>
          </a:lstStyle>
          <a:p>
            <a:pPr lvl="0"/>
            <a:r>
              <a:rPr lang="en-US" dirty="0"/>
              <a:t>Presenter Name</a:t>
            </a:r>
          </a:p>
          <a:p>
            <a:pPr lvl="1"/>
            <a:r>
              <a:rPr lang="en-US" dirty="0"/>
              <a:t>Presenter Title</a:t>
            </a:r>
          </a:p>
          <a:p>
            <a:pPr lvl="1"/>
            <a:r>
              <a:rPr lang="en-US" dirty="0"/>
              <a:t>Agency/Organization</a:t>
            </a:r>
          </a:p>
        </p:txBody>
      </p:sp>
    </p:spTree>
    <p:extLst>
      <p:ext uri="{BB962C8B-B14F-4D97-AF65-F5344CB8AC3E}">
        <p14:creationId xmlns:p14="http://schemas.microsoft.com/office/powerpoint/2010/main" val="360606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8BEE5-9815-42E7-AF5A-D0B47FC7A3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99A91A-87F9-4F03-82C4-7A4E33B9368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2F42C-45CB-4AC2-B290-5C33BCD9721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FCE51A2-CFCA-4C84-9B57-6C5D5CD29C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0D78EE-FDA5-472E-85F9-5C830D526ED7}"/>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156855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1673D0-9661-4E0E-AA47-A09D9EAD5B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717FDF-0DCF-485A-A9B2-0B95BE1E70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16EC6-6955-40A7-8433-6A2D2BC919E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5747FD3-9D76-4491-817F-002C1940F1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726FB0-3E1A-41A5-A68A-A6FE602D6C46}"/>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3304710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A6C5-B5A9-4117-831A-918181B924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F1915A-2BFF-413D-A93F-0E5CF04A5E6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E152D228-0C58-41CE-A857-BB032C4D2E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6F808AB-111D-4D9F-A4C9-3E9DB3CC6974}"/>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224595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C2D8A6-75E3-4BFA-9831-9682B14E4B8E}"/>
              </a:ext>
            </a:extLst>
          </p:cNvPr>
          <p:cNvSpPr>
            <a:spLocks noGrp="1"/>
          </p:cNvSpPr>
          <p:nvPr>
            <p:ph idx="1" hasCustomPrompt="1"/>
          </p:nvPr>
        </p:nvSpPr>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9EFECF40-CC08-45BA-8854-46987B228015}"/>
              </a:ext>
            </a:extLst>
          </p:cNvPr>
          <p:cNvSpPr>
            <a:spLocks noGrp="1"/>
          </p:cNvSpPr>
          <p:nvPr>
            <p:ph type="pic" sz="quarter" idx="13"/>
          </p:nvPr>
        </p:nvSpPr>
        <p:spPr>
          <a:xfrm>
            <a:off x="8778240" y="365125"/>
            <a:ext cx="3182112" cy="1325563"/>
          </a:xfrm>
        </p:spPr>
        <p:txBody>
          <a:bodyPr/>
          <a:lstStyle/>
          <a:p>
            <a:r>
              <a:rPr lang="en-US" dirty="0"/>
              <a:t>Click icon to add picture</a:t>
            </a:r>
          </a:p>
        </p:txBody>
      </p:sp>
      <p:pic>
        <p:nvPicPr>
          <p:cNvPr id="10" name="Picture 9" descr="A close up of a piece of paper&#10;&#10;Description generated with high confidence">
            <a:extLst>
              <a:ext uri="{FF2B5EF4-FFF2-40B4-BE49-F238E27FC236}">
                <a16:creationId xmlns:a16="http://schemas.microsoft.com/office/drawing/2014/main" id="{1C433B0F-81B7-48DB-B667-E57EC12DBDAD}"/>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23053" b="12691"/>
          <a:stretch/>
        </p:blipFill>
        <p:spPr>
          <a:xfrm>
            <a:off x="8733830" y="136525"/>
            <a:ext cx="3400257" cy="1689100"/>
          </a:xfrm>
          <a:prstGeom prst="rect">
            <a:avLst/>
          </a:prstGeom>
        </p:spPr>
      </p:pic>
      <p:sp>
        <p:nvSpPr>
          <p:cNvPr id="11" name="Title 10">
            <a:extLst>
              <a:ext uri="{FF2B5EF4-FFF2-40B4-BE49-F238E27FC236}">
                <a16:creationId xmlns:a16="http://schemas.microsoft.com/office/drawing/2014/main" id="{C5F9CC69-245C-4346-B6BE-7B2B3F9A2584}"/>
              </a:ext>
            </a:extLst>
          </p:cNvPr>
          <p:cNvSpPr>
            <a:spLocks noGrp="1"/>
          </p:cNvSpPr>
          <p:nvPr>
            <p:ph type="title" hasCustomPrompt="1"/>
          </p:nvPr>
        </p:nvSpPr>
        <p:spPr>
          <a:xfrm>
            <a:off x="231648" y="365125"/>
            <a:ext cx="8546592" cy="1325563"/>
          </a:xfrm>
        </p:spPr>
        <p:txBody>
          <a:bodyPr/>
          <a:lstStyle>
            <a:lvl1pPr>
              <a:defRPr b="1">
                <a:latin typeface="+mn-lt"/>
              </a:defRPr>
            </a:lvl1pPr>
          </a:lstStyle>
          <a:p>
            <a:r>
              <a:rPr lang="en-US" dirty="0"/>
              <a:t>Slide Title</a:t>
            </a:r>
          </a:p>
        </p:txBody>
      </p:sp>
      <p:sp>
        <p:nvSpPr>
          <p:cNvPr id="12" name="Date Placeholder 11">
            <a:extLst>
              <a:ext uri="{FF2B5EF4-FFF2-40B4-BE49-F238E27FC236}">
                <a16:creationId xmlns:a16="http://schemas.microsoft.com/office/drawing/2014/main" id="{A78E5B62-B508-4DE2-87FF-BA6A72FB29F8}"/>
              </a:ext>
            </a:extLst>
          </p:cNvPr>
          <p:cNvSpPr>
            <a:spLocks noGrp="1"/>
          </p:cNvSpPr>
          <p:nvPr>
            <p:ph type="dt" sz="half" idx="14"/>
          </p:nvPr>
        </p:nvSpPr>
        <p:spPr/>
        <p:txBody>
          <a:bodyPr/>
          <a:lstStyle/>
          <a:p>
            <a:endParaRPr lang="en-US" dirty="0"/>
          </a:p>
        </p:txBody>
      </p:sp>
      <p:sp>
        <p:nvSpPr>
          <p:cNvPr id="13" name="Footer Placeholder 12">
            <a:extLst>
              <a:ext uri="{FF2B5EF4-FFF2-40B4-BE49-F238E27FC236}">
                <a16:creationId xmlns:a16="http://schemas.microsoft.com/office/drawing/2014/main" id="{2CB29834-7B3E-4720-A045-AEFC6597A2EE}"/>
              </a:ext>
            </a:extLst>
          </p:cNvPr>
          <p:cNvSpPr>
            <a:spLocks noGrp="1"/>
          </p:cNvSpPr>
          <p:nvPr>
            <p:ph type="ftr" sz="quarter" idx="15"/>
          </p:nvPr>
        </p:nvSpPr>
        <p:spPr/>
        <p:txBody>
          <a:bodyPr/>
          <a:lstStyle/>
          <a:p>
            <a:endParaRPr lang="en-US" dirty="0"/>
          </a:p>
        </p:txBody>
      </p:sp>
      <p:sp>
        <p:nvSpPr>
          <p:cNvPr id="14" name="Slide Number Placeholder 13">
            <a:extLst>
              <a:ext uri="{FF2B5EF4-FFF2-40B4-BE49-F238E27FC236}">
                <a16:creationId xmlns:a16="http://schemas.microsoft.com/office/drawing/2014/main" id="{2E4A1C51-9F84-4288-938A-280EDF2898F1}"/>
              </a:ext>
            </a:extLst>
          </p:cNvPr>
          <p:cNvSpPr>
            <a:spLocks noGrp="1"/>
          </p:cNvSpPr>
          <p:nvPr>
            <p:ph type="sldNum" sz="quarter" idx="16"/>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233499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81E1-E9FF-4F64-8A6E-E632327E72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1C137D-D7E8-4957-868F-33A5FEA84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775C16-ABE3-43C9-AD96-38E584492FF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67F9C28-6F2B-4F25-89A4-54A2ABCC02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78E6A1-B318-4E25-A5BB-91045D6D3C09}"/>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381467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2763-D136-4044-9B18-2F0BBA3FEA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81D300-8D4B-4295-82DC-F9F6EB24CA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487862-657D-4EFA-B5C2-A9A2F50405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90CB15-A957-4B55-A7AC-FE0804C5142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FBAEFDF-6164-4D5A-9778-04C5428116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63950B-555B-4CF1-BC80-4DAC86523B1F}"/>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1335326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5444D-C4E3-4FDF-97B5-BF12F204C4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76749C-43CE-4327-BA79-7E50DE4D15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037CCC-FB7C-4EC7-B300-A796808C83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067F20-8E7E-49CD-A5D7-92F2774E2A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D2D355-18AF-4A0E-B007-0C2A8D5DEE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196291-661A-4E6C-8FD7-CA49B826E1BD}"/>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25770AA5-DD79-4C31-896D-5DBC84EC00B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B41D73E-4730-48B8-A2EE-34D83F837D70}"/>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143347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59FB-7271-4B9E-8B67-93DB152C2F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BAA906-0C43-4BF4-BE5A-751BD5B3D6B3}"/>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13FF444-166D-4651-9C2B-D126DD0B05B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1DF6E19-7C12-4244-9684-E82323142CAE}"/>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4251175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67E101-BB56-4CB3-94FC-AE7FAB522284}"/>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343AA902-B6F4-4AB8-B0AC-DAE3DE0511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CA2FE2B-D21F-4265-91D5-35C36811D773}"/>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311561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753D3-5EEC-4E45-B4FA-F921135F10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DBBF06-84E1-4932-8B7F-CACE1B5652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A4D522-39E5-4307-A903-156A12B72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CB9910-3D75-47AE-B976-C4F5AB656E8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EE543111-2888-4675-8329-A0DD055370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26F750-1284-4F09-9468-8510420AFA35}"/>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2658330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E83A9-9033-49B9-820C-D40C8284B9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501767-2849-44E8-8E23-A2CA98B85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3D570AB-5393-4BB7-B953-0D55F2A20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70A4EA-69C5-47C7-BBB3-06F1B4BEBE8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CFD8999-ECF4-4E4A-AB36-5810663F7E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512C9E-B280-44D8-B5AF-CB4A9E79E886}"/>
              </a:ext>
            </a:extLst>
          </p:cNvPr>
          <p:cNvSpPr>
            <a:spLocks noGrp="1"/>
          </p:cNvSpPr>
          <p:nvPr>
            <p:ph type="sldNum" sz="quarter" idx="12"/>
          </p:nvPr>
        </p:nvSpPr>
        <p:spPr/>
        <p:txBody>
          <a:bodyPr/>
          <a:lstStyle/>
          <a:p>
            <a:fld id="{82A07BB3-F3DC-4C0B-B008-4C703ECBF595}" type="slidenum">
              <a:rPr lang="en-US" smtClean="0"/>
              <a:t>‹#›</a:t>
            </a:fld>
            <a:endParaRPr lang="en-US" dirty="0"/>
          </a:p>
        </p:txBody>
      </p:sp>
    </p:spTree>
    <p:extLst>
      <p:ext uri="{BB962C8B-B14F-4D97-AF65-F5344CB8AC3E}">
        <p14:creationId xmlns:p14="http://schemas.microsoft.com/office/powerpoint/2010/main" val="214739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DFC486-59CF-4582-98BE-096D534D16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E12A52-447E-4BC8-A3BA-0E7B7DEE7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AC8196-EF28-4B17-BECD-44606BEE4C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65DF5C35-EB73-4BA9-A143-869214A3F8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F5B665A-4DA1-4A13-BC49-03747EF204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07BB3-F3DC-4C0B-B008-4C703ECBF595}" type="slidenum">
              <a:rPr lang="en-US" smtClean="0"/>
              <a:t>‹#›</a:t>
            </a:fld>
            <a:endParaRPr lang="en-US" dirty="0"/>
          </a:p>
        </p:txBody>
      </p:sp>
    </p:spTree>
    <p:extLst>
      <p:ext uri="{BB962C8B-B14F-4D97-AF65-F5344CB8AC3E}">
        <p14:creationId xmlns:p14="http://schemas.microsoft.com/office/powerpoint/2010/main" val="1155392944"/>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fc.usda.gov/FSS/ClientServices/FMS/index.ph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nfc.usda.gov/FSS/Publications/FMS/Release_Notes/ReleaseResults_Home.php"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com/imgres?imgurl=https://www.projectcubicle.com/wp-content/uploads/2018/02/Configuration-Management-vs-Change-Management.png&amp;imgrefurl=https://www.projectcubicle.com/configuration-management-change-management/&amp;docid=NzGKavYGenIwLM&amp;tbnid=MWxiN-eWfofLSM:&amp;vet=1&amp;w=435&amp;h=316&amp;bih=508&amp;biw=1097&amp;ved=0ahUKEwirzv715ILjAhUJmeAKHVL4AcYQMwhCKAAwAA&amp;iact=c&amp;ictx=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C85C-68B4-4BE7-A497-186F89BBFAD1}"/>
              </a:ext>
            </a:extLst>
          </p:cNvPr>
          <p:cNvSpPr>
            <a:spLocks noGrp="1"/>
          </p:cNvSpPr>
          <p:nvPr>
            <p:ph type="title"/>
          </p:nvPr>
        </p:nvSpPr>
        <p:spPr>
          <a:xfrm>
            <a:off x="168442" y="1600962"/>
            <a:ext cx="6662227" cy="1325563"/>
          </a:xfrm>
        </p:spPr>
        <p:txBody>
          <a:bodyPr>
            <a:noAutofit/>
          </a:bodyPr>
          <a:lstStyle/>
          <a:p>
            <a:r>
              <a:rPr lang="en-US" sz="5000" b="1" dirty="0">
                <a:latin typeface="+mn-lt"/>
              </a:rPr>
              <a:t>CHANGE MANAGEMENT</a:t>
            </a:r>
          </a:p>
        </p:txBody>
      </p:sp>
      <p:sp>
        <p:nvSpPr>
          <p:cNvPr id="4" name="Text Placeholder 3">
            <a:extLst>
              <a:ext uri="{FF2B5EF4-FFF2-40B4-BE49-F238E27FC236}">
                <a16:creationId xmlns:a16="http://schemas.microsoft.com/office/drawing/2014/main" id="{C9465529-204B-4391-B17D-C10EBD2BFE4B}"/>
              </a:ext>
            </a:extLst>
          </p:cNvPr>
          <p:cNvSpPr>
            <a:spLocks noGrp="1"/>
          </p:cNvSpPr>
          <p:nvPr>
            <p:ph type="body" sz="quarter" idx="11"/>
          </p:nvPr>
        </p:nvSpPr>
        <p:spPr>
          <a:xfrm>
            <a:off x="7808495" y="4247146"/>
            <a:ext cx="3852268" cy="1577638"/>
          </a:xfrm>
        </p:spPr>
        <p:txBody>
          <a:bodyPr>
            <a:normAutofit/>
          </a:bodyPr>
          <a:lstStyle/>
          <a:p>
            <a:pPr algn="ctr"/>
            <a:endParaRPr lang="en-US" sz="1300" dirty="0"/>
          </a:p>
          <a:p>
            <a:pPr algn="ctr">
              <a:lnSpc>
                <a:spcPct val="100000"/>
              </a:lnSpc>
              <a:spcBef>
                <a:spcPts val="0"/>
              </a:spcBef>
            </a:pPr>
            <a:r>
              <a:rPr lang="en-US" sz="3600" b="0" dirty="0"/>
              <a:t>Ashlie Horton</a:t>
            </a:r>
          </a:p>
          <a:p>
            <a:pPr algn="ctr">
              <a:lnSpc>
                <a:spcPct val="100000"/>
              </a:lnSpc>
              <a:spcBef>
                <a:spcPts val="0"/>
              </a:spcBef>
            </a:pPr>
            <a:r>
              <a:rPr lang="en-US" sz="3600" b="0" dirty="0"/>
              <a:t>Patrice Kunzli</a:t>
            </a:r>
          </a:p>
        </p:txBody>
      </p:sp>
    </p:spTree>
    <p:extLst>
      <p:ext uri="{BB962C8B-B14F-4D97-AF65-F5344CB8AC3E}">
        <p14:creationId xmlns:p14="http://schemas.microsoft.com/office/powerpoint/2010/main" val="781500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C9F984-ECFD-4D53-861D-FFFA60F229DD}"/>
              </a:ext>
            </a:extLst>
          </p:cNvPr>
          <p:cNvSpPr>
            <a:spLocks noGrp="1"/>
          </p:cNvSpPr>
          <p:nvPr>
            <p:ph idx="1"/>
          </p:nvPr>
        </p:nvSpPr>
        <p:spPr/>
        <p:txBody>
          <a:bodyPr>
            <a:normAutofit lnSpcReduction="10000"/>
          </a:bodyPr>
          <a:lstStyle/>
          <a:p>
            <a:pPr marL="0" indent="0">
              <a:buNone/>
            </a:pPr>
            <a:r>
              <a:rPr lang="en-US" sz="3200" b="1" dirty="0"/>
              <a:t>Reasons for Change:</a:t>
            </a:r>
          </a:p>
          <a:p>
            <a:pPr lvl="1">
              <a:lnSpc>
                <a:spcPct val="150000"/>
              </a:lnSpc>
              <a:buFont typeface="Wingdings" panose="05000000000000000000" pitchFamily="2" charset="2"/>
              <a:buChar char="Ø"/>
            </a:pPr>
            <a:r>
              <a:rPr lang="en-US" sz="3200" b="1" dirty="0"/>
              <a:t>  Improve existing functionality</a:t>
            </a:r>
          </a:p>
          <a:p>
            <a:pPr lvl="1">
              <a:lnSpc>
                <a:spcPct val="150000"/>
              </a:lnSpc>
              <a:buFont typeface="Wingdings" panose="05000000000000000000" pitchFamily="2" charset="2"/>
              <a:buChar char="Ø"/>
            </a:pPr>
            <a:r>
              <a:rPr lang="en-US" sz="3200" b="1" dirty="0"/>
              <a:t>  Add new functionality</a:t>
            </a:r>
          </a:p>
          <a:p>
            <a:pPr lvl="1">
              <a:lnSpc>
                <a:spcPct val="150000"/>
              </a:lnSpc>
              <a:buFont typeface="Wingdings" panose="05000000000000000000" pitchFamily="2" charset="2"/>
              <a:buChar char="Ø"/>
            </a:pPr>
            <a:r>
              <a:rPr lang="en-US" sz="3200" b="1" dirty="0"/>
              <a:t>  Address statutory requirements</a:t>
            </a:r>
          </a:p>
          <a:p>
            <a:pPr lvl="1">
              <a:lnSpc>
                <a:spcPct val="150000"/>
              </a:lnSpc>
              <a:buFont typeface="Wingdings" panose="05000000000000000000" pitchFamily="2" charset="2"/>
              <a:buChar char="Ø"/>
            </a:pPr>
            <a:r>
              <a:rPr lang="en-US" sz="3200" b="1" dirty="0"/>
              <a:t>  Correct defects</a:t>
            </a:r>
          </a:p>
          <a:p>
            <a:pPr lvl="1">
              <a:lnSpc>
                <a:spcPct val="150000"/>
              </a:lnSpc>
              <a:buFont typeface="Wingdings" panose="05000000000000000000" pitchFamily="2" charset="2"/>
              <a:buChar char="Ø"/>
            </a:pPr>
            <a:r>
              <a:rPr lang="en-US" sz="3200" b="1" dirty="0"/>
              <a:t>  Incorporate system upgrades</a:t>
            </a:r>
          </a:p>
          <a:p>
            <a:endParaRPr lang="en-US" dirty="0"/>
          </a:p>
        </p:txBody>
      </p:sp>
      <p:sp>
        <p:nvSpPr>
          <p:cNvPr id="4" name="Title 3">
            <a:extLst>
              <a:ext uri="{FF2B5EF4-FFF2-40B4-BE49-F238E27FC236}">
                <a16:creationId xmlns:a16="http://schemas.microsoft.com/office/drawing/2014/main" id="{0CCBADD2-064C-423D-8D58-6D721CAFD381}"/>
              </a:ext>
            </a:extLst>
          </p:cNvPr>
          <p:cNvSpPr>
            <a:spLocks noGrp="1"/>
          </p:cNvSpPr>
          <p:nvPr>
            <p:ph type="title"/>
          </p:nvPr>
        </p:nvSpPr>
        <p:spPr/>
        <p:txBody>
          <a:bodyPr/>
          <a:lstStyle/>
          <a:p>
            <a:r>
              <a:rPr lang="en-US" dirty="0"/>
              <a:t> Change Management</a:t>
            </a:r>
          </a:p>
        </p:txBody>
      </p:sp>
      <p:sp>
        <p:nvSpPr>
          <p:cNvPr id="3" name="Slide Number Placeholder 2">
            <a:extLst>
              <a:ext uri="{FF2B5EF4-FFF2-40B4-BE49-F238E27FC236}">
                <a16:creationId xmlns:a16="http://schemas.microsoft.com/office/drawing/2014/main" id="{BE293B42-2641-41BA-9C82-1D1D7225EEE7}"/>
              </a:ext>
            </a:extLst>
          </p:cNvPr>
          <p:cNvSpPr>
            <a:spLocks noGrp="1"/>
          </p:cNvSpPr>
          <p:nvPr>
            <p:ph type="sldNum" sz="quarter" idx="16"/>
          </p:nvPr>
        </p:nvSpPr>
        <p:spPr/>
        <p:txBody>
          <a:bodyPr/>
          <a:lstStyle/>
          <a:p>
            <a:fld id="{82A07BB3-F3DC-4C0B-B008-4C703ECBF595}" type="slidenum">
              <a:rPr lang="en-US" smtClean="0"/>
              <a:t>10</a:t>
            </a:fld>
            <a:endParaRPr lang="en-US" dirty="0"/>
          </a:p>
        </p:txBody>
      </p:sp>
    </p:spTree>
    <p:extLst>
      <p:ext uri="{BB962C8B-B14F-4D97-AF65-F5344CB8AC3E}">
        <p14:creationId xmlns:p14="http://schemas.microsoft.com/office/powerpoint/2010/main" val="64483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1185F5-1886-4669-B1A9-3BAD9F10BD38}"/>
              </a:ext>
            </a:extLst>
          </p:cNvPr>
          <p:cNvSpPr>
            <a:spLocks noGrp="1"/>
          </p:cNvSpPr>
          <p:nvPr>
            <p:ph type="title"/>
          </p:nvPr>
        </p:nvSpPr>
        <p:spPr/>
        <p:txBody>
          <a:bodyPr>
            <a:normAutofit/>
          </a:bodyPr>
          <a:lstStyle/>
          <a:p>
            <a:r>
              <a:rPr lang="en-US" dirty="0"/>
              <a:t>Enhancement vs. Defect</a:t>
            </a:r>
            <a:endParaRPr lang="en-US" sz="3600" dirty="0"/>
          </a:p>
        </p:txBody>
      </p:sp>
      <p:grpSp>
        <p:nvGrpSpPr>
          <p:cNvPr id="10" name="Group 9" descr="new Enhancement ">
            <a:extLst>
              <a:ext uri="{FF2B5EF4-FFF2-40B4-BE49-F238E27FC236}">
                <a16:creationId xmlns:a16="http://schemas.microsoft.com/office/drawing/2014/main" id="{8B9838EC-81DE-48B8-84FD-6EDAA24D9223}"/>
              </a:ext>
            </a:extLst>
          </p:cNvPr>
          <p:cNvGrpSpPr/>
          <p:nvPr/>
        </p:nvGrpSpPr>
        <p:grpSpPr>
          <a:xfrm>
            <a:off x="838251" y="2291437"/>
            <a:ext cx="4913783" cy="3419712"/>
            <a:chOff x="838251" y="2291437"/>
            <a:chExt cx="4913783" cy="3419712"/>
          </a:xfrm>
        </p:grpSpPr>
        <p:sp>
          <p:nvSpPr>
            <p:cNvPr id="5" name="Freeform: Shape 4">
              <a:extLst>
                <a:ext uri="{FF2B5EF4-FFF2-40B4-BE49-F238E27FC236}">
                  <a16:creationId xmlns:a16="http://schemas.microsoft.com/office/drawing/2014/main" id="{19CDD789-DB08-4864-AF7F-100D0731C579}"/>
                </a:ext>
              </a:extLst>
            </p:cNvPr>
            <p:cNvSpPr/>
            <p:nvPr/>
          </p:nvSpPr>
          <p:spPr>
            <a:xfrm>
              <a:off x="838251" y="2291437"/>
              <a:ext cx="4913783" cy="883333"/>
            </a:xfrm>
            <a:custGeom>
              <a:avLst/>
              <a:gdLst>
                <a:gd name="connsiteX0" fmla="*/ 0 w 4913783"/>
                <a:gd name="connsiteY0" fmla="*/ 0 h 883333"/>
                <a:gd name="connsiteX1" fmla="*/ 4913783 w 4913783"/>
                <a:gd name="connsiteY1" fmla="*/ 0 h 883333"/>
                <a:gd name="connsiteX2" fmla="*/ 4913783 w 4913783"/>
                <a:gd name="connsiteY2" fmla="*/ 883333 h 883333"/>
                <a:gd name="connsiteX3" fmla="*/ 0 w 4913783"/>
                <a:gd name="connsiteY3" fmla="*/ 883333 h 883333"/>
                <a:gd name="connsiteX4" fmla="*/ 0 w 4913783"/>
                <a:gd name="connsiteY4" fmla="*/ 0 h 883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883333">
                  <a:moveTo>
                    <a:pt x="0" y="0"/>
                  </a:moveTo>
                  <a:lnTo>
                    <a:pt x="4913783" y="0"/>
                  </a:lnTo>
                  <a:lnTo>
                    <a:pt x="4913783" y="883333"/>
                  </a:lnTo>
                  <a:lnTo>
                    <a:pt x="0" y="883333"/>
                  </a:lnTo>
                  <a:lnTo>
                    <a:pt x="0" y="0"/>
                  </a:lnTo>
                  <a:close/>
                </a:path>
              </a:pathLst>
            </a:custGeom>
            <a:solidFill>
              <a:srgbClr val="00B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Enhancement</a:t>
              </a:r>
              <a:endParaRPr lang="en-US" sz="5700" kern="1200" dirty="0">
                <a:solidFill>
                  <a:schemeClr val="tx1"/>
                </a:solidFill>
              </a:endParaRPr>
            </a:p>
          </p:txBody>
        </p:sp>
        <p:sp>
          <p:nvSpPr>
            <p:cNvPr id="6" name="Freeform: Shape 5">
              <a:extLst>
                <a:ext uri="{FF2B5EF4-FFF2-40B4-BE49-F238E27FC236}">
                  <a16:creationId xmlns:a16="http://schemas.microsoft.com/office/drawing/2014/main" id="{28209BFA-85B1-4029-8433-87EB2B1F7F38}"/>
                </a:ext>
              </a:extLst>
            </p:cNvPr>
            <p:cNvSpPr/>
            <p:nvPr/>
          </p:nvSpPr>
          <p:spPr>
            <a:xfrm>
              <a:off x="838251" y="3174770"/>
              <a:ext cx="4913783" cy="2536379"/>
            </a:xfrm>
            <a:custGeom>
              <a:avLst/>
              <a:gdLst>
                <a:gd name="connsiteX0" fmla="*/ 0 w 4913783"/>
                <a:gd name="connsiteY0" fmla="*/ 0 h 2536379"/>
                <a:gd name="connsiteX1" fmla="*/ 4913783 w 4913783"/>
                <a:gd name="connsiteY1" fmla="*/ 0 h 2536379"/>
                <a:gd name="connsiteX2" fmla="*/ 4913783 w 4913783"/>
                <a:gd name="connsiteY2" fmla="*/ 2536379 h 2536379"/>
                <a:gd name="connsiteX3" fmla="*/ 0 w 4913783"/>
                <a:gd name="connsiteY3" fmla="*/ 2536379 h 2536379"/>
                <a:gd name="connsiteX4" fmla="*/ 0 w 4913783"/>
                <a:gd name="connsiteY4" fmla="*/ 0 h 253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2536379">
                  <a:moveTo>
                    <a:pt x="0" y="0"/>
                  </a:moveTo>
                  <a:lnTo>
                    <a:pt x="4913783" y="0"/>
                  </a:lnTo>
                  <a:lnTo>
                    <a:pt x="4913783" y="2536379"/>
                  </a:lnTo>
                  <a:lnTo>
                    <a:pt x="0" y="25363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Represents a new requirement or clarification of an existing requirement.</a:t>
              </a:r>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a:t>Any change that is not a defect and not part of the original design.</a:t>
              </a:r>
            </a:p>
          </p:txBody>
        </p:sp>
      </p:grpSp>
      <p:grpSp>
        <p:nvGrpSpPr>
          <p:cNvPr id="11" name="Group 10" descr="Old Defects">
            <a:extLst>
              <a:ext uri="{FF2B5EF4-FFF2-40B4-BE49-F238E27FC236}">
                <a16:creationId xmlns:a16="http://schemas.microsoft.com/office/drawing/2014/main" id="{F99C8B6A-B02A-4322-9FBD-4C7525ACA216}"/>
              </a:ext>
            </a:extLst>
          </p:cNvPr>
          <p:cNvGrpSpPr/>
          <p:nvPr/>
        </p:nvGrpSpPr>
        <p:grpSpPr>
          <a:xfrm>
            <a:off x="6439964" y="2291437"/>
            <a:ext cx="4913783" cy="3419712"/>
            <a:chOff x="6439964" y="2291437"/>
            <a:chExt cx="4913783" cy="3419712"/>
          </a:xfrm>
        </p:grpSpPr>
        <p:sp>
          <p:nvSpPr>
            <p:cNvPr id="7" name="Freeform: Shape 6">
              <a:extLst>
                <a:ext uri="{FF2B5EF4-FFF2-40B4-BE49-F238E27FC236}">
                  <a16:creationId xmlns:a16="http://schemas.microsoft.com/office/drawing/2014/main" id="{F2B1B4E2-EF66-4F3F-B45D-A3C18E62C667}"/>
                </a:ext>
              </a:extLst>
            </p:cNvPr>
            <p:cNvSpPr/>
            <p:nvPr/>
          </p:nvSpPr>
          <p:spPr>
            <a:xfrm>
              <a:off x="6439964" y="2291437"/>
              <a:ext cx="4913783" cy="883333"/>
            </a:xfrm>
            <a:custGeom>
              <a:avLst/>
              <a:gdLst>
                <a:gd name="connsiteX0" fmla="*/ 0 w 4913783"/>
                <a:gd name="connsiteY0" fmla="*/ 0 h 883333"/>
                <a:gd name="connsiteX1" fmla="*/ 4913783 w 4913783"/>
                <a:gd name="connsiteY1" fmla="*/ 0 h 883333"/>
                <a:gd name="connsiteX2" fmla="*/ 4913783 w 4913783"/>
                <a:gd name="connsiteY2" fmla="*/ 883333 h 883333"/>
                <a:gd name="connsiteX3" fmla="*/ 0 w 4913783"/>
                <a:gd name="connsiteY3" fmla="*/ 883333 h 883333"/>
                <a:gd name="connsiteX4" fmla="*/ 0 w 4913783"/>
                <a:gd name="connsiteY4" fmla="*/ 0 h 883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883333">
                  <a:moveTo>
                    <a:pt x="0" y="0"/>
                  </a:moveTo>
                  <a:lnTo>
                    <a:pt x="4913783" y="0"/>
                  </a:lnTo>
                  <a:lnTo>
                    <a:pt x="4913783" y="883333"/>
                  </a:lnTo>
                  <a:lnTo>
                    <a:pt x="0" y="883333"/>
                  </a:lnTo>
                  <a:lnTo>
                    <a:pt x="0" y="0"/>
                  </a:lnTo>
                  <a:close/>
                </a:path>
              </a:pathLst>
            </a:custGeom>
            <a:solidFill>
              <a:srgbClr val="00B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Defect</a:t>
              </a:r>
              <a:endParaRPr lang="en-US" sz="5900" kern="1200" dirty="0">
                <a:solidFill>
                  <a:schemeClr val="tx1"/>
                </a:solidFill>
              </a:endParaRPr>
            </a:p>
          </p:txBody>
        </p:sp>
        <p:sp>
          <p:nvSpPr>
            <p:cNvPr id="9" name="Freeform: Shape 8">
              <a:extLst>
                <a:ext uri="{FF2B5EF4-FFF2-40B4-BE49-F238E27FC236}">
                  <a16:creationId xmlns:a16="http://schemas.microsoft.com/office/drawing/2014/main" id="{4FF758D4-8476-477D-8BE8-42068A7E1A30}"/>
                </a:ext>
              </a:extLst>
            </p:cNvPr>
            <p:cNvSpPr/>
            <p:nvPr/>
          </p:nvSpPr>
          <p:spPr>
            <a:xfrm>
              <a:off x="6439964" y="3174770"/>
              <a:ext cx="4913783" cy="2536379"/>
            </a:xfrm>
            <a:custGeom>
              <a:avLst/>
              <a:gdLst>
                <a:gd name="connsiteX0" fmla="*/ 0 w 4913783"/>
                <a:gd name="connsiteY0" fmla="*/ 0 h 2536379"/>
                <a:gd name="connsiteX1" fmla="*/ 4913783 w 4913783"/>
                <a:gd name="connsiteY1" fmla="*/ 0 h 2536379"/>
                <a:gd name="connsiteX2" fmla="*/ 4913783 w 4913783"/>
                <a:gd name="connsiteY2" fmla="*/ 2536379 h 2536379"/>
                <a:gd name="connsiteX3" fmla="*/ 0 w 4913783"/>
                <a:gd name="connsiteY3" fmla="*/ 2536379 h 2536379"/>
                <a:gd name="connsiteX4" fmla="*/ 0 w 4913783"/>
                <a:gd name="connsiteY4" fmla="*/ 0 h 253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2536379">
                  <a:moveTo>
                    <a:pt x="0" y="0"/>
                  </a:moveTo>
                  <a:lnTo>
                    <a:pt x="4913783" y="0"/>
                  </a:lnTo>
                  <a:lnTo>
                    <a:pt x="4913783" y="2536379"/>
                  </a:lnTo>
                  <a:lnTo>
                    <a:pt x="0" y="253637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Any item that is within the designed process that is not working as </a:t>
              </a:r>
              <a:r>
                <a:rPr lang="en-US" sz="2200" kern="1200" dirty="0">
                  <a:solidFill>
                    <a:schemeClr val="tx1"/>
                  </a:solidFill>
                </a:rPr>
                <a:t>intended</a:t>
              </a:r>
              <a:r>
                <a:rPr lang="en-US" sz="2200" kern="1200" dirty="0">
                  <a:solidFill>
                    <a:srgbClr val="FF0000"/>
                  </a:solidFill>
                </a:rPr>
                <a:t> </a:t>
              </a:r>
              <a:r>
                <a:rPr lang="en-US" sz="2200" kern="1200" dirty="0"/>
                <a:t>(commonly referred to as a Break-Fix).</a:t>
              </a:r>
            </a:p>
            <a:p>
              <a:pPr marL="228600" lvl="1" indent="-228600" algn="l" defTabSz="977900">
                <a:lnSpc>
                  <a:spcPct val="90000"/>
                </a:lnSpc>
                <a:spcBef>
                  <a:spcPct val="0"/>
                </a:spcBef>
                <a:spcAft>
                  <a:spcPct val="15000"/>
                </a:spcAft>
                <a:buChar char="•"/>
              </a:pPr>
              <a:r>
                <a:rPr lang="en-US" sz="2200" kern="1200" dirty="0"/>
                <a:t>A table update, derivation/substitution rule, data change within the existing requirement that requires a transport.</a:t>
              </a:r>
            </a:p>
          </p:txBody>
        </p:sp>
      </p:grpSp>
      <p:sp>
        <p:nvSpPr>
          <p:cNvPr id="2" name="Slide Number Placeholder 1">
            <a:extLst>
              <a:ext uri="{FF2B5EF4-FFF2-40B4-BE49-F238E27FC236}">
                <a16:creationId xmlns:a16="http://schemas.microsoft.com/office/drawing/2014/main" id="{585D123C-5919-4779-8577-264C297ACD15}"/>
              </a:ext>
            </a:extLst>
          </p:cNvPr>
          <p:cNvSpPr>
            <a:spLocks noGrp="1"/>
          </p:cNvSpPr>
          <p:nvPr>
            <p:ph type="sldNum" sz="quarter" idx="16"/>
          </p:nvPr>
        </p:nvSpPr>
        <p:spPr/>
        <p:txBody>
          <a:bodyPr/>
          <a:lstStyle/>
          <a:p>
            <a:fld id="{82A07BB3-F3DC-4C0B-B008-4C703ECBF595}" type="slidenum">
              <a:rPr lang="en-US" smtClean="0"/>
              <a:t>11</a:t>
            </a:fld>
            <a:endParaRPr lang="en-US" dirty="0"/>
          </a:p>
        </p:txBody>
      </p:sp>
    </p:spTree>
    <p:extLst>
      <p:ext uri="{BB962C8B-B14F-4D97-AF65-F5344CB8AC3E}">
        <p14:creationId xmlns:p14="http://schemas.microsoft.com/office/powerpoint/2010/main" val="54972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1185F5-1886-4669-B1A9-3BAD9F10BD38}"/>
              </a:ext>
            </a:extLst>
          </p:cNvPr>
          <p:cNvSpPr>
            <a:spLocks noGrp="1"/>
          </p:cNvSpPr>
          <p:nvPr>
            <p:ph type="title"/>
          </p:nvPr>
        </p:nvSpPr>
        <p:spPr>
          <a:xfrm>
            <a:off x="231648" y="365125"/>
            <a:ext cx="8546592" cy="1325563"/>
          </a:xfrm>
        </p:spPr>
        <p:txBody>
          <a:bodyPr>
            <a:normAutofit/>
          </a:bodyPr>
          <a:lstStyle/>
          <a:p>
            <a:r>
              <a:rPr lang="en-US" dirty="0"/>
              <a:t>Enhancement vs. Defect </a:t>
            </a:r>
            <a:r>
              <a:rPr lang="en-US" dirty="0" err="1"/>
              <a:t>con’t</a:t>
            </a:r>
            <a:endParaRPr lang="en-US" sz="3600" dirty="0"/>
          </a:p>
        </p:txBody>
      </p:sp>
      <p:grpSp>
        <p:nvGrpSpPr>
          <p:cNvPr id="10" name="Group 9" descr="New enhancements">
            <a:extLst>
              <a:ext uri="{FF2B5EF4-FFF2-40B4-BE49-F238E27FC236}">
                <a16:creationId xmlns:a16="http://schemas.microsoft.com/office/drawing/2014/main" id="{41E4804D-3CE1-424E-82F8-DBDF9ADD69AD}"/>
              </a:ext>
            </a:extLst>
          </p:cNvPr>
          <p:cNvGrpSpPr/>
          <p:nvPr/>
        </p:nvGrpSpPr>
        <p:grpSpPr>
          <a:xfrm>
            <a:off x="838251" y="1993447"/>
            <a:ext cx="4913783" cy="4015693"/>
            <a:chOff x="838251" y="1993447"/>
            <a:chExt cx="4913783" cy="4015693"/>
          </a:xfrm>
        </p:grpSpPr>
        <p:sp>
          <p:nvSpPr>
            <p:cNvPr id="5" name="Freeform: Shape 4">
              <a:extLst>
                <a:ext uri="{FF2B5EF4-FFF2-40B4-BE49-F238E27FC236}">
                  <a16:creationId xmlns:a16="http://schemas.microsoft.com/office/drawing/2014/main" id="{E3DECDFB-55B9-4B26-9D15-F083D6CE2ADE}"/>
                </a:ext>
              </a:extLst>
            </p:cNvPr>
            <p:cNvSpPr/>
            <p:nvPr/>
          </p:nvSpPr>
          <p:spPr>
            <a:xfrm>
              <a:off x="838251" y="1993447"/>
              <a:ext cx="4913783" cy="888966"/>
            </a:xfrm>
            <a:custGeom>
              <a:avLst/>
              <a:gdLst>
                <a:gd name="connsiteX0" fmla="*/ 0 w 4913783"/>
                <a:gd name="connsiteY0" fmla="*/ 0 h 888966"/>
                <a:gd name="connsiteX1" fmla="*/ 4913783 w 4913783"/>
                <a:gd name="connsiteY1" fmla="*/ 0 h 888966"/>
                <a:gd name="connsiteX2" fmla="*/ 4913783 w 4913783"/>
                <a:gd name="connsiteY2" fmla="*/ 888966 h 888966"/>
                <a:gd name="connsiteX3" fmla="*/ 0 w 4913783"/>
                <a:gd name="connsiteY3" fmla="*/ 888966 h 888966"/>
                <a:gd name="connsiteX4" fmla="*/ 0 w 4913783"/>
                <a:gd name="connsiteY4" fmla="*/ 0 h 888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888966">
                  <a:moveTo>
                    <a:pt x="0" y="0"/>
                  </a:moveTo>
                  <a:lnTo>
                    <a:pt x="4913783" y="0"/>
                  </a:lnTo>
                  <a:lnTo>
                    <a:pt x="4913783" y="888966"/>
                  </a:lnTo>
                  <a:lnTo>
                    <a:pt x="0" y="888966"/>
                  </a:lnTo>
                  <a:lnTo>
                    <a:pt x="0" y="0"/>
                  </a:lnTo>
                  <a:close/>
                </a:path>
              </a:pathLst>
            </a:custGeom>
            <a:solidFill>
              <a:srgbClr val="00B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Enhancement</a:t>
              </a:r>
              <a:endParaRPr lang="en-US" sz="5700" kern="1200" dirty="0">
                <a:solidFill>
                  <a:schemeClr val="tx1"/>
                </a:solidFill>
              </a:endParaRPr>
            </a:p>
          </p:txBody>
        </p:sp>
        <p:sp>
          <p:nvSpPr>
            <p:cNvPr id="6" name="Freeform: Shape 5">
              <a:extLst>
                <a:ext uri="{FF2B5EF4-FFF2-40B4-BE49-F238E27FC236}">
                  <a16:creationId xmlns:a16="http://schemas.microsoft.com/office/drawing/2014/main" id="{23F51A54-DA56-4176-A567-9B27FC1288D3}"/>
                </a:ext>
              </a:extLst>
            </p:cNvPr>
            <p:cNvSpPr/>
            <p:nvPr/>
          </p:nvSpPr>
          <p:spPr>
            <a:xfrm>
              <a:off x="838251" y="2882414"/>
              <a:ext cx="4913783" cy="3126726"/>
            </a:xfrm>
            <a:custGeom>
              <a:avLst/>
              <a:gdLst>
                <a:gd name="connsiteX0" fmla="*/ 0 w 4913783"/>
                <a:gd name="connsiteY0" fmla="*/ 0 h 3126726"/>
                <a:gd name="connsiteX1" fmla="*/ 4913783 w 4913783"/>
                <a:gd name="connsiteY1" fmla="*/ 0 h 3126726"/>
                <a:gd name="connsiteX2" fmla="*/ 4913783 w 4913783"/>
                <a:gd name="connsiteY2" fmla="*/ 3126726 h 3126726"/>
                <a:gd name="connsiteX3" fmla="*/ 0 w 4913783"/>
                <a:gd name="connsiteY3" fmla="*/ 3126726 h 3126726"/>
                <a:gd name="connsiteX4" fmla="*/ 0 w 4913783"/>
                <a:gd name="connsiteY4" fmla="*/ 0 h 3126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3126726">
                  <a:moveTo>
                    <a:pt x="0" y="0"/>
                  </a:moveTo>
                  <a:lnTo>
                    <a:pt x="4913783" y="0"/>
                  </a:lnTo>
                  <a:lnTo>
                    <a:pt x="4913783" y="3126726"/>
                  </a:lnTo>
                  <a:lnTo>
                    <a:pt x="0" y="312672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solidFill>
                    <a:schemeClr val="tx1"/>
                  </a:solidFill>
                </a:rPr>
                <a:t>Requires ERB Review</a:t>
              </a:r>
            </a:p>
            <a:p>
              <a:pPr marL="228600" lvl="1" indent="-228600" algn="l" defTabSz="1200150">
                <a:lnSpc>
                  <a:spcPct val="90000"/>
                </a:lnSpc>
                <a:spcBef>
                  <a:spcPct val="0"/>
                </a:spcBef>
                <a:spcAft>
                  <a:spcPct val="15000"/>
                </a:spcAft>
                <a:buChar char="•"/>
              </a:pPr>
              <a:r>
                <a:rPr lang="en-US" sz="2700" strike="noStrike" kern="1200" dirty="0"/>
                <a:t>Requires </a:t>
              </a:r>
              <a:r>
                <a:rPr lang="en-US" sz="2700" kern="1200" dirty="0"/>
                <a:t>CCB approval</a:t>
              </a:r>
            </a:p>
            <a:p>
              <a:pPr marL="228600" lvl="1" indent="-228600" algn="l" defTabSz="1200150">
                <a:lnSpc>
                  <a:spcPct val="90000"/>
                </a:lnSpc>
                <a:spcBef>
                  <a:spcPct val="0"/>
                </a:spcBef>
                <a:spcAft>
                  <a:spcPct val="15000"/>
                </a:spcAft>
                <a:buChar char="•"/>
              </a:pPr>
              <a:r>
                <a:rPr lang="en-US" sz="2700" kern="1200" dirty="0"/>
                <a:t>Requires release assignment prior to development</a:t>
              </a:r>
            </a:p>
          </p:txBody>
        </p:sp>
      </p:grpSp>
      <p:grpSp>
        <p:nvGrpSpPr>
          <p:cNvPr id="11" name="Group 10" descr="Old defects">
            <a:extLst>
              <a:ext uri="{FF2B5EF4-FFF2-40B4-BE49-F238E27FC236}">
                <a16:creationId xmlns:a16="http://schemas.microsoft.com/office/drawing/2014/main" id="{A8379672-FE62-4C82-BD4D-4CFD3C160468}"/>
              </a:ext>
            </a:extLst>
          </p:cNvPr>
          <p:cNvGrpSpPr/>
          <p:nvPr/>
        </p:nvGrpSpPr>
        <p:grpSpPr>
          <a:xfrm>
            <a:off x="6439964" y="1993447"/>
            <a:ext cx="4913783" cy="4015693"/>
            <a:chOff x="6439964" y="1993447"/>
            <a:chExt cx="4913783" cy="4015693"/>
          </a:xfrm>
        </p:grpSpPr>
        <p:sp>
          <p:nvSpPr>
            <p:cNvPr id="7" name="Freeform: Shape 6">
              <a:extLst>
                <a:ext uri="{FF2B5EF4-FFF2-40B4-BE49-F238E27FC236}">
                  <a16:creationId xmlns:a16="http://schemas.microsoft.com/office/drawing/2014/main" id="{B9929C43-81B0-4E48-BD89-A46F88BEC4EB}"/>
                </a:ext>
              </a:extLst>
            </p:cNvPr>
            <p:cNvSpPr/>
            <p:nvPr/>
          </p:nvSpPr>
          <p:spPr>
            <a:xfrm>
              <a:off x="6439964" y="1993447"/>
              <a:ext cx="4913783" cy="888966"/>
            </a:xfrm>
            <a:custGeom>
              <a:avLst/>
              <a:gdLst>
                <a:gd name="connsiteX0" fmla="*/ 0 w 4913783"/>
                <a:gd name="connsiteY0" fmla="*/ 0 h 888966"/>
                <a:gd name="connsiteX1" fmla="*/ 4913783 w 4913783"/>
                <a:gd name="connsiteY1" fmla="*/ 0 h 888966"/>
                <a:gd name="connsiteX2" fmla="*/ 4913783 w 4913783"/>
                <a:gd name="connsiteY2" fmla="*/ 888966 h 888966"/>
                <a:gd name="connsiteX3" fmla="*/ 0 w 4913783"/>
                <a:gd name="connsiteY3" fmla="*/ 888966 h 888966"/>
                <a:gd name="connsiteX4" fmla="*/ 0 w 4913783"/>
                <a:gd name="connsiteY4" fmla="*/ 0 h 888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888966">
                  <a:moveTo>
                    <a:pt x="0" y="0"/>
                  </a:moveTo>
                  <a:lnTo>
                    <a:pt x="4913783" y="0"/>
                  </a:lnTo>
                  <a:lnTo>
                    <a:pt x="4913783" y="888966"/>
                  </a:lnTo>
                  <a:lnTo>
                    <a:pt x="0" y="888966"/>
                  </a:lnTo>
                  <a:lnTo>
                    <a:pt x="0" y="0"/>
                  </a:lnTo>
                  <a:close/>
                </a:path>
              </a:pathLst>
            </a:custGeom>
            <a:solidFill>
              <a:srgbClr val="00B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Defect</a:t>
              </a:r>
              <a:endParaRPr lang="en-US" sz="5900" kern="1200" dirty="0">
                <a:solidFill>
                  <a:schemeClr val="tx1"/>
                </a:solidFill>
              </a:endParaRPr>
            </a:p>
          </p:txBody>
        </p:sp>
        <p:sp>
          <p:nvSpPr>
            <p:cNvPr id="9" name="Freeform: Shape 8">
              <a:extLst>
                <a:ext uri="{FF2B5EF4-FFF2-40B4-BE49-F238E27FC236}">
                  <a16:creationId xmlns:a16="http://schemas.microsoft.com/office/drawing/2014/main" id="{48E5449C-80DB-4427-8B11-62648C183CA7}"/>
                </a:ext>
              </a:extLst>
            </p:cNvPr>
            <p:cNvSpPr/>
            <p:nvPr/>
          </p:nvSpPr>
          <p:spPr>
            <a:xfrm>
              <a:off x="6439964" y="2882414"/>
              <a:ext cx="4913783" cy="3126726"/>
            </a:xfrm>
            <a:custGeom>
              <a:avLst/>
              <a:gdLst>
                <a:gd name="connsiteX0" fmla="*/ 0 w 4913783"/>
                <a:gd name="connsiteY0" fmla="*/ 0 h 3126726"/>
                <a:gd name="connsiteX1" fmla="*/ 4913783 w 4913783"/>
                <a:gd name="connsiteY1" fmla="*/ 0 h 3126726"/>
                <a:gd name="connsiteX2" fmla="*/ 4913783 w 4913783"/>
                <a:gd name="connsiteY2" fmla="*/ 3126726 h 3126726"/>
                <a:gd name="connsiteX3" fmla="*/ 0 w 4913783"/>
                <a:gd name="connsiteY3" fmla="*/ 3126726 h 3126726"/>
                <a:gd name="connsiteX4" fmla="*/ 0 w 4913783"/>
                <a:gd name="connsiteY4" fmla="*/ 0 h 3126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3126726">
                  <a:moveTo>
                    <a:pt x="0" y="0"/>
                  </a:moveTo>
                  <a:lnTo>
                    <a:pt x="4913783" y="0"/>
                  </a:lnTo>
                  <a:lnTo>
                    <a:pt x="4913783" y="3126726"/>
                  </a:lnTo>
                  <a:lnTo>
                    <a:pt x="0" y="3126726"/>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solidFill>
                    <a:schemeClr val="tx1"/>
                  </a:solidFill>
                </a:rPr>
                <a:t>Requires ERB Review</a:t>
              </a:r>
            </a:p>
            <a:p>
              <a:pPr marL="228600" lvl="1" indent="-228600" algn="l" defTabSz="1200150">
                <a:lnSpc>
                  <a:spcPct val="90000"/>
                </a:lnSpc>
                <a:spcBef>
                  <a:spcPct val="0"/>
                </a:spcBef>
                <a:spcAft>
                  <a:spcPct val="15000"/>
                </a:spcAft>
                <a:buChar char="•"/>
              </a:pPr>
              <a:r>
                <a:rPr lang="en-US" sz="2700" kern="1200" dirty="0"/>
                <a:t>Requires Design Lead approval (with an information copy to the CCB for cross-team communication)</a:t>
              </a:r>
            </a:p>
            <a:p>
              <a:pPr marL="228600" lvl="1" indent="-228600" algn="l" defTabSz="1200150">
                <a:lnSpc>
                  <a:spcPct val="90000"/>
                </a:lnSpc>
                <a:spcBef>
                  <a:spcPct val="0"/>
                </a:spcBef>
                <a:spcAft>
                  <a:spcPct val="15000"/>
                </a:spcAft>
                <a:buChar char="•"/>
              </a:pPr>
              <a:r>
                <a:rPr lang="en-US" sz="2700" kern="1200" dirty="0"/>
                <a:t>Requires release assignment prior to development</a:t>
              </a:r>
            </a:p>
          </p:txBody>
        </p:sp>
      </p:grpSp>
      <p:sp>
        <p:nvSpPr>
          <p:cNvPr id="2" name="Slide Number Placeholder 1">
            <a:extLst>
              <a:ext uri="{FF2B5EF4-FFF2-40B4-BE49-F238E27FC236}">
                <a16:creationId xmlns:a16="http://schemas.microsoft.com/office/drawing/2014/main" id="{5586894C-3C60-4D5D-AB5B-CF36AAB2162A}"/>
              </a:ext>
            </a:extLst>
          </p:cNvPr>
          <p:cNvSpPr>
            <a:spLocks noGrp="1"/>
          </p:cNvSpPr>
          <p:nvPr>
            <p:ph type="sldNum" sz="quarter" idx="16"/>
          </p:nvPr>
        </p:nvSpPr>
        <p:spPr/>
        <p:txBody>
          <a:bodyPr/>
          <a:lstStyle/>
          <a:p>
            <a:fld id="{82A07BB3-F3DC-4C0B-B008-4C703ECBF595}" type="slidenum">
              <a:rPr lang="en-US" smtClean="0"/>
              <a:t>12</a:t>
            </a:fld>
            <a:endParaRPr lang="en-US" dirty="0"/>
          </a:p>
        </p:txBody>
      </p:sp>
    </p:spTree>
    <p:extLst>
      <p:ext uri="{BB962C8B-B14F-4D97-AF65-F5344CB8AC3E}">
        <p14:creationId xmlns:p14="http://schemas.microsoft.com/office/powerpoint/2010/main" val="397620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1185F5-1886-4669-B1A9-3BAD9F10BD38}"/>
              </a:ext>
            </a:extLst>
          </p:cNvPr>
          <p:cNvSpPr>
            <a:spLocks noGrp="1"/>
          </p:cNvSpPr>
          <p:nvPr>
            <p:ph type="title"/>
          </p:nvPr>
        </p:nvSpPr>
        <p:spPr/>
        <p:txBody>
          <a:bodyPr>
            <a:normAutofit/>
          </a:bodyPr>
          <a:lstStyle/>
          <a:p>
            <a:r>
              <a:rPr lang="en-US" dirty="0"/>
              <a:t>Enhancement vs. Defect </a:t>
            </a:r>
            <a:r>
              <a:rPr lang="en-US" dirty="0" err="1"/>
              <a:t>con’t</a:t>
            </a:r>
            <a:endParaRPr lang="en-US" dirty="0"/>
          </a:p>
        </p:txBody>
      </p:sp>
      <p:grpSp>
        <p:nvGrpSpPr>
          <p:cNvPr id="10" name="Group 9" descr="new enhancements">
            <a:extLst>
              <a:ext uri="{FF2B5EF4-FFF2-40B4-BE49-F238E27FC236}">
                <a16:creationId xmlns:a16="http://schemas.microsoft.com/office/drawing/2014/main" id="{1F234DED-353F-4E77-A96C-2917CCA7C1A7}"/>
              </a:ext>
            </a:extLst>
          </p:cNvPr>
          <p:cNvGrpSpPr/>
          <p:nvPr/>
        </p:nvGrpSpPr>
        <p:grpSpPr>
          <a:xfrm>
            <a:off x="838251" y="2022093"/>
            <a:ext cx="4913783" cy="3958401"/>
            <a:chOff x="838251" y="2022093"/>
            <a:chExt cx="4913783" cy="3958401"/>
          </a:xfrm>
        </p:grpSpPr>
        <p:sp>
          <p:nvSpPr>
            <p:cNvPr id="5" name="Freeform: Shape 4">
              <a:extLst>
                <a:ext uri="{FF2B5EF4-FFF2-40B4-BE49-F238E27FC236}">
                  <a16:creationId xmlns:a16="http://schemas.microsoft.com/office/drawing/2014/main" id="{E2696510-D279-4D47-929D-89375270503F}"/>
                </a:ext>
              </a:extLst>
            </p:cNvPr>
            <p:cNvSpPr/>
            <p:nvPr/>
          </p:nvSpPr>
          <p:spPr>
            <a:xfrm>
              <a:off x="838251" y="2022093"/>
              <a:ext cx="4913783" cy="884000"/>
            </a:xfrm>
            <a:custGeom>
              <a:avLst/>
              <a:gdLst>
                <a:gd name="connsiteX0" fmla="*/ 0 w 4913783"/>
                <a:gd name="connsiteY0" fmla="*/ 0 h 884000"/>
                <a:gd name="connsiteX1" fmla="*/ 4913783 w 4913783"/>
                <a:gd name="connsiteY1" fmla="*/ 0 h 884000"/>
                <a:gd name="connsiteX2" fmla="*/ 4913783 w 4913783"/>
                <a:gd name="connsiteY2" fmla="*/ 884000 h 884000"/>
                <a:gd name="connsiteX3" fmla="*/ 0 w 4913783"/>
                <a:gd name="connsiteY3" fmla="*/ 884000 h 884000"/>
                <a:gd name="connsiteX4" fmla="*/ 0 w 4913783"/>
                <a:gd name="connsiteY4" fmla="*/ 0 h 88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884000">
                  <a:moveTo>
                    <a:pt x="0" y="0"/>
                  </a:moveTo>
                  <a:lnTo>
                    <a:pt x="4913783" y="0"/>
                  </a:lnTo>
                  <a:lnTo>
                    <a:pt x="4913783" y="884000"/>
                  </a:lnTo>
                  <a:lnTo>
                    <a:pt x="0" y="884000"/>
                  </a:lnTo>
                  <a:lnTo>
                    <a:pt x="0" y="0"/>
                  </a:lnTo>
                  <a:close/>
                </a:path>
              </a:pathLst>
            </a:custGeom>
            <a:solidFill>
              <a:srgbClr val="00B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Enhancement</a:t>
              </a:r>
              <a:endParaRPr lang="en-US" sz="5700" kern="1200" dirty="0">
                <a:solidFill>
                  <a:schemeClr val="tx1"/>
                </a:solidFill>
              </a:endParaRPr>
            </a:p>
          </p:txBody>
        </p:sp>
        <p:sp>
          <p:nvSpPr>
            <p:cNvPr id="6" name="Freeform: Shape 5">
              <a:extLst>
                <a:ext uri="{FF2B5EF4-FFF2-40B4-BE49-F238E27FC236}">
                  <a16:creationId xmlns:a16="http://schemas.microsoft.com/office/drawing/2014/main" id="{278BED4B-D97E-4607-B61C-0597A3EB4CB8}"/>
                </a:ext>
              </a:extLst>
            </p:cNvPr>
            <p:cNvSpPr/>
            <p:nvPr/>
          </p:nvSpPr>
          <p:spPr>
            <a:xfrm>
              <a:off x="838251" y="2906094"/>
              <a:ext cx="4913783" cy="3074400"/>
            </a:xfrm>
            <a:custGeom>
              <a:avLst/>
              <a:gdLst>
                <a:gd name="connsiteX0" fmla="*/ 0 w 4913783"/>
                <a:gd name="connsiteY0" fmla="*/ 0 h 3074400"/>
                <a:gd name="connsiteX1" fmla="*/ 4913783 w 4913783"/>
                <a:gd name="connsiteY1" fmla="*/ 0 h 3074400"/>
                <a:gd name="connsiteX2" fmla="*/ 4913783 w 4913783"/>
                <a:gd name="connsiteY2" fmla="*/ 3074400 h 3074400"/>
                <a:gd name="connsiteX3" fmla="*/ 0 w 4913783"/>
                <a:gd name="connsiteY3" fmla="*/ 3074400 h 3074400"/>
                <a:gd name="connsiteX4" fmla="*/ 0 w 4913783"/>
                <a:gd name="connsiteY4" fmla="*/ 0 h 30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3074400">
                  <a:moveTo>
                    <a:pt x="0" y="0"/>
                  </a:moveTo>
                  <a:lnTo>
                    <a:pt x="4913783" y="0"/>
                  </a:lnTo>
                  <a:lnTo>
                    <a:pt x="4913783" y="3074400"/>
                  </a:lnTo>
                  <a:lnTo>
                    <a:pt x="0" y="30744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None/>
              </a:pPr>
              <a:r>
                <a:rPr lang="en-US" sz="1600" kern="1200" dirty="0"/>
                <a:t>Examples:</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Requirements change:</a:t>
              </a:r>
            </a:p>
            <a:p>
              <a:pPr marL="342900" lvl="2" indent="-171450" algn="l" defTabSz="711200">
                <a:lnSpc>
                  <a:spcPct val="90000"/>
                </a:lnSpc>
                <a:spcBef>
                  <a:spcPct val="0"/>
                </a:spcBef>
                <a:spcAft>
                  <a:spcPct val="15000"/>
                </a:spcAft>
                <a:buNone/>
              </a:pPr>
              <a:r>
                <a:rPr lang="en-US" sz="1600" kern="1200" dirty="0"/>
                <a:t>-  Software change request</a:t>
              </a:r>
            </a:p>
            <a:p>
              <a:pPr marL="342900" lvl="2" indent="-171450" algn="l" defTabSz="711200">
                <a:lnSpc>
                  <a:spcPct val="90000"/>
                </a:lnSpc>
                <a:spcBef>
                  <a:spcPct val="0"/>
                </a:spcBef>
                <a:spcAft>
                  <a:spcPct val="15000"/>
                </a:spcAft>
                <a:buNone/>
              </a:pPr>
              <a:r>
                <a:rPr lang="en-US" sz="1600" kern="1200" dirty="0"/>
                <a:t>-  Engineering change proposal </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Infrastructure change request </a:t>
              </a:r>
            </a:p>
            <a:p>
              <a:pPr marL="342900" lvl="2" indent="-171450" algn="l" defTabSz="711200">
                <a:lnSpc>
                  <a:spcPct val="90000"/>
                </a:lnSpc>
                <a:spcBef>
                  <a:spcPct val="0"/>
                </a:spcBef>
                <a:spcAft>
                  <a:spcPct val="15000"/>
                </a:spcAft>
                <a:buFont typeface="Wingdings" panose="05000000000000000000" pitchFamily="2" charset="2"/>
                <a:buNone/>
              </a:pPr>
              <a:r>
                <a:rPr lang="en-US" sz="1600" kern="1200" dirty="0"/>
                <a:t>-   New batch processes in schedule</a:t>
              </a:r>
            </a:p>
            <a:p>
              <a:pPr marL="342900" lvl="2" indent="-171450" algn="l" defTabSz="711200">
                <a:lnSpc>
                  <a:spcPct val="90000"/>
                </a:lnSpc>
                <a:spcBef>
                  <a:spcPct val="0"/>
                </a:spcBef>
                <a:spcAft>
                  <a:spcPct val="15000"/>
                </a:spcAft>
                <a:buFont typeface="Wingdings" panose="05000000000000000000" pitchFamily="2" charset="2"/>
                <a:buNone/>
              </a:pPr>
              <a:r>
                <a:rPr lang="en-US" sz="1600" kern="1200" dirty="0"/>
                <a:t>-   Upgrades </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Role Change Request </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New configuration required to address new functions</a:t>
              </a:r>
            </a:p>
            <a:p>
              <a:pPr marL="171450" lvl="1" indent="-171450" algn="l" defTabSz="711200">
                <a:lnSpc>
                  <a:spcPct val="90000"/>
                </a:lnSpc>
                <a:spcBef>
                  <a:spcPct val="0"/>
                </a:spcBef>
                <a:spcAft>
                  <a:spcPct val="15000"/>
                </a:spcAft>
                <a:buFont typeface="Arial" panose="020B0604020202020204" pitchFamily="34" charset="0"/>
                <a:buChar char="•"/>
              </a:pPr>
              <a:r>
                <a:rPr lang="en-US" sz="1600" strike="noStrike" kern="1200" dirty="0">
                  <a:solidFill>
                    <a:schemeClr val="tx1"/>
                  </a:solidFill>
                </a:rPr>
                <a:t>Government Approved </a:t>
              </a:r>
              <a:r>
                <a:rPr lang="en-US" sz="1600" kern="1200" dirty="0"/>
                <a:t>Projects</a:t>
              </a:r>
            </a:p>
            <a:p>
              <a:pPr marL="171450" lvl="1" indent="-171450" algn="l" defTabSz="711200">
                <a:lnSpc>
                  <a:spcPct val="90000"/>
                </a:lnSpc>
                <a:spcBef>
                  <a:spcPct val="0"/>
                </a:spcBef>
                <a:spcAft>
                  <a:spcPct val="15000"/>
                </a:spcAft>
                <a:buChar char="•"/>
              </a:pPr>
              <a:endParaRPr lang="en-US" sz="1600" kern="1200" dirty="0"/>
            </a:p>
          </p:txBody>
        </p:sp>
      </p:grpSp>
      <p:grpSp>
        <p:nvGrpSpPr>
          <p:cNvPr id="11" name="Group 10" descr="old defects">
            <a:extLst>
              <a:ext uri="{FF2B5EF4-FFF2-40B4-BE49-F238E27FC236}">
                <a16:creationId xmlns:a16="http://schemas.microsoft.com/office/drawing/2014/main" id="{5F526003-4290-494B-AB1F-7E49BE68BC27}"/>
              </a:ext>
            </a:extLst>
          </p:cNvPr>
          <p:cNvGrpSpPr/>
          <p:nvPr/>
        </p:nvGrpSpPr>
        <p:grpSpPr>
          <a:xfrm>
            <a:off x="6439964" y="2022093"/>
            <a:ext cx="4913783" cy="3958401"/>
            <a:chOff x="6439964" y="2022093"/>
            <a:chExt cx="4913783" cy="3958401"/>
          </a:xfrm>
        </p:grpSpPr>
        <p:sp>
          <p:nvSpPr>
            <p:cNvPr id="7" name="Freeform: Shape 6">
              <a:extLst>
                <a:ext uri="{FF2B5EF4-FFF2-40B4-BE49-F238E27FC236}">
                  <a16:creationId xmlns:a16="http://schemas.microsoft.com/office/drawing/2014/main" id="{F1C27CE9-AE89-47EC-9224-42B0645A8865}"/>
                </a:ext>
              </a:extLst>
            </p:cNvPr>
            <p:cNvSpPr/>
            <p:nvPr/>
          </p:nvSpPr>
          <p:spPr>
            <a:xfrm>
              <a:off x="6439964" y="2022093"/>
              <a:ext cx="4913783" cy="884000"/>
            </a:xfrm>
            <a:custGeom>
              <a:avLst/>
              <a:gdLst>
                <a:gd name="connsiteX0" fmla="*/ 0 w 4913783"/>
                <a:gd name="connsiteY0" fmla="*/ 0 h 884000"/>
                <a:gd name="connsiteX1" fmla="*/ 4913783 w 4913783"/>
                <a:gd name="connsiteY1" fmla="*/ 0 h 884000"/>
                <a:gd name="connsiteX2" fmla="*/ 4913783 w 4913783"/>
                <a:gd name="connsiteY2" fmla="*/ 884000 h 884000"/>
                <a:gd name="connsiteX3" fmla="*/ 0 w 4913783"/>
                <a:gd name="connsiteY3" fmla="*/ 884000 h 884000"/>
                <a:gd name="connsiteX4" fmla="*/ 0 w 4913783"/>
                <a:gd name="connsiteY4" fmla="*/ 0 h 88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884000">
                  <a:moveTo>
                    <a:pt x="0" y="0"/>
                  </a:moveTo>
                  <a:lnTo>
                    <a:pt x="4913783" y="0"/>
                  </a:lnTo>
                  <a:lnTo>
                    <a:pt x="4913783" y="884000"/>
                  </a:lnTo>
                  <a:lnTo>
                    <a:pt x="0" y="884000"/>
                  </a:lnTo>
                  <a:lnTo>
                    <a:pt x="0" y="0"/>
                  </a:lnTo>
                  <a:close/>
                </a:path>
              </a:pathLst>
            </a:custGeom>
            <a:solidFill>
              <a:srgbClr val="00B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Defect</a:t>
              </a:r>
              <a:endParaRPr lang="en-US" sz="5900" kern="1200" dirty="0">
                <a:solidFill>
                  <a:schemeClr val="tx1"/>
                </a:solidFill>
              </a:endParaRPr>
            </a:p>
          </p:txBody>
        </p:sp>
        <p:sp>
          <p:nvSpPr>
            <p:cNvPr id="9" name="Freeform: Shape 8">
              <a:extLst>
                <a:ext uri="{FF2B5EF4-FFF2-40B4-BE49-F238E27FC236}">
                  <a16:creationId xmlns:a16="http://schemas.microsoft.com/office/drawing/2014/main" id="{1A08B268-1CCA-445F-BB96-F4193012F87B}"/>
                </a:ext>
              </a:extLst>
            </p:cNvPr>
            <p:cNvSpPr/>
            <p:nvPr/>
          </p:nvSpPr>
          <p:spPr>
            <a:xfrm>
              <a:off x="6439964" y="2906094"/>
              <a:ext cx="4913783" cy="3074400"/>
            </a:xfrm>
            <a:custGeom>
              <a:avLst/>
              <a:gdLst>
                <a:gd name="connsiteX0" fmla="*/ 0 w 4913783"/>
                <a:gd name="connsiteY0" fmla="*/ 0 h 3074400"/>
                <a:gd name="connsiteX1" fmla="*/ 4913783 w 4913783"/>
                <a:gd name="connsiteY1" fmla="*/ 0 h 3074400"/>
                <a:gd name="connsiteX2" fmla="*/ 4913783 w 4913783"/>
                <a:gd name="connsiteY2" fmla="*/ 3074400 h 3074400"/>
                <a:gd name="connsiteX3" fmla="*/ 0 w 4913783"/>
                <a:gd name="connsiteY3" fmla="*/ 3074400 h 3074400"/>
                <a:gd name="connsiteX4" fmla="*/ 0 w 4913783"/>
                <a:gd name="connsiteY4" fmla="*/ 0 h 30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3074400">
                  <a:moveTo>
                    <a:pt x="0" y="0"/>
                  </a:moveTo>
                  <a:lnTo>
                    <a:pt x="4913783" y="0"/>
                  </a:lnTo>
                  <a:lnTo>
                    <a:pt x="4913783" y="3074400"/>
                  </a:lnTo>
                  <a:lnTo>
                    <a:pt x="0" y="307440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Tx/>
                <a:buNone/>
              </a:pPr>
              <a:r>
                <a:rPr lang="en-US" sz="1600" kern="1200" dirty="0"/>
                <a:t>Examples:</a:t>
              </a:r>
            </a:p>
            <a:p>
              <a:pPr marL="171450" lvl="1" indent="-171450" algn="l" defTabSz="711200">
                <a:lnSpc>
                  <a:spcPct val="90000"/>
                </a:lnSpc>
                <a:spcBef>
                  <a:spcPct val="0"/>
                </a:spcBef>
                <a:spcAft>
                  <a:spcPct val="15000"/>
                </a:spcAft>
                <a:buChar char="•"/>
              </a:pPr>
              <a:r>
                <a:rPr lang="en-US" sz="1600" kern="1200" dirty="0"/>
                <a:t>Modification to data in custom rules or tables</a:t>
              </a:r>
            </a:p>
            <a:p>
              <a:pPr marL="171450" lvl="1" indent="-171450" defTabSz="711200">
                <a:lnSpc>
                  <a:spcPct val="90000"/>
                </a:lnSpc>
                <a:spcBef>
                  <a:spcPct val="0"/>
                </a:spcBef>
                <a:spcAft>
                  <a:spcPct val="15000"/>
                </a:spcAft>
                <a:buChar char="•"/>
              </a:pPr>
              <a:r>
                <a:rPr lang="en-US" sz="1600" kern="1200" dirty="0"/>
                <a:t>Master data updates</a:t>
              </a:r>
            </a:p>
            <a:p>
              <a:pPr marL="171450" lvl="1" indent="-171450" defTabSz="711200">
                <a:lnSpc>
                  <a:spcPct val="90000"/>
                </a:lnSpc>
                <a:spcBef>
                  <a:spcPct val="0"/>
                </a:spcBef>
                <a:spcAft>
                  <a:spcPct val="15000"/>
                </a:spcAft>
                <a:buChar char="•"/>
              </a:pPr>
              <a:r>
                <a:rPr lang="en-US" sz="1600" dirty="0"/>
                <a:t>OSS Notes to repair a system defect</a:t>
              </a:r>
            </a:p>
            <a:p>
              <a:pPr marL="171450" lvl="1" indent="-171450" defTabSz="711200">
                <a:lnSpc>
                  <a:spcPct val="90000"/>
                </a:lnSpc>
                <a:spcBef>
                  <a:spcPct val="0"/>
                </a:spcBef>
                <a:spcAft>
                  <a:spcPct val="15000"/>
                </a:spcAft>
                <a:buChar char="•"/>
              </a:pPr>
              <a:r>
                <a:rPr lang="en-US" sz="1600" dirty="0"/>
                <a:t>Development that does not require change to the functional design</a:t>
              </a:r>
            </a:p>
            <a:p>
              <a:pPr marL="171450" lvl="1" indent="-171450" defTabSz="711200">
                <a:lnSpc>
                  <a:spcPct val="90000"/>
                </a:lnSpc>
                <a:spcBef>
                  <a:spcPct val="0"/>
                </a:spcBef>
                <a:spcAft>
                  <a:spcPct val="15000"/>
                </a:spcAft>
                <a:buChar char="•"/>
              </a:pPr>
              <a:r>
                <a:rPr lang="en-US" sz="1600" dirty="0"/>
                <a:t>Configuration changes to meet original functional requirements</a:t>
              </a:r>
            </a:p>
          </p:txBody>
        </p:sp>
      </p:grpSp>
      <p:sp>
        <p:nvSpPr>
          <p:cNvPr id="2" name="Slide Number Placeholder 1">
            <a:extLst>
              <a:ext uri="{FF2B5EF4-FFF2-40B4-BE49-F238E27FC236}">
                <a16:creationId xmlns:a16="http://schemas.microsoft.com/office/drawing/2014/main" id="{3279D3D8-DD36-412D-BA63-2F73FB9248A2}"/>
              </a:ext>
            </a:extLst>
          </p:cNvPr>
          <p:cNvSpPr>
            <a:spLocks noGrp="1"/>
          </p:cNvSpPr>
          <p:nvPr>
            <p:ph type="sldNum" sz="quarter" idx="16"/>
          </p:nvPr>
        </p:nvSpPr>
        <p:spPr/>
        <p:txBody>
          <a:bodyPr/>
          <a:lstStyle/>
          <a:p>
            <a:fld id="{82A07BB3-F3DC-4C0B-B008-4C703ECBF595}" type="slidenum">
              <a:rPr lang="en-US" smtClean="0"/>
              <a:t>13</a:t>
            </a:fld>
            <a:endParaRPr lang="en-US" dirty="0"/>
          </a:p>
        </p:txBody>
      </p:sp>
    </p:spTree>
    <p:extLst>
      <p:ext uri="{BB962C8B-B14F-4D97-AF65-F5344CB8AC3E}">
        <p14:creationId xmlns:p14="http://schemas.microsoft.com/office/powerpoint/2010/main" val="3409195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168767-DE02-4330-B892-9926A9C40CE8}"/>
              </a:ext>
            </a:extLst>
          </p:cNvPr>
          <p:cNvSpPr>
            <a:spLocks noGrp="1"/>
          </p:cNvSpPr>
          <p:nvPr>
            <p:ph idx="1"/>
          </p:nvPr>
        </p:nvSpPr>
        <p:spPr/>
        <p:txBody>
          <a:bodyPr>
            <a:normAutofit/>
          </a:bodyPr>
          <a:lstStyle/>
          <a:p>
            <a:pPr marL="0" indent="0">
              <a:buNone/>
            </a:pPr>
            <a:r>
              <a:rPr lang="en-US" sz="3600" dirty="0"/>
              <a:t>What do they do?</a:t>
            </a:r>
          </a:p>
          <a:p>
            <a:r>
              <a:rPr lang="en-US" sz="3000" b="1" dirty="0"/>
              <a:t>Governance</a:t>
            </a:r>
            <a:r>
              <a:rPr lang="en-US" sz="3000" dirty="0"/>
              <a:t> refers to oversight and decision-making related to strategic direction and financial planning with regard to the core policies that outline the organization's purpose and structure.</a:t>
            </a:r>
          </a:p>
          <a:p>
            <a:r>
              <a:rPr lang="en-US" sz="3000" dirty="0"/>
              <a:t>A group of functional and technical subject matter experts who work on behalf of the system users to ensure a business need is achieved.</a:t>
            </a:r>
          </a:p>
          <a:p>
            <a:r>
              <a:rPr lang="en-US" sz="3000" dirty="0"/>
              <a:t>Avoid any unacceptable situations or outcomes.</a:t>
            </a:r>
          </a:p>
        </p:txBody>
      </p:sp>
      <p:sp>
        <p:nvSpPr>
          <p:cNvPr id="4" name="Title 3">
            <a:extLst>
              <a:ext uri="{FF2B5EF4-FFF2-40B4-BE49-F238E27FC236}">
                <a16:creationId xmlns:a16="http://schemas.microsoft.com/office/drawing/2014/main" id="{4542726D-B71D-4BC0-AEEA-F7F54686E832}"/>
              </a:ext>
            </a:extLst>
          </p:cNvPr>
          <p:cNvSpPr>
            <a:spLocks noGrp="1"/>
          </p:cNvSpPr>
          <p:nvPr>
            <p:ph type="title"/>
          </p:nvPr>
        </p:nvSpPr>
        <p:spPr/>
        <p:txBody>
          <a:bodyPr/>
          <a:lstStyle/>
          <a:p>
            <a:r>
              <a:rPr lang="en-US" dirty="0"/>
              <a:t>Governance Boards</a:t>
            </a:r>
          </a:p>
        </p:txBody>
      </p:sp>
      <p:sp>
        <p:nvSpPr>
          <p:cNvPr id="3" name="Slide Number Placeholder 2">
            <a:extLst>
              <a:ext uri="{FF2B5EF4-FFF2-40B4-BE49-F238E27FC236}">
                <a16:creationId xmlns:a16="http://schemas.microsoft.com/office/drawing/2014/main" id="{C37DB01E-83B5-4948-A3AA-B75C0D2D87CA}"/>
              </a:ext>
            </a:extLst>
          </p:cNvPr>
          <p:cNvSpPr>
            <a:spLocks noGrp="1"/>
          </p:cNvSpPr>
          <p:nvPr>
            <p:ph type="sldNum" sz="quarter" idx="16"/>
          </p:nvPr>
        </p:nvSpPr>
        <p:spPr/>
        <p:txBody>
          <a:bodyPr/>
          <a:lstStyle/>
          <a:p>
            <a:fld id="{82A07BB3-F3DC-4C0B-B008-4C703ECBF595}" type="slidenum">
              <a:rPr lang="en-US" smtClean="0"/>
              <a:t>14</a:t>
            </a:fld>
            <a:endParaRPr lang="en-US" dirty="0"/>
          </a:p>
        </p:txBody>
      </p:sp>
    </p:spTree>
    <p:extLst>
      <p:ext uri="{BB962C8B-B14F-4D97-AF65-F5344CB8AC3E}">
        <p14:creationId xmlns:p14="http://schemas.microsoft.com/office/powerpoint/2010/main" val="730376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790156-793E-4EAF-AA19-B934553EC308}"/>
              </a:ext>
            </a:extLst>
          </p:cNvPr>
          <p:cNvSpPr>
            <a:spLocks noGrp="1"/>
          </p:cNvSpPr>
          <p:nvPr>
            <p:ph idx="1"/>
          </p:nvPr>
        </p:nvSpPr>
        <p:spPr/>
        <p:txBody>
          <a:bodyPr/>
          <a:lstStyle/>
          <a:p>
            <a:pPr marL="0" indent="0">
              <a:buNone/>
            </a:pPr>
            <a:r>
              <a:rPr lang="en-US" b="1" dirty="0"/>
              <a:t>Engineering Review Board (ERB):</a:t>
            </a:r>
          </a:p>
          <a:p>
            <a:pPr marL="0" indent="0">
              <a:buNone/>
            </a:pPr>
            <a:endParaRPr lang="en-US" dirty="0"/>
          </a:p>
          <a:p>
            <a:pPr marL="0" indent="0">
              <a:buNone/>
            </a:pPr>
            <a:r>
              <a:rPr lang="en-US" dirty="0"/>
              <a:t>The ERB serves as the governance body to review and determine the feasibility of a proposed change to the Financial Management Services (FMS) Shared Service Offerings. FMS Shared Service Offerings are comprised of applications, components, configuration controlled items, functional configuration settings, and/or interfaces that support the financial management infrastructure of USDA. </a:t>
            </a:r>
          </a:p>
          <a:p>
            <a:pPr marL="0" indent="0">
              <a:buNone/>
            </a:pPr>
            <a:endParaRPr lang="en-US" dirty="0"/>
          </a:p>
        </p:txBody>
      </p:sp>
      <p:sp>
        <p:nvSpPr>
          <p:cNvPr id="4" name="Title 3">
            <a:extLst>
              <a:ext uri="{FF2B5EF4-FFF2-40B4-BE49-F238E27FC236}">
                <a16:creationId xmlns:a16="http://schemas.microsoft.com/office/drawing/2014/main" id="{8A1C13B4-9912-47C9-B05C-AD3467A9028E}"/>
              </a:ext>
            </a:extLst>
          </p:cNvPr>
          <p:cNvSpPr>
            <a:spLocks noGrp="1"/>
          </p:cNvSpPr>
          <p:nvPr>
            <p:ph type="title"/>
          </p:nvPr>
        </p:nvSpPr>
        <p:spPr/>
        <p:txBody>
          <a:bodyPr/>
          <a:lstStyle/>
          <a:p>
            <a:r>
              <a:rPr lang="en-US" dirty="0"/>
              <a:t>Governance</a:t>
            </a:r>
            <a:r>
              <a:rPr lang="en-US" dirty="0">
                <a:solidFill>
                  <a:srgbClr val="FF0000"/>
                </a:solidFill>
              </a:rPr>
              <a:t> </a:t>
            </a:r>
            <a:r>
              <a:rPr lang="en-US" dirty="0"/>
              <a:t>Boards ERB</a:t>
            </a:r>
          </a:p>
        </p:txBody>
      </p:sp>
      <p:sp>
        <p:nvSpPr>
          <p:cNvPr id="3" name="Slide Number Placeholder 2">
            <a:extLst>
              <a:ext uri="{FF2B5EF4-FFF2-40B4-BE49-F238E27FC236}">
                <a16:creationId xmlns:a16="http://schemas.microsoft.com/office/drawing/2014/main" id="{99E3F92B-BE7B-4486-938C-0AC7F8D9BBCE}"/>
              </a:ext>
            </a:extLst>
          </p:cNvPr>
          <p:cNvSpPr>
            <a:spLocks noGrp="1"/>
          </p:cNvSpPr>
          <p:nvPr>
            <p:ph type="sldNum" sz="quarter" idx="16"/>
          </p:nvPr>
        </p:nvSpPr>
        <p:spPr/>
        <p:txBody>
          <a:bodyPr/>
          <a:lstStyle/>
          <a:p>
            <a:fld id="{82A07BB3-F3DC-4C0B-B008-4C703ECBF595}" type="slidenum">
              <a:rPr lang="en-US" smtClean="0"/>
              <a:t>15</a:t>
            </a:fld>
            <a:endParaRPr lang="en-US" dirty="0"/>
          </a:p>
        </p:txBody>
      </p:sp>
    </p:spTree>
    <p:extLst>
      <p:ext uri="{BB962C8B-B14F-4D97-AF65-F5344CB8AC3E}">
        <p14:creationId xmlns:p14="http://schemas.microsoft.com/office/powerpoint/2010/main" val="4151119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7093D7-57AA-4DC8-975D-2147CC0B7F15}"/>
              </a:ext>
            </a:extLst>
          </p:cNvPr>
          <p:cNvSpPr>
            <a:spLocks noGrp="1"/>
          </p:cNvSpPr>
          <p:nvPr>
            <p:ph idx="1"/>
          </p:nvPr>
        </p:nvSpPr>
        <p:spPr/>
        <p:txBody>
          <a:bodyPr>
            <a:normAutofit/>
          </a:bodyPr>
          <a:lstStyle/>
          <a:p>
            <a:pPr marL="0" indent="0">
              <a:buNone/>
            </a:pPr>
            <a:r>
              <a:rPr lang="en-US" b="1" dirty="0"/>
              <a:t>Configuration Control Board (CCB):</a:t>
            </a:r>
          </a:p>
          <a:p>
            <a:pPr marL="0" indent="0">
              <a:buNone/>
            </a:pPr>
            <a:endParaRPr lang="en-US" dirty="0"/>
          </a:p>
          <a:p>
            <a:pPr marL="0" indent="0">
              <a:buNone/>
            </a:pPr>
            <a:r>
              <a:rPr lang="en-US" dirty="0"/>
              <a:t>The CCB is the governing entity that meets weekly to review and discuss all incoming and outstanding Enhancements. The CCB consists of SMEs that are representative of each branch and group concerned with the system from both a business process and technical perspective, including customer support. The purpose of the CCB meeting is to review and discuss the change at a high level, understand the release strategy, and approve or disapprove the change.</a:t>
            </a:r>
          </a:p>
          <a:p>
            <a:pPr marL="0" indent="0">
              <a:buNone/>
            </a:pPr>
            <a:endParaRPr lang="en-US" dirty="0"/>
          </a:p>
        </p:txBody>
      </p:sp>
      <p:sp>
        <p:nvSpPr>
          <p:cNvPr id="4" name="Title 3">
            <a:extLst>
              <a:ext uri="{FF2B5EF4-FFF2-40B4-BE49-F238E27FC236}">
                <a16:creationId xmlns:a16="http://schemas.microsoft.com/office/drawing/2014/main" id="{AB194CCC-ED9A-4E63-9DFC-949290563785}"/>
              </a:ext>
            </a:extLst>
          </p:cNvPr>
          <p:cNvSpPr>
            <a:spLocks noGrp="1"/>
          </p:cNvSpPr>
          <p:nvPr>
            <p:ph type="title"/>
          </p:nvPr>
        </p:nvSpPr>
        <p:spPr/>
        <p:txBody>
          <a:bodyPr/>
          <a:lstStyle/>
          <a:p>
            <a:r>
              <a:rPr lang="en-US" dirty="0"/>
              <a:t>Governance</a:t>
            </a:r>
            <a:r>
              <a:rPr lang="en-US" dirty="0">
                <a:solidFill>
                  <a:srgbClr val="FF0000"/>
                </a:solidFill>
              </a:rPr>
              <a:t> </a:t>
            </a:r>
            <a:r>
              <a:rPr lang="en-US" dirty="0"/>
              <a:t>Boards CCB</a:t>
            </a:r>
          </a:p>
        </p:txBody>
      </p:sp>
      <p:sp>
        <p:nvSpPr>
          <p:cNvPr id="3" name="Slide Number Placeholder 2">
            <a:extLst>
              <a:ext uri="{FF2B5EF4-FFF2-40B4-BE49-F238E27FC236}">
                <a16:creationId xmlns:a16="http://schemas.microsoft.com/office/drawing/2014/main" id="{968FEDF5-5FD0-40DB-B4DF-895D60470B3C}"/>
              </a:ext>
            </a:extLst>
          </p:cNvPr>
          <p:cNvSpPr>
            <a:spLocks noGrp="1"/>
          </p:cNvSpPr>
          <p:nvPr>
            <p:ph type="sldNum" sz="quarter" idx="16"/>
          </p:nvPr>
        </p:nvSpPr>
        <p:spPr/>
        <p:txBody>
          <a:bodyPr/>
          <a:lstStyle/>
          <a:p>
            <a:fld id="{82A07BB3-F3DC-4C0B-B008-4C703ECBF595}" type="slidenum">
              <a:rPr lang="en-US" smtClean="0"/>
              <a:t>16</a:t>
            </a:fld>
            <a:endParaRPr lang="en-US" dirty="0"/>
          </a:p>
        </p:txBody>
      </p:sp>
    </p:spTree>
    <p:extLst>
      <p:ext uri="{BB962C8B-B14F-4D97-AF65-F5344CB8AC3E}">
        <p14:creationId xmlns:p14="http://schemas.microsoft.com/office/powerpoint/2010/main" val="227743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617A1B-7A43-4E12-ACB8-69359C085A62}"/>
              </a:ext>
            </a:extLst>
          </p:cNvPr>
          <p:cNvSpPr>
            <a:spLocks noGrp="1"/>
          </p:cNvSpPr>
          <p:nvPr>
            <p:ph idx="1"/>
          </p:nvPr>
        </p:nvSpPr>
        <p:spPr/>
        <p:txBody>
          <a:bodyPr/>
          <a:lstStyle/>
          <a:p>
            <a:pPr marL="0" indent="0">
              <a:buNone/>
            </a:pPr>
            <a:r>
              <a:rPr lang="en-US" b="1" dirty="0"/>
              <a:t>Technical Configuration Control Board (TCCB):</a:t>
            </a:r>
          </a:p>
          <a:p>
            <a:pPr marL="0" indent="0">
              <a:buNone/>
            </a:pPr>
            <a:endParaRPr lang="en-US" dirty="0"/>
          </a:p>
          <a:p>
            <a:pPr marL="0" indent="0">
              <a:buNone/>
            </a:pPr>
            <a:r>
              <a:rPr lang="en-US" dirty="0"/>
              <a:t>The TCCB is a board that manages the risk of introducing changes to the production solution, reviewing and approving all transports and all changes planned for the production environment. It is the last board to review the changes for production in the configuration management process.  </a:t>
            </a:r>
          </a:p>
          <a:p>
            <a:pPr marL="0" indent="0">
              <a:buNone/>
            </a:pPr>
            <a:endParaRPr lang="en-US" dirty="0"/>
          </a:p>
        </p:txBody>
      </p:sp>
      <p:sp>
        <p:nvSpPr>
          <p:cNvPr id="4" name="Title 3">
            <a:extLst>
              <a:ext uri="{FF2B5EF4-FFF2-40B4-BE49-F238E27FC236}">
                <a16:creationId xmlns:a16="http://schemas.microsoft.com/office/drawing/2014/main" id="{1CB798CD-1F7A-41F5-8067-F5974FBD112E}"/>
              </a:ext>
            </a:extLst>
          </p:cNvPr>
          <p:cNvSpPr>
            <a:spLocks noGrp="1"/>
          </p:cNvSpPr>
          <p:nvPr>
            <p:ph type="title"/>
          </p:nvPr>
        </p:nvSpPr>
        <p:spPr/>
        <p:txBody>
          <a:bodyPr/>
          <a:lstStyle/>
          <a:p>
            <a:r>
              <a:rPr lang="en-US" dirty="0"/>
              <a:t>Governance</a:t>
            </a:r>
            <a:r>
              <a:rPr lang="en-US" dirty="0">
                <a:solidFill>
                  <a:srgbClr val="FF0000"/>
                </a:solidFill>
              </a:rPr>
              <a:t> </a:t>
            </a:r>
            <a:r>
              <a:rPr lang="en-US" dirty="0"/>
              <a:t>Boards TCCB</a:t>
            </a:r>
          </a:p>
        </p:txBody>
      </p:sp>
      <p:sp>
        <p:nvSpPr>
          <p:cNvPr id="3" name="Slide Number Placeholder 2">
            <a:extLst>
              <a:ext uri="{FF2B5EF4-FFF2-40B4-BE49-F238E27FC236}">
                <a16:creationId xmlns:a16="http://schemas.microsoft.com/office/drawing/2014/main" id="{7C6EEBE4-ED22-43C6-B03E-962CD0E51C80}"/>
              </a:ext>
            </a:extLst>
          </p:cNvPr>
          <p:cNvSpPr>
            <a:spLocks noGrp="1"/>
          </p:cNvSpPr>
          <p:nvPr>
            <p:ph type="sldNum" sz="quarter" idx="16"/>
          </p:nvPr>
        </p:nvSpPr>
        <p:spPr/>
        <p:txBody>
          <a:bodyPr/>
          <a:lstStyle/>
          <a:p>
            <a:fld id="{82A07BB3-F3DC-4C0B-B008-4C703ECBF595}" type="slidenum">
              <a:rPr lang="en-US" smtClean="0"/>
              <a:t>17</a:t>
            </a:fld>
            <a:endParaRPr lang="en-US" dirty="0"/>
          </a:p>
        </p:txBody>
      </p:sp>
    </p:spTree>
    <p:extLst>
      <p:ext uri="{BB962C8B-B14F-4D97-AF65-F5344CB8AC3E}">
        <p14:creationId xmlns:p14="http://schemas.microsoft.com/office/powerpoint/2010/main" val="633242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hange Process Flow">
            <a:extLst>
              <a:ext uri="{FF2B5EF4-FFF2-40B4-BE49-F238E27FC236}">
                <a16:creationId xmlns:a16="http://schemas.microsoft.com/office/drawing/2014/main" id="{EB96A5F1-73ED-40C1-95E2-9B5EF769CBB8}"/>
              </a:ext>
            </a:extLst>
          </p:cNvPr>
          <p:cNvSpPr>
            <a:spLocks noGrp="1"/>
          </p:cNvSpPr>
          <p:nvPr>
            <p:ph type="title"/>
          </p:nvPr>
        </p:nvSpPr>
        <p:spPr>
          <a:xfrm>
            <a:off x="175892" y="18255"/>
            <a:ext cx="8546592" cy="1325563"/>
          </a:xfrm>
        </p:spPr>
        <p:txBody>
          <a:bodyPr/>
          <a:lstStyle/>
          <a:p>
            <a:r>
              <a:rPr lang="en-US" dirty="0"/>
              <a:t>Change Process Flow</a:t>
            </a:r>
          </a:p>
        </p:txBody>
      </p:sp>
      <p:grpSp>
        <p:nvGrpSpPr>
          <p:cNvPr id="254" name="Group 253" descr="End user submits request via service now">
            <a:extLst>
              <a:ext uri="{FF2B5EF4-FFF2-40B4-BE49-F238E27FC236}">
                <a16:creationId xmlns:a16="http://schemas.microsoft.com/office/drawing/2014/main" id="{1E7125A1-A0A3-4555-848A-4E031243751B}"/>
              </a:ext>
              <a:ext uri="{C183D7F6-B498-43B3-948B-1728B52AA6E4}">
                <adec:decorative xmlns:adec="http://schemas.microsoft.com/office/drawing/2017/decorative" xmlns="" val="0"/>
              </a:ext>
            </a:extLst>
          </p:cNvPr>
          <p:cNvGrpSpPr/>
          <p:nvPr/>
        </p:nvGrpSpPr>
        <p:grpSpPr>
          <a:xfrm>
            <a:off x="1956140" y="1191486"/>
            <a:ext cx="1420813" cy="1431925"/>
            <a:chOff x="1795463" y="420688"/>
            <a:chExt cx="1420813" cy="1431925"/>
          </a:xfrm>
        </p:grpSpPr>
        <p:sp>
          <p:nvSpPr>
            <p:cNvPr id="255" name="Freeform 11" descr="&quot;&quot;">
              <a:extLst>
                <a:ext uri="{FF2B5EF4-FFF2-40B4-BE49-F238E27FC236}">
                  <a16:creationId xmlns:a16="http://schemas.microsoft.com/office/drawing/2014/main" id="{55087901-CFED-45B1-8646-99E195DCA342}"/>
                </a:ext>
              </a:extLst>
            </p:cNvPr>
            <p:cNvSpPr>
              <a:spLocks/>
            </p:cNvSpPr>
            <p:nvPr/>
          </p:nvSpPr>
          <p:spPr bwMode="auto">
            <a:xfrm>
              <a:off x="2185988" y="420688"/>
              <a:ext cx="452438" cy="609600"/>
            </a:xfrm>
            <a:custGeom>
              <a:avLst/>
              <a:gdLst>
                <a:gd name="T0" fmla="*/ 285 w 285"/>
                <a:gd name="T1" fmla="*/ 73 h 384"/>
                <a:gd name="T2" fmla="*/ 214 w 285"/>
                <a:gd name="T3" fmla="*/ 0 h 384"/>
                <a:gd name="T4" fmla="*/ 0 w 285"/>
                <a:gd name="T5" fmla="*/ 0 h 384"/>
                <a:gd name="T6" fmla="*/ 0 w 285"/>
                <a:gd name="T7" fmla="*/ 384 h 384"/>
                <a:gd name="T8" fmla="*/ 285 w 285"/>
                <a:gd name="T9" fmla="*/ 384 h 384"/>
                <a:gd name="T10" fmla="*/ 285 w 285"/>
                <a:gd name="T11" fmla="*/ 73 h 384"/>
              </a:gdLst>
              <a:ahLst/>
              <a:cxnLst>
                <a:cxn ang="0">
                  <a:pos x="T0" y="T1"/>
                </a:cxn>
                <a:cxn ang="0">
                  <a:pos x="T2" y="T3"/>
                </a:cxn>
                <a:cxn ang="0">
                  <a:pos x="T4" y="T5"/>
                </a:cxn>
                <a:cxn ang="0">
                  <a:pos x="T6" y="T7"/>
                </a:cxn>
                <a:cxn ang="0">
                  <a:pos x="T8" y="T9"/>
                </a:cxn>
                <a:cxn ang="0">
                  <a:pos x="T10" y="T11"/>
                </a:cxn>
              </a:cxnLst>
              <a:rect l="0" t="0" r="r" b="b"/>
              <a:pathLst>
                <a:path w="285" h="384">
                  <a:moveTo>
                    <a:pt x="285" y="73"/>
                  </a:moveTo>
                  <a:lnTo>
                    <a:pt x="214" y="0"/>
                  </a:lnTo>
                  <a:lnTo>
                    <a:pt x="0" y="0"/>
                  </a:lnTo>
                  <a:lnTo>
                    <a:pt x="0" y="384"/>
                  </a:lnTo>
                  <a:lnTo>
                    <a:pt x="285" y="384"/>
                  </a:lnTo>
                  <a:lnTo>
                    <a:pt x="285" y="73"/>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56" name="Group 255">
              <a:extLst>
                <a:ext uri="{FF2B5EF4-FFF2-40B4-BE49-F238E27FC236}">
                  <a16:creationId xmlns:a16="http://schemas.microsoft.com/office/drawing/2014/main" id="{ACFFA5EF-E4AB-4B08-8643-0B077A66FC0B}"/>
                </a:ext>
              </a:extLst>
            </p:cNvPr>
            <p:cNvGrpSpPr/>
            <p:nvPr/>
          </p:nvGrpSpPr>
          <p:grpSpPr>
            <a:xfrm>
              <a:off x="1795463" y="420688"/>
              <a:ext cx="1420813" cy="1431925"/>
              <a:chOff x="1795463" y="420688"/>
              <a:chExt cx="1420813" cy="1431925"/>
            </a:xfrm>
          </p:grpSpPr>
          <p:sp>
            <p:nvSpPr>
              <p:cNvPr id="257" name="Freeform 12">
                <a:extLst>
                  <a:ext uri="{FF2B5EF4-FFF2-40B4-BE49-F238E27FC236}">
                    <a16:creationId xmlns:a16="http://schemas.microsoft.com/office/drawing/2014/main" id="{ED4B3D9B-7038-47F1-9B55-116C272D929C}"/>
                  </a:ext>
                </a:extLst>
              </p:cNvPr>
              <p:cNvSpPr>
                <a:spLocks/>
              </p:cNvSpPr>
              <p:nvPr/>
            </p:nvSpPr>
            <p:spPr bwMode="auto">
              <a:xfrm>
                <a:off x="2185988" y="420688"/>
                <a:ext cx="452438" cy="609600"/>
              </a:xfrm>
              <a:custGeom>
                <a:avLst/>
                <a:gdLst>
                  <a:gd name="T0" fmla="*/ 285 w 285"/>
                  <a:gd name="T1" fmla="*/ 73 h 384"/>
                  <a:gd name="T2" fmla="*/ 214 w 285"/>
                  <a:gd name="T3" fmla="*/ 0 h 384"/>
                  <a:gd name="T4" fmla="*/ 0 w 285"/>
                  <a:gd name="T5" fmla="*/ 0 h 384"/>
                  <a:gd name="T6" fmla="*/ 0 w 285"/>
                  <a:gd name="T7" fmla="*/ 384 h 384"/>
                  <a:gd name="T8" fmla="*/ 285 w 285"/>
                  <a:gd name="T9" fmla="*/ 384 h 384"/>
                  <a:gd name="T10" fmla="*/ 285 w 285"/>
                  <a:gd name="T11" fmla="*/ 73 h 384"/>
                </a:gdLst>
                <a:ahLst/>
                <a:cxnLst>
                  <a:cxn ang="0">
                    <a:pos x="T0" y="T1"/>
                  </a:cxn>
                  <a:cxn ang="0">
                    <a:pos x="T2" y="T3"/>
                  </a:cxn>
                  <a:cxn ang="0">
                    <a:pos x="T4" y="T5"/>
                  </a:cxn>
                  <a:cxn ang="0">
                    <a:pos x="T6" y="T7"/>
                  </a:cxn>
                  <a:cxn ang="0">
                    <a:pos x="T8" y="T9"/>
                  </a:cxn>
                  <a:cxn ang="0">
                    <a:pos x="T10" y="T11"/>
                  </a:cxn>
                </a:cxnLst>
                <a:rect l="0" t="0" r="r" b="b"/>
                <a:pathLst>
                  <a:path w="285" h="384">
                    <a:moveTo>
                      <a:pt x="285" y="73"/>
                    </a:moveTo>
                    <a:lnTo>
                      <a:pt x="214" y="0"/>
                    </a:lnTo>
                    <a:lnTo>
                      <a:pt x="0" y="0"/>
                    </a:lnTo>
                    <a:lnTo>
                      <a:pt x="0" y="384"/>
                    </a:lnTo>
                    <a:lnTo>
                      <a:pt x="285" y="384"/>
                    </a:lnTo>
                    <a:lnTo>
                      <a:pt x="285" y="73"/>
                    </a:lnTo>
                    <a:close/>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13" descr="&quot;&quot;">
                <a:extLst>
                  <a:ext uri="{FF2B5EF4-FFF2-40B4-BE49-F238E27FC236}">
                    <a16:creationId xmlns:a16="http://schemas.microsoft.com/office/drawing/2014/main" id="{CD620C69-45D1-4F0A-A06E-1C9605D770D1}"/>
                  </a:ext>
                </a:extLst>
              </p:cNvPr>
              <p:cNvSpPr>
                <a:spLocks noEditPoints="1"/>
              </p:cNvSpPr>
              <p:nvPr/>
            </p:nvSpPr>
            <p:spPr bwMode="auto">
              <a:xfrm>
                <a:off x="2270126" y="425451"/>
                <a:ext cx="360363" cy="568325"/>
              </a:xfrm>
              <a:custGeom>
                <a:avLst/>
                <a:gdLst>
                  <a:gd name="T0" fmla="*/ 159 w 227"/>
                  <a:gd name="T1" fmla="*/ 0 h 358"/>
                  <a:gd name="T2" fmla="*/ 227 w 227"/>
                  <a:gd name="T3" fmla="*/ 70 h 358"/>
                  <a:gd name="T4" fmla="*/ 159 w 227"/>
                  <a:gd name="T5" fmla="*/ 70 h 358"/>
                  <a:gd name="T6" fmla="*/ 159 w 227"/>
                  <a:gd name="T7" fmla="*/ 0 h 358"/>
                  <a:gd name="T8" fmla="*/ 0 w 227"/>
                  <a:gd name="T9" fmla="*/ 67 h 358"/>
                  <a:gd name="T10" fmla="*/ 71 w 227"/>
                  <a:gd name="T11" fmla="*/ 67 h 358"/>
                  <a:gd name="T12" fmla="*/ 71 w 227"/>
                  <a:gd name="T13" fmla="*/ 58 h 358"/>
                  <a:gd name="T14" fmla="*/ 0 w 227"/>
                  <a:gd name="T15" fmla="*/ 58 h 358"/>
                  <a:gd name="T16" fmla="*/ 0 w 227"/>
                  <a:gd name="T17" fmla="*/ 67 h 358"/>
                  <a:gd name="T18" fmla="*/ 0 w 227"/>
                  <a:gd name="T19" fmla="*/ 108 h 358"/>
                  <a:gd name="T20" fmla="*/ 71 w 227"/>
                  <a:gd name="T21" fmla="*/ 108 h 358"/>
                  <a:gd name="T22" fmla="*/ 71 w 227"/>
                  <a:gd name="T23" fmla="*/ 99 h 358"/>
                  <a:gd name="T24" fmla="*/ 0 w 227"/>
                  <a:gd name="T25" fmla="*/ 99 h 358"/>
                  <a:gd name="T26" fmla="*/ 0 w 227"/>
                  <a:gd name="T27" fmla="*/ 108 h 358"/>
                  <a:gd name="T28" fmla="*/ 0 w 227"/>
                  <a:gd name="T29" fmla="*/ 149 h 358"/>
                  <a:gd name="T30" fmla="*/ 179 w 227"/>
                  <a:gd name="T31" fmla="*/ 149 h 358"/>
                  <a:gd name="T32" fmla="*/ 179 w 227"/>
                  <a:gd name="T33" fmla="*/ 140 h 358"/>
                  <a:gd name="T34" fmla="*/ 0 w 227"/>
                  <a:gd name="T35" fmla="*/ 140 h 358"/>
                  <a:gd name="T36" fmla="*/ 0 w 227"/>
                  <a:gd name="T37" fmla="*/ 149 h 358"/>
                  <a:gd name="T38" fmla="*/ 0 w 227"/>
                  <a:gd name="T39" fmla="*/ 190 h 358"/>
                  <a:gd name="T40" fmla="*/ 179 w 227"/>
                  <a:gd name="T41" fmla="*/ 190 h 358"/>
                  <a:gd name="T42" fmla="*/ 179 w 227"/>
                  <a:gd name="T43" fmla="*/ 181 h 358"/>
                  <a:gd name="T44" fmla="*/ 0 w 227"/>
                  <a:gd name="T45" fmla="*/ 181 h 358"/>
                  <a:gd name="T46" fmla="*/ 0 w 227"/>
                  <a:gd name="T47" fmla="*/ 190 h 358"/>
                  <a:gd name="T48" fmla="*/ 0 w 227"/>
                  <a:gd name="T49" fmla="*/ 231 h 358"/>
                  <a:gd name="T50" fmla="*/ 179 w 227"/>
                  <a:gd name="T51" fmla="*/ 231 h 358"/>
                  <a:gd name="T52" fmla="*/ 179 w 227"/>
                  <a:gd name="T53" fmla="*/ 222 h 358"/>
                  <a:gd name="T54" fmla="*/ 0 w 227"/>
                  <a:gd name="T55" fmla="*/ 222 h 358"/>
                  <a:gd name="T56" fmla="*/ 0 w 227"/>
                  <a:gd name="T57" fmla="*/ 231 h 358"/>
                  <a:gd name="T58" fmla="*/ 107 w 227"/>
                  <a:gd name="T59" fmla="*/ 307 h 358"/>
                  <a:gd name="T60" fmla="*/ 107 w 227"/>
                  <a:gd name="T61" fmla="*/ 264 h 358"/>
                  <a:gd name="T62" fmla="*/ 71 w 227"/>
                  <a:gd name="T63" fmla="*/ 264 h 358"/>
                  <a:gd name="T64" fmla="*/ 71 w 227"/>
                  <a:gd name="T65" fmla="*/ 307 h 358"/>
                  <a:gd name="T66" fmla="*/ 38 w 227"/>
                  <a:gd name="T67" fmla="*/ 307 h 358"/>
                  <a:gd name="T68" fmla="*/ 89 w 227"/>
                  <a:gd name="T69" fmla="*/ 358 h 358"/>
                  <a:gd name="T70" fmla="*/ 140 w 227"/>
                  <a:gd name="T71" fmla="*/ 307 h 358"/>
                  <a:gd name="T72" fmla="*/ 107 w 227"/>
                  <a:gd name="T73" fmla="*/ 30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358">
                    <a:moveTo>
                      <a:pt x="159" y="0"/>
                    </a:moveTo>
                    <a:lnTo>
                      <a:pt x="227" y="70"/>
                    </a:lnTo>
                    <a:lnTo>
                      <a:pt x="159" y="70"/>
                    </a:lnTo>
                    <a:lnTo>
                      <a:pt x="159" y="0"/>
                    </a:lnTo>
                    <a:close/>
                    <a:moveTo>
                      <a:pt x="0" y="67"/>
                    </a:moveTo>
                    <a:lnTo>
                      <a:pt x="71" y="67"/>
                    </a:lnTo>
                    <a:lnTo>
                      <a:pt x="71" y="58"/>
                    </a:lnTo>
                    <a:lnTo>
                      <a:pt x="0" y="58"/>
                    </a:lnTo>
                    <a:lnTo>
                      <a:pt x="0" y="67"/>
                    </a:lnTo>
                    <a:close/>
                    <a:moveTo>
                      <a:pt x="0" y="108"/>
                    </a:moveTo>
                    <a:lnTo>
                      <a:pt x="71" y="108"/>
                    </a:lnTo>
                    <a:lnTo>
                      <a:pt x="71" y="99"/>
                    </a:lnTo>
                    <a:lnTo>
                      <a:pt x="0" y="99"/>
                    </a:lnTo>
                    <a:lnTo>
                      <a:pt x="0" y="108"/>
                    </a:lnTo>
                    <a:close/>
                    <a:moveTo>
                      <a:pt x="0" y="149"/>
                    </a:moveTo>
                    <a:lnTo>
                      <a:pt x="179" y="149"/>
                    </a:lnTo>
                    <a:lnTo>
                      <a:pt x="179" y="140"/>
                    </a:lnTo>
                    <a:lnTo>
                      <a:pt x="0" y="140"/>
                    </a:lnTo>
                    <a:lnTo>
                      <a:pt x="0" y="149"/>
                    </a:lnTo>
                    <a:close/>
                    <a:moveTo>
                      <a:pt x="0" y="190"/>
                    </a:moveTo>
                    <a:lnTo>
                      <a:pt x="179" y="190"/>
                    </a:lnTo>
                    <a:lnTo>
                      <a:pt x="179" y="181"/>
                    </a:lnTo>
                    <a:lnTo>
                      <a:pt x="0" y="181"/>
                    </a:lnTo>
                    <a:lnTo>
                      <a:pt x="0" y="190"/>
                    </a:lnTo>
                    <a:close/>
                    <a:moveTo>
                      <a:pt x="0" y="231"/>
                    </a:moveTo>
                    <a:lnTo>
                      <a:pt x="179" y="231"/>
                    </a:lnTo>
                    <a:lnTo>
                      <a:pt x="179" y="222"/>
                    </a:lnTo>
                    <a:lnTo>
                      <a:pt x="0" y="222"/>
                    </a:lnTo>
                    <a:lnTo>
                      <a:pt x="0" y="231"/>
                    </a:lnTo>
                    <a:close/>
                    <a:moveTo>
                      <a:pt x="107" y="307"/>
                    </a:moveTo>
                    <a:lnTo>
                      <a:pt x="107" y="264"/>
                    </a:lnTo>
                    <a:lnTo>
                      <a:pt x="71" y="264"/>
                    </a:lnTo>
                    <a:lnTo>
                      <a:pt x="71" y="307"/>
                    </a:lnTo>
                    <a:lnTo>
                      <a:pt x="38" y="307"/>
                    </a:lnTo>
                    <a:lnTo>
                      <a:pt x="89" y="358"/>
                    </a:lnTo>
                    <a:lnTo>
                      <a:pt x="140" y="307"/>
                    </a:lnTo>
                    <a:lnTo>
                      <a:pt x="107" y="3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14" descr="&quot;&quot;">
                <a:extLst>
                  <a:ext uri="{FF2B5EF4-FFF2-40B4-BE49-F238E27FC236}">
                    <a16:creationId xmlns:a16="http://schemas.microsoft.com/office/drawing/2014/main" id="{9C0421D3-A168-4F65-8DAB-85577E49E2B9}"/>
                  </a:ext>
                </a:extLst>
              </p:cNvPr>
              <p:cNvSpPr>
                <a:spLocks noEditPoints="1"/>
              </p:cNvSpPr>
              <p:nvPr/>
            </p:nvSpPr>
            <p:spPr bwMode="auto">
              <a:xfrm>
                <a:off x="2098676" y="800101"/>
                <a:ext cx="625475" cy="244475"/>
              </a:xfrm>
              <a:custGeom>
                <a:avLst/>
                <a:gdLst>
                  <a:gd name="T0" fmla="*/ 99 w 394"/>
                  <a:gd name="T1" fmla="*/ 51 h 154"/>
                  <a:gd name="T2" fmla="*/ 0 w 394"/>
                  <a:gd name="T3" fmla="*/ 51 h 154"/>
                  <a:gd name="T4" fmla="*/ 0 w 394"/>
                  <a:gd name="T5" fmla="*/ 154 h 154"/>
                  <a:gd name="T6" fmla="*/ 394 w 394"/>
                  <a:gd name="T7" fmla="*/ 154 h 154"/>
                  <a:gd name="T8" fmla="*/ 394 w 394"/>
                  <a:gd name="T9" fmla="*/ 51 h 154"/>
                  <a:gd name="T10" fmla="*/ 296 w 394"/>
                  <a:gd name="T11" fmla="*/ 51 h 154"/>
                  <a:gd name="T12" fmla="*/ 296 w 394"/>
                  <a:gd name="T13" fmla="*/ 102 h 154"/>
                  <a:gd name="T14" fmla="*/ 220 w 394"/>
                  <a:gd name="T15" fmla="*/ 102 h 154"/>
                  <a:gd name="T16" fmla="*/ 197 w 394"/>
                  <a:gd name="T17" fmla="*/ 122 h 154"/>
                  <a:gd name="T18" fmla="*/ 175 w 394"/>
                  <a:gd name="T19" fmla="*/ 102 h 154"/>
                  <a:gd name="T20" fmla="*/ 99 w 394"/>
                  <a:gd name="T21" fmla="*/ 102 h 154"/>
                  <a:gd name="T22" fmla="*/ 99 w 394"/>
                  <a:gd name="T23" fmla="*/ 51 h 154"/>
                  <a:gd name="T24" fmla="*/ 340 w 394"/>
                  <a:gd name="T25" fmla="*/ 51 h 154"/>
                  <a:gd name="T26" fmla="*/ 394 w 394"/>
                  <a:gd name="T27" fmla="*/ 51 h 154"/>
                  <a:gd name="T28" fmla="*/ 394 w 394"/>
                  <a:gd name="T29" fmla="*/ 42 h 154"/>
                  <a:gd name="T30" fmla="*/ 340 w 394"/>
                  <a:gd name="T31" fmla="*/ 1 h 154"/>
                  <a:gd name="T32" fmla="*/ 340 w 394"/>
                  <a:gd name="T33" fmla="*/ 51 h 154"/>
                  <a:gd name="T34" fmla="*/ 55 w 394"/>
                  <a:gd name="T35" fmla="*/ 0 h 154"/>
                  <a:gd name="T36" fmla="*/ 0 w 394"/>
                  <a:gd name="T37" fmla="*/ 42 h 154"/>
                  <a:gd name="T38" fmla="*/ 0 w 394"/>
                  <a:gd name="T39" fmla="*/ 51 h 154"/>
                  <a:gd name="T40" fmla="*/ 55 w 394"/>
                  <a:gd name="T41" fmla="*/ 51 h 154"/>
                  <a:gd name="T42" fmla="*/ 55 w 394"/>
                  <a:gd name="T4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4" h="154">
                    <a:moveTo>
                      <a:pt x="99" y="51"/>
                    </a:moveTo>
                    <a:lnTo>
                      <a:pt x="0" y="51"/>
                    </a:lnTo>
                    <a:lnTo>
                      <a:pt x="0" y="154"/>
                    </a:lnTo>
                    <a:lnTo>
                      <a:pt x="394" y="154"/>
                    </a:lnTo>
                    <a:lnTo>
                      <a:pt x="394" y="51"/>
                    </a:lnTo>
                    <a:lnTo>
                      <a:pt x="296" y="51"/>
                    </a:lnTo>
                    <a:lnTo>
                      <a:pt x="296" y="102"/>
                    </a:lnTo>
                    <a:lnTo>
                      <a:pt x="220" y="102"/>
                    </a:lnTo>
                    <a:lnTo>
                      <a:pt x="197" y="122"/>
                    </a:lnTo>
                    <a:lnTo>
                      <a:pt x="175" y="102"/>
                    </a:lnTo>
                    <a:lnTo>
                      <a:pt x="99" y="102"/>
                    </a:lnTo>
                    <a:lnTo>
                      <a:pt x="99" y="51"/>
                    </a:lnTo>
                    <a:close/>
                    <a:moveTo>
                      <a:pt x="340" y="51"/>
                    </a:moveTo>
                    <a:lnTo>
                      <a:pt x="394" y="51"/>
                    </a:lnTo>
                    <a:lnTo>
                      <a:pt x="394" y="42"/>
                    </a:lnTo>
                    <a:lnTo>
                      <a:pt x="340" y="1"/>
                    </a:lnTo>
                    <a:lnTo>
                      <a:pt x="340" y="51"/>
                    </a:lnTo>
                    <a:close/>
                    <a:moveTo>
                      <a:pt x="55" y="0"/>
                    </a:moveTo>
                    <a:lnTo>
                      <a:pt x="0" y="42"/>
                    </a:lnTo>
                    <a:lnTo>
                      <a:pt x="0" y="51"/>
                    </a:lnTo>
                    <a:lnTo>
                      <a:pt x="55" y="51"/>
                    </a:lnTo>
                    <a:lnTo>
                      <a:pt x="55" y="0"/>
                    </a:lnTo>
                    <a:close/>
                  </a:path>
                </a:pathLst>
              </a:custGeom>
              <a:solidFill>
                <a:srgbClr val="427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16" descr="&quot;&quot;">
                <a:extLst>
                  <a:ext uri="{FF2B5EF4-FFF2-40B4-BE49-F238E27FC236}">
                    <a16:creationId xmlns:a16="http://schemas.microsoft.com/office/drawing/2014/main" id="{CCD80E39-33EF-4067-AECB-E1BCACBE97AB}"/>
                  </a:ext>
                </a:extLst>
              </p:cNvPr>
              <p:cNvSpPr>
                <a:spLocks/>
              </p:cNvSpPr>
              <p:nvPr/>
            </p:nvSpPr>
            <p:spPr bwMode="auto">
              <a:xfrm>
                <a:off x="2638426" y="801688"/>
                <a:ext cx="85725" cy="79375"/>
              </a:xfrm>
              <a:custGeom>
                <a:avLst/>
                <a:gdLst>
                  <a:gd name="T0" fmla="*/ 0 w 54"/>
                  <a:gd name="T1" fmla="*/ 50 h 50"/>
                  <a:gd name="T2" fmla="*/ 54 w 54"/>
                  <a:gd name="T3" fmla="*/ 50 h 50"/>
                  <a:gd name="T4" fmla="*/ 54 w 54"/>
                  <a:gd name="T5" fmla="*/ 41 h 50"/>
                  <a:gd name="T6" fmla="*/ 0 w 54"/>
                  <a:gd name="T7" fmla="*/ 0 h 50"/>
                  <a:gd name="T8" fmla="*/ 0 w 54"/>
                  <a:gd name="T9" fmla="*/ 50 h 50"/>
                </a:gdLst>
                <a:ahLst/>
                <a:cxnLst>
                  <a:cxn ang="0">
                    <a:pos x="T0" y="T1"/>
                  </a:cxn>
                  <a:cxn ang="0">
                    <a:pos x="T2" y="T3"/>
                  </a:cxn>
                  <a:cxn ang="0">
                    <a:pos x="T4" y="T5"/>
                  </a:cxn>
                  <a:cxn ang="0">
                    <a:pos x="T6" y="T7"/>
                  </a:cxn>
                  <a:cxn ang="0">
                    <a:pos x="T8" y="T9"/>
                  </a:cxn>
                </a:cxnLst>
                <a:rect l="0" t="0" r="r" b="b"/>
                <a:pathLst>
                  <a:path w="54" h="50">
                    <a:moveTo>
                      <a:pt x="0" y="50"/>
                    </a:moveTo>
                    <a:lnTo>
                      <a:pt x="54" y="50"/>
                    </a:lnTo>
                    <a:lnTo>
                      <a:pt x="54" y="41"/>
                    </a:lnTo>
                    <a:lnTo>
                      <a:pt x="0" y="0"/>
                    </a:lnTo>
                    <a:lnTo>
                      <a:pt x="0" y="50"/>
                    </a:lnTo>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17" descr="&quot;&quot;">
                <a:extLst>
                  <a:ext uri="{FF2B5EF4-FFF2-40B4-BE49-F238E27FC236}">
                    <a16:creationId xmlns:a16="http://schemas.microsoft.com/office/drawing/2014/main" id="{CE4953F0-CBE1-46E3-BF73-D4E897C1974F}"/>
                  </a:ext>
                </a:extLst>
              </p:cNvPr>
              <p:cNvSpPr>
                <a:spLocks/>
              </p:cNvSpPr>
              <p:nvPr/>
            </p:nvSpPr>
            <p:spPr bwMode="auto">
              <a:xfrm>
                <a:off x="2098676" y="800101"/>
                <a:ext cx="87313" cy="80963"/>
              </a:xfrm>
              <a:custGeom>
                <a:avLst/>
                <a:gdLst>
                  <a:gd name="T0" fmla="*/ 55 w 55"/>
                  <a:gd name="T1" fmla="*/ 0 h 51"/>
                  <a:gd name="T2" fmla="*/ 0 w 55"/>
                  <a:gd name="T3" fmla="*/ 42 h 51"/>
                  <a:gd name="T4" fmla="*/ 0 w 55"/>
                  <a:gd name="T5" fmla="*/ 51 h 51"/>
                  <a:gd name="T6" fmla="*/ 55 w 55"/>
                  <a:gd name="T7" fmla="*/ 51 h 51"/>
                  <a:gd name="T8" fmla="*/ 55 w 55"/>
                  <a:gd name="T9" fmla="*/ 0 h 51"/>
                </a:gdLst>
                <a:ahLst/>
                <a:cxnLst>
                  <a:cxn ang="0">
                    <a:pos x="T0" y="T1"/>
                  </a:cxn>
                  <a:cxn ang="0">
                    <a:pos x="T2" y="T3"/>
                  </a:cxn>
                  <a:cxn ang="0">
                    <a:pos x="T4" y="T5"/>
                  </a:cxn>
                  <a:cxn ang="0">
                    <a:pos x="T6" y="T7"/>
                  </a:cxn>
                  <a:cxn ang="0">
                    <a:pos x="T8" y="T9"/>
                  </a:cxn>
                </a:cxnLst>
                <a:rect l="0" t="0" r="r" b="b"/>
                <a:pathLst>
                  <a:path w="55" h="51">
                    <a:moveTo>
                      <a:pt x="55" y="0"/>
                    </a:moveTo>
                    <a:lnTo>
                      <a:pt x="0" y="42"/>
                    </a:lnTo>
                    <a:lnTo>
                      <a:pt x="0" y="51"/>
                    </a:lnTo>
                    <a:lnTo>
                      <a:pt x="55" y="51"/>
                    </a:lnTo>
                    <a:lnTo>
                      <a:pt x="55" y="0"/>
                    </a:lnTo>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 name="Rectangle 18" descr="&quot;&quot;">
                <a:extLst>
                  <a:ext uri="{FF2B5EF4-FFF2-40B4-BE49-F238E27FC236}">
                    <a16:creationId xmlns:a16="http://schemas.microsoft.com/office/drawing/2014/main" id="{C84581C8-9E8A-4CF3-8D37-F2BE1A2F2F03}"/>
                  </a:ext>
                </a:extLst>
              </p:cNvPr>
              <p:cNvSpPr>
                <a:spLocks noChangeArrowheads="1"/>
              </p:cNvSpPr>
              <p:nvPr/>
            </p:nvSpPr>
            <p:spPr bwMode="auto">
              <a:xfrm>
                <a:off x="1795463" y="1087438"/>
                <a:ext cx="14208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E4A73"/>
                    </a:solidFill>
                    <a:effectLst/>
                    <a:latin typeface="Calibri" panose="020F0502020204030204" pitchFamily="34" charset="0"/>
                  </a:rPr>
                  <a:t>End User Submits Request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4" name="Rectangle 19" descr="&quot;&quot;">
                <a:extLst>
                  <a:ext uri="{FF2B5EF4-FFF2-40B4-BE49-F238E27FC236}">
                    <a16:creationId xmlns:a16="http://schemas.microsoft.com/office/drawing/2014/main" id="{B5D68656-5745-44CB-9CBA-50CBCEFDFCA9}"/>
                  </a:ext>
                </a:extLst>
              </p:cNvPr>
              <p:cNvSpPr>
                <a:spLocks noChangeArrowheads="1"/>
              </p:cNvSpPr>
              <p:nvPr/>
            </p:nvSpPr>
            <p:spPr bwMode="auto">
              <a:xfrm>
                <a:off x="2043113" y="1225551"/>
                <a:ext cx="920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E4A73"/>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5" name="Rectangle 20" descr="&quot;&quot;">
                <a:extLst>
                  <a:ext uri="{FF2B5EF4-FFF2-40B4-BE49-F238E27FC236}">
                    <a16:creationId xmlns:a16="http://schemas.microsoft.com/office/drawing/2014/main" id="{85CDE8C2-0E84-4D4C-AE69-AB13CB949F5D}"/>
                  </a:ext>
                </a:extLst>
              </p:cNvPr>
              <p:cNvSpPr>
                <a:spLocks noChangeArrowheads="1"/>
              </p:cNvSpPr>
              <p:nvPr/>
            </p:nvSpPr>
            <p:spPr bwMode="auto">
              <a:xfrm>
                <a:off x="2070101" y="1225551"/>
                <a:ext cx="8461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E4A73"/>
                    </a:solidFill>
                    <a:effectLst/>
                    <a:latin typeface="Calibri" panose="020F0502020204030204" pitchFamily="34" charset="0"/>
                  </a:rPr>
                  <a:t>via ServiceNow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6" name="Line 27" descr="&quot;&quot;">
                <a:extLst>
                  <a:ext uri="{FF2B5EF4-FFF2-40B4-BE49-F238E27FC236}">
                    <a16:creationId xmlns:a16="http://schemas.microsoft.com/office/drawing/2014/main" id="{8EF5018B-67C6-47B9-98CD-AC947D80DDAB}"/>
                  </a:ext>
                </a:extLst>
              </p:cNvPr>
              <p:cNvSpPr>
                <a:spLocks noChangeShapeType="1"/>
              </p:cNvSpPr>
              <p:nvPr/>
            </p:nvSpPr>
            <p:spPr bwMode="auto">
              <a:xfrm>
                <a:off x="2386013" y="1408113"/>
                <a:ext cx="1588" cy="384175"/>
              </a:xfrm>
              <a:prstGeom prst="line">
                <a:avLst/>
              </a:prstGeom>
              <a:noFill/>
              <a:ln w="6350" cap="rnd">
                <a:solidFill>
                  <a:srgbClr val="5692C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28" descr="&quot;&quot;">
                <a:extLst>
                  <a:ext uri="{FF2B5EF4-FFF2-40B4-BE49-F238E27FC236}">
                    <a16:creationId xmlns:a16="http://schemas.microsoft.com/office/drawing/2014/main" id="{F5983424-901D-400E-A43D-C3414852E7A3}"/>
                  </a:ext>
                </a:extLst>
              </p:cNvPr>
              <p:cNvSpPr>
                <a:spLocks/>
              </p:cNvSpPr>
              <p:nvPr/>
            </p:nvSpPr>
            <p:spPr bwMode="auto">
              <a:xfrm>
                <a:off x="2352676" y="1782763"/>
                <a:ext cx="69850" cy="69850"/>
              </a:xfrm>
              <a:custGeom>
                <a:avLst/>
                <a:gdLst>
                  <a:gd name="T0" fmla="*/ 44 w 44"/>
                  <a:gd name="T1" fmla="*/ 0 h 44"/>
                  <a:gd name="T2" fmla="*/ 22 w 44"/>
                  <a:gd name="T3" fmla="*/ 44 h 44"/>
                  <a:gd name="T4" fmla="*/ 0 w 44"/>
                  <a:gd name="T5" fmla="*/ 0 h 44"/>
                  <a:gd name="T6" fmla="*/ 44 w 44"/>
                  <a:gd name="T7" fmla="*/ 0 h 44"/>
                </a:gdLst>
                <a:ahLst/>
                <a:cxnLst>
                  <a:cxn ang="0">
                    <a:pos x="T0" y="T1"/>
                  </a:cxn>
                  <a:cxn ang="0">
                    <a:pos x="T2" y="T3"/>
                  </a:cxn>
                  <a:cxn ang="0">
                    <a:pos x="T4" y="T5"/>
                  </a:cxn>
                  <a:cxn ang="0">
                    <a:pos x="T6" y="T7"/>
                  </a:cxn>
                </a:cxnLst>
                <a:rect l="0" t="0" r="r" b="b"/>
                <a:pathLst>
                  <a:path w="44" h="44">
                    <a:moveTo>
                      <a:pt x="44" y="0"/>
                    </a:moveTo>
                    <a:lnTo>
                      <a:pt x="22" y="44"/>
                    </a:lnTo>
                    <a:lnTo>
                      <a:pt x="0" y="0"/>
                    </a:lnTo>
                    <a:lnTo>
                      <a:pt x="44" y="0"/>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12" name="Group 1411" descr="Tier 1 and 2 Review incident and create documentation">
            <a:extLst>
              <a:ext uri="{FF2B5EF4-FFF2-40B4-BE49-F238E27FC236}">
                <a16:creationId xmlns:a16="http://schemas.microsoft.com/office/drawing/2014/main" id="{5BDCC166-6E98-40CE-9898-1DA256458044}"/>
              </a:ext>
              <a:ext uri="{C183D7F6-B498-43B3-948B-1728B52AA6E4}">
                <adec:decorative xmlns:adec="http://schemas.microsoft.com/office/drawing/2017/decorative" xmlns="" val="0"/>
              </a:ext>
            </a:extLst>
          </p:cNvPr>
          <p:cNvGrpSpPr/>
          <p:nvPr/>
        </p:nvGrpSpPr>
        <p:grpSpPr>
          <a:xfrm>
            <a:off x="1998210" y="2763111"/>
            <a:ext cx="1277938" cy="1623538"/>
            <a:chOff x="1998210" y="2577760"/>
            <a:chExt cx="1277938" cy="1487488"/>
          </a:xfrm>
        </p:grpSpPr>
        <p:grpSp>
          <p:nvGrpSpPr>
            <p:cNvPr id="1400" name="Group 1399">
              <a:extLst>
                <a:ext uri="{FF2B5EF4-FFF2-40B4-BE49-F238E27FC236}">
                  <a16:creationId xmlns:a16="http://schemas.microsoft.com/office/drawing/2014/main" id="{FA16B19D-8E0C-4A79-B19F-E05C48739C00}"/>
                </a:ext>
              </a:extLst>
            </p:cNvPr>
            <p:cNvGrpSpPr/>
            <p:nvPr/>
          </p:nvGrpSpPr>
          <p:grpSpPr>
            <a:xfrm>
              <a:off x="2277610" y="2577760"/>
              <a:ext cx="579438" cy="687661"/>
              <a:chOff x="2277610" y="2577760"/>
              <a:chExt cx="579438" cy="687661"/>
            </a:xfrm>
          </p:grpSpPr>
          <p:sp>
            <p:nvSpPr>
              <p:cNvPr id="1216" name="Freeform 219" descr="&quot;&quot;">
                <a:extLst>
                  <a:ext uri="{FF2B5EF4-FFF2-40B4-BE49-F238E27FC236}">
                    <a16:creationId xmlns:a16="http://schemas.microsoft.com/office/drawing/2014/main" id="{38DBA3E4-886B-48C6-8529-42A69919297C}"/>
                  </a:ext>
                </a:extLst>
              </p:cNvPr>
              <p:cNvSpPr>
                <a:spLocks noEditPoints="1"/>
              </p:cNvSpPr>
              <p:nvPr/>
            </p:nvSpPr>
            <p:spPr bwMode="auto">
              <a:xfrm>
                <a:off x="2277610" y="2623797"/>
                <a:ext cx="441325" cy="615950"/>
              </a:xfrm>
              <a:custGeom>
                <a:avLst/>
                <a:gdLst>
                  <a:gd name="T0" fmla="*/ 1325 w 1528"/>
                  <a:gd name="T1" fmla="*/ 0 h 2141"/>
                  <a:gd name="T2" fmla="*/ 1325 w 1528"/>
                  <a:gd name="T3" fmla="*/ 406 h 2141"/>
                  <a:gd name="T4" fmla="*/ 1229 w 1528"/>
                  <a:gd name="T5" fmla="*/ 1004 h 2141"/>
                  <a:gd name="T6" fmla="*/ 1286 w 1528"/>
                  <a:gd name="T7" fmla="*/ 991 h 2141"/>
                  <a:gd name="T8" fmla="*/ 1444 w 1528"/>
                  <a:gd name="T9" fmla="*/ 897 h 2141"/>
                  <a:gd name="T10" fmla="*/ 1448 w 1528"/>
                  <a:gd name="T11" fmla="*/ 544 h 2141"/>
                  <a:gd name="T12" fmla="*/ 1109 w 1528"/>
                  <a:gd name="T13" fmla="*/ 467 h 2141"/>
                  <a:gd name="T14" fmla="*/ 993 w 1528"/>
                  <a:gd name="T15" fmla="*/ 538 h 2141"/>
                  <a:gd name="T16" fmla="*/ 1158 w 1528"/>
                  <a:gd name="T17" fmla="*/ 1004 h 2141"/>
                  <a:gd name="T18" fmla="*/ 802 w 1528"/>
                  <a:gd name="T19" fmla="*/ 1056 h 2141"/>
                  <a:gd name="T20" fmla="*/ 683 w 1528"/>
                  <a:gd name="T21" fmla="*/ 1133 h 2141"/>
                  <a:gd name="T22" fmla="*/ 669 w 1528"/>
                  <a:gd name="T23" fmla="*/ 1729 h 2141"/>
                  <a:gd name="T24" fmla="*/ 785 w 1528"/>
                  <a:gd name="T25" fmla="*/ 1445 h 2141"/>
                  <a:gd name="T26" fmla="*/ 811 w 1528"/>
                  <a:gd name="T27" fmla="*/ 2141 h 2141"/>
                  <a:gd name="T28" fmla="*/ 1003 w 1528"/>
                  <a:gd name="T29" fmla="*/ 1812 h 2141"/>
                  <a:gd name="T30" fmla="*/ 1028 w 1528"/>
                  <a:gd name="T31" fmla="*/ 2141 h 2141"/>
                  <a:gd name="T32" fmla="*/ 1216 w 1528"/>
                  <a:gd name="T33" fmla="*/ 1445 h 2141"/>
                  <a:gd name="T34" fmla="*/ 1241 w 1528"/>
                  <a:gd name="T35" fmla="*/ 1729 h 2141"/>
                  <a:gd name="T36" fmla="*/ 1363 w 1528"/>
                  <a:gd name="T37" fmla="*/ 1196 h 2141"/>
                  <a:gd name="T38" fmla="*/ 1289 w 1528"/>
                  <a:gd name="T39" fmla="*/ 1070 h 2141"/>
                  <a:gd name="T40" fmla="*/ 802 w 1528"/>
                  <a:gd name="T41" fmla="*/ 1056 h 2141"/>
                  <a:gd name="T42" fmla="*/ 1016 w 1528"/>
                  <a:gd name="T43" fmla="*/ 588 h 2141"/>
                  <a:gd name="T44" fmla="*/ 1016 w 1528"/>
                  <a:gd name="T45" fmla="*/ 995 h 2141"/>
                  <a:gd name="T46" fmla="*/ 553 w 1528"/>
                  <a:gd name="T47" fmla="*/ 571 h 2141"/>
                  <a:gd name="T48" fmla="*/ 146 w 1528"/>
                  <a:gd name="T49" fmla="*/ 571 h 2141"/>
                  <a:gd name="T50" fmla="*/ 553 w 1528"/>
                  <a:gd name="T51" fmla="*/ 571 h 2141"/>
                  <a:gd name="T52" fmla="*/ 666 w 1528"/>
                  <a:gd name="T53" fmla="*/ 889 h 2141"/>
                  <a:gd name="T54" fmla="*/ 561 w 1528"/>
                  <a:gd name="T55" fmla="*/ 835 h 2141"/>
                  <a:gd name="T56" fmla="*/ 52 w 1528"/>
                  <a:gd name="T57" fmla="*/ 864 h 2141"/>
                  <a:gd name="T58" fmla="*/ 0 w 1528"/>
                  <a:gd name="T59" fmla="*/ 975 h 2141"/>
                  <a:gd name="T60" fmla="*/ 117 w 1528"/>
                  <a:gd name="T61" fmla="*/ 1509 h 2141"/>
                  <a:gd name="T62" fmla="*/ 142 w 1528"/>
                  <a:gd name="T63" fmla="*/ 1224 h 2141"/>
                  <a:gd name="T64" fmla="*/ 335 w 1528"/>
                  <a:gd name="T65" fmla="*/ 1920 h 2141"/>
                  <a:gd name="T66" fmla="*/ 360 w 1528"/>
                  <a:gd name="T67" fmla="*/ 1591 h 2141"/>
                  <a:gd name="T68" fmla="*/ 548 w 1528"/>
                  <a:gd name="T69" fmla="*/ 1920 h 2141"/>
                  <a:gd name="T70" fmla="*/ 573 w 1528"/>
                  <a:gd name="T71" fmla="*/ 1224 h 2141"/>
                  <a:gd name="T72" fmla="*/ 617 w 1528"/>
                  <a:gd name="T73" fmla="*/ 1509 h 2141"/>
                  <a:gd name="T74" fmla="*/ 643 w 1528"/>
                  <a:gd name="T75" fmla="*/ 1098 h 2141"/>
                  <a:gd name="T76" fmla="*/ 694 w 1528"/>
                  <a:gd name="T77" fmla="*/ 975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8" h="2141">
                    <a:moveTo>
                      <a:pt x="1528" y="203"/>
                    </a:moveTo>
                    <a:cubicBezTo>
                      <a:pt x="1528" y="91"/>
                      <a:pt x="1437" y="0"/>
                      <a:pt x="1325" y="0"/>
                    </a:cubicBezTo>
                    <a:cubicBezTo>
                      <a:pt x="1212" y="0"/>
                      <a:pt x="1121" y="91"/>
                      <a:pt x="1121" y="203"/>
                    </a:cubicBezTo>
                    <a:cubicBezTo>
                      <a:pt x="1121" y="315"/>
                      <a:pt x="1212" y="406"/>
                      <a:pt x="1325" y="406"/>
                    </a:cubicBezTo>
                    <a:cubicBezTo>
                      <a:pt x="1437" y="406"/>
                      <a:pt x="1528" y="315"/>
                      <a:pt x="1528" y="203"/>
                    </a:cubicBezTo>
                    <a:close/>
                    <a:moveTo>
                      <a:pt x="1229" y="1004"/>
                    </a:moveTo>
                    <a:cubicBezTo>
                      <a:pt x="1245" y="1004"/>
                      <a:pt x="1261" y="1006"/>
                      <a:pt x="1276" y="1010"/>
                    </a:cubicBezTo>
                    <a:cubicBezTo>
                      <a:pt x="1279" y="1004"/>
                      <a:pt x="1282" y="997"/>
                      <a:pt x="1286" y="991"/>
                    </a:cubicBezTo>
                    <a:cubicBezTo>
                      <a:pt x="1302" y="962"/>
                      <a:pt x="1326" y="938"/>
                      <a:pt x="1355" y="922"/>
                    </a:cubicBezTo>
                    <a:cubicBezTo>
                      <a:pt x="1381" y="906"/>
                      <a:pt x="1412" y="897"/>
                      <a:pt x="1444" y="897"/>
                    </a:cubicBezTo>
                    <a:lnTo>
                      <a:pt x="1520" y="897"/>
                    </a:lnTo>
                    <a:cubicBezTo>
                      <a:pt x="1402" y="820"/>
                      <a:pt x="1370" y="662"/>
                      <a:pt x="1448" y="544"/>
                    </a:cubicBezTo>
                    <a:cubicBezTo>
                      <a:pt x="1468" y="513"/>
                      <a:pt x="1496" y="487"/>
                      <a:pt x="1528" y="467"/>
                    </a:cubicBezTo>
                    <a:lnTo>
                      <a:pt x="1109" y="467"/>
                    </a:lnTo>
                    <a:cubicBezTo>
                      <a:pt x="1078" y="467"/>
                      <a:pt x="1050" y="478"/>
                      <a:pt x="1027" y="497"/>
                    </a:cubicBezTo>
                    <a:cubicBezTo>
                      <a:pt x="1013" y="508"/>
                      <a:pt x="1002" y="522"/>
                      <a:pt x="993" y="538"/>
                    </a:cubicBezTo>
                    <a:cubicBezTo>
                      <a:pt x="1133" y="524"/>
                      <a:pt x="1258" y="627"/>
                      <a:pt x="1271" y="767"/>
                    </a:cubicBezTo>
                    <a:cubicBezTo>
                      <a:pt x="1281" y="861"/>
                      <a:pt x="1237" y="952"/>
                      <a:pt x="1158" y="1004"/>
                    </a:cubicBezTo>
                    <a:lnTo>
                      <a:pt x="1229" y="1004"/>
                    </a:lnTo>
                    <a:close/>
                    <a:moveTo>
                      <a:pt x="802" y="1056"/>
                    </a:moveTo>
                    <a:cubicBezTo>
                      <a:pt x="771" y="1056"/>
                      <a:pt x="743" y="1067"/>
                      <a:pt x="720" y="1085"/>
                    </a:cubicBezTo>
                    <a:cubicBezTo>
                      <a:pt x="705" y="1098"/>
                      <a:pt x="692" y="1114"/>
                      <a:pt x="683" y="1133"/>
                    </a:cubicBezTo>
                    <a:cubicBezTo>
                      <a:pt x="674" y="1152"/>
                      <a:pt x="669" y="1173"/>
                      <a:pt x="669" y="1196"/>
                    </a:cubicBezTo>
                    <a:lnTo>
                      <a:pt x="669" y="1729"/>
                    </a:lnTo>
                    <a:lnTo>
                      <a:pt x="785" y="1729"/>
                    </a:lnTo>
                    <a:lnTo>
                      <a:pt x="785" y="1445"/>
                    </a:lnTo>
                    <a:lnTo>
                      <a:pt x="811" y="1445"/>
                    </a:lnTo>
                    <a:lnTo>
                      <a:pt x="811" y="2141"/>
                    </a:lnTo>
                    <a:lnTo>
                      <a:pt x="1003" y="2141"/>
                    </a:lnTo>
                    <a:lnTo>
                      <a:pt x="1003" y="1812"/>
                    </a:lnTo>
                    <a:lnTo>
                      <a:pt x="1028" y="1812"/>
                    </a:lnTo>
                    <a:lnTo>
                      <a:pt x="1028" y="2141"/>
                    </a:lnTo>
                    <a:lnTo>
                      <a:pt x="1216" y="2141"/>
                    </a:lnTo>
                    <a:lnTo>
                      <a:pt x="1216" y="1445"/>
                    </a:lnTo>
                    <a:lnTo>
                      <a:pt x="1241" y="1445"/>
                    </a:lnTo>
                    <a:lnTo>
                      <a:pt x="1241" y="1729"/>
                    </a:lnTo>
                    <a:lnTo>
                      <a:pt x="1363" y="1729"/>
                    </a:lnTo>
                    <a:lnTo>
                      <a:pt x="1363" y="1196"/>
                    </a:lnTo>
                    <a:cubicBezTo>
                      <a:pt x="1363" y="1164"/>
                      <a:pt x="1352" y="1134"/>
                      <a:pt x="1334" y="1110"/>
                    </a:cubicBezTo>
                    <a:cubicBezTo>
                      <a:pt x="1322" y="1093"/>
                      <a:pt x="1307" y="1080"/>
                      <a:pt x="1289" y="1070"/>
                    </a:cubicBezTo>
                    <a:cubicBezTo>
                      <a:pt x="1271" y="1061"/>
                      <a:pt x="1251" y="1056"/>
                      <a:pt x="1229" y="1056"/>
                    </a:cubicBezTo>
                    <a:lnTo>
                      <a:pt x="802" y="1056"/>
                    </a:lnTo>
                    <a:close/>
                    <a:moveTo>
                      <a:pt x="1219" y="792"/>
                    </a:moveTo>
                    <a:cubicBezTo>
                      <a:pt x="1219" y="679"/>
                      <a:pt x="1128" y="588"/>
                      <a:pt x="1016" y="588"/>
                    </a:cubicBezTo>
                    <a:cubicBezTo>
                      <a:pt x="903" y="588"/>
                      <a:pt x="812" y="679"/>
                      <a:pt x="812" y="792"/>
                    </a:cubicBezTo>
                    <a:cubicBezTo>
                      <a:pt x="812" y="904"/>
                      <a:pt x="903" y="995"/>
                      <a:pt x="1016" y="995"/>
                    </a:cubicBezTo>
                    <a:cubicBezTo>
                      <a:pt x="1128" y="995"/>
                      <a:pt x="1219" y="904"/>
                      <a:pt x="1219" y="792"/>
                    </a:cubicBezTo>
                    <a:close/>
                    <a:moveTo>
                      <a:pt x="553" y="571"/>
                    </a:moveTo>
                    <a:cubicBezTo>
                      <a:pt x="553" y="458"/>
                      <a:pt x="462" y="367"/>
                      <a:pt x="350" y="367"/>
                    </a:cubicBezTo>
                    <a:cubicBezTo>
                      <a:pt x="237" y="367"/>
                      <a:pt x="146" y="458"/>
                      <a:pt x="146" y="571"/>
                    </a:cubicBezTo>
                    <a:cubicBezTo>
                      <a:pt x="146" y="683"/>
                      <a:pt x="237" y="774"/>
                      <a:pt x="350" y="774"/>
                    </a:cubicBezTo>
                    <a:cubicBezTo>
                      <a:pt x="462" y="774"/>
                      <a:pt x="553" y="683"/>
                      <a:pt x="553" y="571"/>
                    </a:cubicBezTo>
                    <a:close/>
                    <a:moveTo>
                      <a:pt x="694" y="975"/>
                    </a:moveTo>
                    <a:cubicBezTo>
                      <a:pt x="694" y="943"/>
                      <a:pt x="684" y="913"/>
                      <a:pt x="666" y="889"/>
                    </a:cubicBezTo>
                    <a:cubicBezTo>
                      <a:pt x="654" y="873"/>
                      <a:pt x="638" y="859"/>
                      <a:pt x="620" y="850"/>
                    </a:cubicBezTo>
                    <a:cubicBezTo>
                      <a:pt x="603" y="840"/>
                      <a:pt x="582" y="835"/>
                      <a:pt x="561" y="835"/>
                    </a:cubicBezTo>
                    <a:lnTo>
                      <a:pt x="134" y="835"/>
                    </a:lnTo>
                    <a:cubicBezTo>
                      <a:pt x="103" y="835"/>
                      <a:pt x="75" y="846"/>
                      <a:pt x="52" y="864"/>
                    </a:cubicBezTo>
                    <a:cubicBezTo>
                      <a:pt x="36" y="877"/>
                      <a:pt x="23" y="894"/>
                      <a:pt x="14" y="912"/>
                    </a:cubicBezTo>
                    <a:cubicBezTo>
                      <a:pt x="5" y="931"/>
                      <a:pt x="0" y="953"/>
                      <a:pt x="0" y="975"/>
                    </a:cubicBezTo>
                    <a:lnTo>
                      <a:pt x="0" y="1509"/>
                    </a:lnTo>
                    <a:lnTo>
                      <a:pt x="117" y="1509"/>
                    </a:lnTo>
                    <a:lnTo>
                      <a:pt x="117" y="1224"/>
                    </a:lnTo>
                    <a:lnTo>
                      <a:pt x="142" y="1224"/>
                    </a:lnTo>
                    <a:lnTo>
                      <a:pt x="142" y="1920"/>
                    </a:lnTo>
                    <a:lnTo>
                      <a:pt x="335" y="1920"/>
                    </a:lnTo>
                    <a:lnTo>
                      <a:pt x="335" y="1591"/>
                    </a:lnTo>
                    <a:lnTo>
                      <a:pt x="360" y="1591"/>
                    </a:lnTo>
                    <a:lnTo>
                      <a:pt x="360" y="1920"/>
                    </a:lnTo>
                    <a:lnTo>
                      <a:pt x="548" y="1920"/>
                    </a:lnTo>
                    <a:lnTo>
                      <a:pt x="548" y="1224"/>
                    </a:lnTo>
                    <a:lnTo>
                      <a:pt x="573" y="1224"/>
                    </a:lnTo>
                    <a:lnTo>
                      <a:pt x="573" y="1509"/>
                    </a:lnTo>
                    <a:lnTo>
                      <a:pt x="617" y="1509"/>
                    </a:lnTo>
                    <a:lnTo>
                      <a:pt x="617" y="1196"/>
                    </a:lnTo>
                    <a:cubicBezTo>
                      <a:pt x="617" y="1160"/>
                      <a:pt x="627" y="1127"/>
                      <a:pt x="643" y="1098"/>
                    </a:cubicBezTo>
                    <a:cubicBezTo>
                      <a:pt x="656" y="1075"/>
                      <a:pt x="674" y="1056"/>
                      <a:pt x="694" y="1040"/>
                    </a:cubicBezTo>
                    <a:lnTo>
                      <a:pt x="694" y="975"/>
                    </a:ln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7" name="Freeform 220" descr="&quot;&quot;">
                <a:extLst>
                  <a:ext uri="{FF2B5EF4-FFF2-40B4-BE49-F238E27FC236}">
                    <a16:creationId xmlns:a16="http://schemas.microsoft.com/office/drawing/2014/main" id="{FD58CF21-7CBC-44C1-8677-8005B9EA4ECB}"/>
                  </a:ext>
                </a:extLst>
              </p:cNvPr>
              <p:cNvSpPr>
                <a:spLocks noEditPoints="1"/>
              </p:cNvSpPr>
              <p:nvPr/>
            </p:nvSpPr>
            <p:spPr bwMode="auto">
              <a:xfrm>
                <a:off x="2277610" y="2623797"/>
                <a:ext cx="441325" cy="615950"/>
              </a:xfrm>
              <a:custGeom>
                <a:avLst/>
                <a:gdLst>
                  <a:gd name="T0" fmla="*/ 1325 w 1528"/>
                  <a:gd name="T1" fmla="*/ 0 h 2141"/>
                  <a:gd name="T2" fmla="*/ 1325 w 1528"/>
                  <a:gd name="T3" fmla="*/ 406 h 2141"/>
                  <a:gd name="T4" fmla="*/ 1229 w 1528"/>
                  <a:gd name="T5" fmla="*/ 1004 h 2141"/>
                  <a:gd name="T6" fmla="*/ 1286 w 1528"/>
                  <a:gd name="T7" fmla="*/ 991 h 2141"/>
                  <a:gd name="T8" fmla="*/ 1444 w 1528"/>
                  <a:gd name="T9" fmla="*/ 897 h 2141"/>
                  <a:gd name="T10" fmla="*/ 1448 w 1528"/>
                  <a:gd name="T11" fmla="*/ 544 h 2141"/>
                  <a:gd name="T12" fmla="*/ 1109 w 1528"/>
                  <a:gd name="T13" fmla="*/ 467 h 2141"/>
                  <a:gd name="T14" fmla="*/ 993 w 1528"/>
                  <a:gd name="T15" fmla="*/ 538 h 2141"/>
                  <a:gd name="T16" fmla="*/ 1158 w 1528"/>
                  <a:gd name="T17" fmla="*/ 1004 h 2141"/>
                  <a:gd name="T18" fmla="*/ 802 w 1528"/>
                  <a:gd name="T19" fmla="*/ 1056 h 2141"/>
                  <a:gd name="T20" fmla="*/ 683 w 1528"/>
                  <a:gd name="T21" fmla="*/ 1133 h 2141"/>
                  <a:gd name="T22" fmla="*/ 669 w 1528"/>
                  <a:gd name="T23" fmla="*/ 1729 h 2141"/>
                  <a:gd name="T24" fmla="*/ 785 w 1528"/>
                  <a:gd name="T25" fmla="*/ 1445 h 2141"/>
                  <a:gd name="T26" fmla="*/ 811 w 1528"/>
                  <a:gd name="T27" fmla="*/ 2141 h 2141"/>
                  <a:gd name="T28" fmla="*/ 1003 w 1528"/>
                  <a:gd name="T29" fmla="*/ 1812 h 2141"/>
                  <a:gd name="T30" fmla="*/ 1028 w 1528"/>
                  <a:gd name="T31" fmla="*/ 2141 h 2141"/>
                  <a:gd name="T32" fmla="*/ 1216 w 1528"/>
                  <a:gd name="T33" fmla="*/ 1445 h 2141"/>
                  <a:gd name="T34" fmla="*/ 1241 w 1528"/>
                  <a:gd name="T35" fmla="*/ 1729 h 2141"/>
                  <a:gd name="T36" fmla="*/ 1363 w 1528"/>
                  <a:gd name="T37" fmla="*/ 1196 h 2141"/>
                  <a:gd name="T38" fmla="*/ 1289 w 1528"/>
                  <a:gd name="T39" fmla="*/ 1070 h 2141"/>
                  <a:gd name="T40" fmla="*/ 802 w 1528"/>
                  <a:gd name="T41" fmla="*/ 1056 h 2141"/>
                  <a:gd name="T42" fmla="*/ 1016 w 1528"/>
                  <a:gd name="T43" fmla="*/ 588 h 2141"/>
                  <a:gd name="T44" fmla="*/ 1016 w 1528"/>
                  <a:gd name="T45" fmla="*/ 995 h 2141"/>
                  <a:gd name="T46" fmla="*/ 553 w 1528"/>
                  <a:gd name="T47" fmla="*/ 571 h 2141"/>
                  <a:gd name="T48" fmla="*/ 146 w 1528"/>
                  <a:gd name="T49" fmla="*/ 571 h 2141"/>
                  <a:gd name="T50" fmla="*/ 553 w 1528"/>
                  <a:gd name="T51" fmla="*/ 571 h 2141"/>
                  <a:gd name="T52" fmla="*/ 666 w 1528"/>
                  <a:gd name="T53" fmla="*/ 889 h 2141"/>
                  <a:gd name="T54" fmla="*/ 561 w 1528"/>
                  <a:gd name="T55" fmla="*/ 835 h 2141"/>
                  <a:gd name="T56" fmla="*/ 52 w 1528"/>
                  <a:gd name="T57" fmla="*/ 864 h 2141"/>
                  <a:gd name="T58" fmla="*/ 0 w 1528"/>
                  <a:gd name="T59" fmla="*/ 975 h 2141"/>
                  <a:gd name="T60" fmla="*/ 117 w 1528"/>
                  <a:gd name="T61" fmla="*/ 1509 h 2141"/>
                  <a:gd name="T62" fmla="*/ 142 w 1528"/>
                  <a:gd name="T63" fmla="*/ 1224 h 2141"/>
                  <a:gd name="T64" fmla="*/ 335 w 1528"/>
                  <a:gd name="T65" fmla="*/ 1920 h 2141"/>
                  <a:gd name="T66" fmla="*/ 360 w 1528"/>
                  <a:gd name="T67" fmla="*/ 1591 h 2141"/>
                  <a:gd name="T68" fmla="*/ 548 w 1528"/>
                  <a:gd name="T69" fmla="*/ 1920 h 2141"/>
                  <a:gd name="T70" fmla="*/ 573 w 1528"/>
                  <a:gd name="T71" fmla="*/ 1224 h 2141"/>
                  <a:gd name="T72" fmla="*/ 617 w 1528"/>
                  <a:gd name="T73" fmla="*/ 1509 h 2141"/>
                  <a:gd name="T74" fmla="*/ 643 w 1528"/>
                  <a:gd name="T75" fmla="*/ 1098 h 2141"/>
                  <a:gd name="T76" fmla="*/ 694 w 1528"/>
                  <a:gd name="T77" fmla="*/ 975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8" h="2141">
                    <a:moveTo>
                      <a:pt x="1528" y="203"/>
                    </a:moveTo>
                    <a:cubicBezTo>
                      <a:pt x="1528" y="91"/>
                      <a:pt x="1437" y="0"/>
                      <a:pt x="1325" y="0"/>
                    </a:cubicBezTo>
                    <a:cubicBezTo>
                      <a:pt x="1212" y="0"/>
                      <a:pt x="1121" y="91"/>
                      <a:pt x="1121" y="203"/>
                    </a:cubicBezTo>
                    <a:cubicBezTo>
                      <a:pt x="1121" y="315"/>
                      <a:pt x="1212" y="406"/>
                      <a:pt x="1325" y="406"/>
                    </a:cubicBezTo>
                    <a:cubicBezTo>
                      <a:pt x="1437" y="406"/>
                      <a:pt x="1528" y="315"/>
                      <a:pt x="1528" y="203"/>
                    </a:cubicBezTo>
                    <a:close/>
                    <a:moveTo>
                      <a:pt x="1229" y="1004"/>
                    </a:moveTo>
                    <a:cubicBezTo>
                      <a:pt x="1245" y="1004"/>
                      <a:pt x="1261" y="1006"/>
                      <a:pt x="1276" y="1010"/>
                    </a:cubicBezTo>
                    <a:cubicBezTo>
                      <a:pt x="1279" y="1004"/>
                      <a:pt x="1282" y="997"/>
                      <a:pt x="1286" y="991"/>
                    </a:cubicBezTo>
                    <a:cubicBezTo>
                      <a:pt x="1302" y="962"/>
                      <a:pt x="1326" y="938"/>
                      <a:pt x="1355" y="922"/>
                    </a:cubicBezTo>
                    <a:cubicBezTo>
                      <a:pt x="1381" y="906"/>
                      <a:pt x="1412" y="897"/>
                      <a:pt x="1444" y="897"/>
                    </a:cubicBezTo>
                    <a:lnTo>
                      <a:pt x="1520" y="897"/>
                    </a:lnTo>
                    <a:cubicBezTo>
                      <a:pt x="1402" y="820"/>
                      <a:pt x="1370" y="662"/>
                      <a:pt x="1448" y="544"/>
                    </a:cubicBezTo>
                    <a:cubicBezTo>
                      <a:pt x="1468" y="513"/>
                      <a:pt x="1496" y="487"/>
                      <a:pt x="1528" y="467"/>
                    </a:cubicBezTo>
                    <a:lnTo>
                      <a:pt x="1109" y="467"/>
                    </a:lnTo>
                    <a:cubicBezTo>
                      <a:pt x="1078" y="467"/>
                      <a:pt x="1050" y="478"/>
                      <a:pt x="1027" y="497"/>
                    </a:cubicBezTo>
                    <a:cubicBezTo>
                      <a:pt x="1013" y="508"/>
                      <a:pt x="1002" y="522"/>
                      <a:pt x="993" y="538"/>
                    </a:cubicBezTo>
                    <a:cubicBezTo>
                      <a:pt x="1133" y="524"/>
                      <a:pt x="1258" y="627"/>
                      <a:pt x="1271" y="767"/>
                    </a:cubicBezTo>
                    <a:cubicBezTo>
                      <a:pt x="1281" y="861"/>
                      <a:pt x="1237" y="952"/>
                      <a:pt x="1158" y="1004"/>
                    </a:cubicBezTo>
                    <a:lnTo>
                      <a:pt x="1229" y="1004"/>
                    </a:lnTo>
                    <a:close/>
                    <a:moveTo>
                      <a:pt x="802" y="1056"/>
                    </a:moveTo>
                    <a:cubicBezTo>
                      <a:pt x="771" y="1056"/>
                      <a:pt x="743" y="1067"/>
                      <a:pt x="720" y="1085"/>
                    </a:cubicBezTo>
                    <a:cubicBezTo>
                      <a:pt x="705" y="1098"/>
                      <a:pt x="692" y="1114"/>
                      <a:pt x="683" y="1133"/>
                    </a:cubicBezTo>
                    <a:cubicBezTo>
                      <a:pt x="674" y="1152"/>
                      <a:pt x="669" y="1173"/>
                      <a:pt x="669" y="1196"/>
                    </a:cubicBezTo>
                    <a:lnTo>
                      <a:pt x="669" y="1729"/>
                    </a:lnTo>
                    <a:lnTo>
                      <a:pt x="785" y="1729"/>
                    </a:lnTo>
                    <a:lnTo>
                      <a:pt x="785" y="1445"/>
                    </a:lnTo>
                    <a:lnTo>
                      <a:pt x="811" y="1445"/>
                    </a:lnTo>
                    <a:lnTo>
                      <a:pt x="811" y="2141"/>
                    </a:lnTo>
                    <a:lnTo>
                      <a:pt x="1003" y="2141"/>
                    </a:lnTo>
                    <a:lnTo>
                      <a:pt x="1003" y="1812"/>
                    </a:lnTo>
                    <a:lnTo>
                      <a:pt x="1028" y="1812"/>
                    </a:lnTo>
                    <a:lnTo>
                      <a:pt x="1028" y="2141"/>
                    </a:lnTo>
                    <a:lnTo>
                      <a:pt x="1216" y="2141"/>
                    </a:lnTo>
                    <a:lnTo>
                      <a:pt x="1216" y="1445"/>
                    </a:lnTo>
                    <a:lnTo>
                      <a:pt x="1241" y="1445"/>
                    </a:lnTo>
                    <a:lnTo>
                      <a:pt x="1241" y="1729"/>
                    </a:lnTo>
                    <a:lnTo>
                      <a:pt x="1363" y="1729"/>
                    </a:lnTo>
                    <a:lnTo>
                      <a:pt x="1363" y="1196"/>
                    </a:lnTo>
                    <a:cubicBezTo>
                      <a:pt x="1363" y="1164"/>
                      <a:pt x="1352" y="1134"/>
                      <a:pt x="1334" y="1110"/>
                    </a:cubicBezTo>
                    <a:cubicBezTo>
                      <a:pt x="1322" y="1093"/>
                      <a:pt x="1307" y="1080"/>
                      <a:pt x="1289" y="1070"/>
                    </a:cubicBezTo>
                    <a:cubicBezTo>
                      <a:pt x="1271" y="1061"/>
                      <a:pt x="1251" y="1056"/>
                      <a:pt x="1229" y="1056"/>
                    </a:cubicBezTo>
                    <a:lnTo>
                      <a:pt x="802" y="1056"/>
                    </a:lnTo>
                    <a:close/>
                    <a:moveTo>
                      <a:pt x="1219" y="792"/>
                    </a:moveTo>
                    <a:cubicBezTo>
                      <a:pt x="1219" y="679"/>
                      <a:pt x="1128" y="588"/>
                      <a:pt x="1016" y="588"/>
                    </a:cubicBezTo>
                    <a:cubicBezTo>
                      <a:pt x="903" y="588"/>
                      <a:pt x="812" y="679"/>
                      <a:pt x="812" y="792"/>
                    </a:cubicBezTo>
                    <a:cubicBezTo>
                      <a:pt x="812" y="904"/>
                      <a:pt x="903" y="995"/>
                      <a:pt x="1016" y="995"/>
                    </a:cubicBezTo>
                    <a:cubicBezTo>
                      <a:pt x="1128" y="995"/>
                      <a:pt x="1219" y="904"/>
                      <a:pt x="1219" y="792"/>
                    </a:cubicBezTo>
                    <a:close/>
                    <a:moveTo>
                      <a:pt x="553" y="571"/>
                    </a:moveTo>
                    <a:cubicBezTo>
                      <a:pt x="553" y="458"/>
                      <a:pt x="462" y="367"/>
                      <a:pt x="350" y="367"/>
                    </a:cubicBezTo>
                    <a:cubicBezTo>
                      <a:pt x="237" y="367"/>
                      <a:pt x="146" y="458"/>
                      <a:pt x="146" y="571"/>
                    </a:cubicBezTo>
                    <a:cubicBezTo>
                      <a:pt x="146" y="683"/>
                      <a:pt x="237" y="774"/>
                      <a:pt x="350" y="774"/>
                    </a:cubicBezTo>
                    <a:cubicBezTo>
                      <a:pt x="462" y="774"/>
                      <a:pt x="553" y="683"/>
                      <a:pt x="553" y="571"/>
                    </a:cubicBezTo>
                    <a:close/>
                    <a:moveTo>
                      <a:pt x="694" y="975"/>
                    </a:moveTo>
                    <a:cubicBezTo>
                      <a:pt x="694" y="943"/>
                      <a:pt x="684" y="913"/>
                      <a:pt x="666" y="889"/>
                    </a:cubicBezTo>
                    <a:cubicBezTo>
                      <a:pt x="654" y="873"/>
                      <a:pt x="638" y="859"/>
                      <a:pt x="620" y="850"/>
                    </a:cubicBezTo>
                    <a:cubicBezTo>
                      <a:pt x="603" y="840"/>
                      <a:pt x="582" y="835"/>
                      <a:pt x="561" y="835"/>
                    </a:cubicBezTo>
                    <a:lnTo>
                      <a:pt x="134" y="835"/>
                    </a:lnTo>
                    <a:cubicBezTo>
                      <a:pt x="103" y="835"/>
                      <a:pt x="75" y="846"/>
                      <a:pt x="52" y="864"/>
                    </a:cubicBezTo>
                    <a:cubicBezTo>
                      <a:pt x="36" y="877"/>
                      <a:pt x="23" y="894"/>
                      <a:pt x="14" y="912"/>
                    </a:cubicBezTo>
                    <a:cubicBezTo>
                      <a:pt x="5" y="931"/>
                      <a:pt x="0" y="953"/>
                      <a:pt x="0" y="975"/>
                    </a:cubicBezTo>
                    <a:lnTo>
                      <a:pt x="0" y="1509"/>
                    </a:lnTo>
                    <a:lnTo>
                      <a:pt x="117" y="1509"/>
                    </a:lnTo>
                    <a:lnTo>
                      <a:pt x="117" y="1224"/>
                    </a:lnTo>
                    <a:lnTo>
                      <a:pt x="142" y="1224"/>
                    </a:lnTo>
                    <a:lnTo>
                      <a:pt x="142" y="1920"/>
                    </a:lnTo>
                    <a:lnTo>
                      <a:pt x="335" y="1920"/>
                    </a:lnTo>
                    <a:lnTo>
                      <a:pt x="335" y="1591"/>
                    </a:lnTo>
                    <a:lnTo>
                      <a:pt x="360" y="1591"/>
                    </a:lnTo>
                    <a:lnTo>
                      <a:pt x="360" y="1920"/>
                    </a:lnTo>
                    <a:lnTo>
                      <a:pt x="548" y="1920"/>
                    </a:lnTo>
                    <a:lnTo>
                      <a:pt x="548" y="1224"/>
                    </a:lnTo>
                    <a:lnTo>
                      <a:pt x="573" y="1224"/>
                    </a:lnTo>
                    <a:lnTo>
                      <a:pt x="573" y="1509"/>
                    </a:lnTo>
                    <a:lnTo>
                      <a:pt x="617" y="1509"/>
                    </a:lnTo>
                    <a:lnTo>
                      <a:pt x="617" y="1196"/>
                    </a:lnTo>
                    <a:cubicBezTo>
                      <a:pt x="617" y="1160"/>
                      <a:pt x="627" y="1127"/>
                      <a:pt x="643" y="1098"/>
                    </a:cubicBezTo>
                    <a:cubicBezTo>
                      <a:pt x="656" y="1075"/>
                      <a:pt x="674" y="1056"/>
                      <a:pt x="694" y="1040"/>
                    </a:cubicBezTo>
                    <a:lnTo>
                      <a:pt x="694" y="975"/>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8" name="Freeform 221" descr="&quot;&quot;">
                <a:extLst>
                  <a:ext uri="{FF2B5EF4-FFF2-40B4-BE49-F238E27FC236}">
                    <a16:creationId xmlns:a16="http://schemas.microsoft.com/office/drawing/2014/main" id="{3DAB228A-1257-49CF-ABF3-813E6D8DCADD}"/>
                  </a:ext>
                </a:extLst>
              </p:cNvPr>
              <p:cNvSpPr>
                <a:spLocks noEditPoints="1"/>
              </p:cNvSpPr>
              <p:nvPr/>
            </p:nvSpPr>
            <p:spPr bwMode="auto">
              <a:xfrm>
                <a:off x="2401435" y="2577760"/>
                <a:ext cx="455613" cy="631825"/>
              </a:xfrm>
              <a:custGeom>
                <a:avLst/>
                <a:gdLst>
                  <a:gd name="T0" fmla="*/ 493 w 1572"/>
                  <a:gd name="T1" fmla="*/ 203 h 2195"/>
                  <a:gd name="T2" fmla="*/ 289 w 1572"/>
                  <a:gd name="T3" fmla="*/ 0 h 2195"/>
                  <a:gd name="T4" fmla="*/ 86 w 1572"/>
                  <a:gd name="T5" fmla="*/ 203 h 2195"/>
                  <a:gd name="T6" fmla="*/ 289 w 1572"/>
                  <a:gd name="T7" fmla="*/ 407 h 2195"/>
                  <a:gd name="T8" fmla="*/ 493 w 1572"/>
                  <a:gd name="T9" fmla="*/ 203 h 2195"/>
                  <a:gd name="T10" fmla="*/ 313 w 1572"/>
                  <a:gd name="T11" fmla="*/ 1174 h 2195"/>
                  <a:gd name="T12" fmla="*/ 369 w 1572"/>
                  <a:gd name="T13" fmla="*/ 1165 h 2195"/>
                  <a:gd name="T14" fmla="*/ 444 w 1572"/>
                  <a:gd name="T15" fmla="*/ 1165 h 2195"/>
                  <a:gd name="T16" fmla="*/ 372 w 1572"/>
                  <a:gd name="T17" fmla="*/ 812 h 2195"/>
                  <a:gd name="T18" fmla="*/ 499 w 1572"/>
                  <a:gd name="T19" fmla="*/ 713 h 2195"/>
                  <a:gd name="T20" fmla="*/ 517 w 1572"/>
                  <a:gd name="T21" fmla="*/ 670 h 2195"/>
                  <a:gd name="T22" fmla="*/ 586 w 1572"/>
                  <a:gd name="T23" fmla="*/ 601 h 2195"/>
                  <a:gd name="T24" fmla="*/ 632 w 1572"/>
                  <a:gd name="T25" fmla="*/ 582 h 2195"/>
                  <a:gd name="T26" fmla="*/ 606 w 1572"/>
                  <a:gd name="T27" fmla="*/ 522 h 2195"/>
                  <a:gd name="T28" fmla="*/ 560 w 1572"/>
                  <a:gd name="T29" fmla="*/ 482 h 2195"/>
                  <a:gd name="T30" fmla="*/ 501 w 1572"/>
                  <a:gd name="T31" fmla="*/ 468 h 2195"/>
                  <a:gd name="T32" fmla="*/ 74 w 1572"/>
                  <a:gd name="T33" fmla="*/ 468 h 2195"/>
                  <a:gd name="T34" fmla="*/ 0 w 1572"/>
                  <a:gd name="T35" fmla="*/ 491 h 2195"/>
                  <a:gd name="T36" fmla="*/ 157 w 1572"/>
                  <a:gd name="T37" fmla="*/ 815 h 2195"/>
                  <a:gd name="T38" fmla="*/ 57 w 1572"/>
                  <a:gd name="T39" fmla="*/ 944 h 2195"/>
                  <a:gd name="T40" fmla="*/ 57 w 1572"/>
                  <a:gd name="T41" fmla="*/ 944 h 2195"/>
                  <a:gd name="T42" fmla="*/ 128 w 1572"/>
                  <a:gd name="T43" fmla="*/ 944 h 2195"/>
                  <a:gd name="T44" fmla="*/ 216 w 1572"/>
                  <a:gd name="T45" fmla="*/ 968 h 2195"/>
                  <a:gd name="T46" fmla="*/ 281 w 1572"/>
                  <a:gd name="T47" fmla="*/ 1028 h 2195"/>
                  <a:gd name="T48" fmla="*/ 313 w 1572"/>
                  <a:gd name="T49" fmla="*/ 1136 h 2195"/>
                  <a:gd name="T50" fmla="*/ 313 w 1572"/>
                  <a:gd name="T51" fmla="*/ 1174 h 2195"/>
                  <a:gd name="T52" fmla="*/ 1011 w 1572"/>
                  <a:gd name="T53" fmla="*/ 1110 h 2195"/>
                  <a:gd name="T54" fmla="*/ 930 w 1572"/>
                  <a:gd name="T55" fmla="*/ 1139 h 2195"/>
                  <a:gd name="T56" fmla="*/ 892 w 1572"/>
                  <a:gd name="T57" fmla="*/ 1188 h 2195"/>
                  <a:gd name="T58" fmla="*/ 890 w 1572"/>
                  <a:gd name="T59" fmla="*/ 1192 h 2195"/>
                  <a:gd name="T60" fmla="*/ 949 w 1572"/>
                  <a:gd name="T61" fmla="*/ 1249 h 2195"/>
                  <a:gd name="T62" fmla="*/ 981 w 1572"/>
                  <a:gd name="T63" fmla="*/ 1357 h 2195"/>
                  <a:gd name="T64" fmla="*/ 981 w 1572"/>
                  <a:gd name="T65" fmla="*/ 1784 h 2195"/>
                  <a:gd name="T66" fmla="*/ 995 w 1572"/>
                  <a:gd name="T67" fmla="*/ 1784 h 2195"/>
                  <a:gd name="T68" fmla="*/ 995 w 1572"/>
                  <a:gd name="T69" fmla="*/ 1500 h 2195"/>
                  <a:gd name="T70" fmla="*/ 1020 w 1572"/>
                  <a:gd name="T71" fmla="*/ 1500 h 2195"/>
                  <a:gd name="T72" fmla="*/ 1020 w 1572"/>
                  <a:gd name="T73" fmla="*/ 2195 h 2195"/>
                  <a:gd name="T74" fmla="*/ 1212 w 1572"/>
                  <a:gd name="T75" fmla="*/ 2195 h 2195"/>
                  <a:gd name="T76" fmla="*/ 1212 w 1572"/>
                  <a:gd name="T77" fmla="*/ 1866 h 2195"/>
                  <a:gd name="T78" fmla="*/ 1237 w 1572"/>
                  <a:gd name="T79" fmla="*/ 1866 h 2195"/>
                  <a:gd name="T80" fmla="*/ 1237 w 1572"/>
                  <a:gd name="T81" fmla="*/ 2195 h 2195"/>
                  <a:gd name="T82" fmla="*/ 1425 w 1572"/>
                  <a:gd name="T83" fmla="*/ 2195 h 2195"/>
                  <a:gd name="T84" fmla="*/ 1425 w 1572"/>
                  <a:gd name="T85" fmla="*/ 1500 h 2195"/>
                  <a:gd name="T86" fmla="*/ 1451 w 1572"/>
                  <a:gd name="T87" fmla="*/ 1500 h 2195"/>
                  <a:gd name="T88" fmla="*/ 1451 w 1572"/>
                  <a:gd name="T89" fmla="*/ 1784 h 2195"/>
                  <a:gd name="T90" fmla="*/ 1572 w 1572"/>
                  <a:gd name="T91" fmla="*/ 1784 h 2195"/>
                  <a:gd name="T92" fmla="*/ 1572 w 1572"/>
                  <a:gd name="T93" fmla="*/ 1250 h 2195"/>
                  <a:gd name="T94" fmla="*/ 1544 w 1572"/>
                  <a:gd name="T95" fmla="*/ 1164 h 2195"/>
                  <a:gd name="T96" fmla="*/ 1498 w 1572"/>
                  <a:gd name="T97" fmla="*/ 1125 h 2195"/>
                  <a:gd name="T98" fmla="*/ 1439 w 1572"/>
                  <a:gd name="T99" fmla="*/ 1110 h 2195"/>
                  <a:gd name="T100" fmla="*/ 1011 w 1572"/>
                  <a:gd name="T101" fmla="*/ 1110 h 2195"/>
                  <a:gd name="T102" fmla="*/ 1431 w 1572"/>
                  <a:gd name="T103" fmla="*/ 846 h 2195"/>
                  <a:gd name="T104" fmla="*/ 1227 w 1572"/>
                  <a:gd name="T105" fmla="*/ 642 h 2195"/>
                  <a:gd name="T106" fmla="*/ 1024 w 1572"/>
                  <a:gd name="T107" fmla="*/ 846 h 2195"/>
                  <a:gd name="T108" fmla="*/ 1227 w 1572"/>
                  <a:gd name="T109" fmla="*/ 1049 h 2195"/>
                  <a:gd name="T110" fmla="*/ 1431 w 1572"/>
                  <a:gd name="T111" fmla="*/ 846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2" h="2195">
                    <a:moveTo>
                      <a:pt x="493" y="203"/>
                    </a:moveTo>
                    <a:cubicBezTo>
                      <a:pt x="493" y="91"/>
                      <a:pt x="402" y="0"/>
                      <a:pt x="289" y="0"/>
                    </a:cubicBezTo>
                    <a:cubicBezTo>
                      <a:pt x="177" y="0"/>
                      <a:pt x="86" y="91"/>
                      <a:pt x="86" y="203"/>
                    </a:cubicBezTo>
                    <a:cubicBezTo>
                      <a:pt x="86" y="316"/>
                      <a:pt x="177" y="407"/>
                      <a:pt x="289" y="407"/>
                    </a:cubicBezTo>
                    <a:cubicBezTo>
                      <a:pt x="402" y="407"/>
                      <a:pt x="493" y="316"/>
                      <a:pt x="493" y="203"/>
                    </a:cubicBezTo>
                    <a:close/>
                    <a:moveTo>
                      <a:pt x="313" y="1174"/>
                    </a:moveTo>
                    <a:cubicBezTo>
                      <a:pt x="330" y="1168"/>
                      <a:pt x="349" y="1165"/>
                      <a:pt x="369" y="1165"/>
                    </a:cubicBezTo>
                    <a:lnTo>
                      <a:pt x="444" y="1165"/>
                    </a:lnTo>
                    <a:cubicBezTo>
                      <a:pt x="327" y="1088"/>
                      <a:pt x="295" y="930"/>
                      <a:pt x="372" y="812"/>
                    </a:cubicBezTo>
                    <a:cubicBezTo>
                      <a:pt x="403" y="766"/>
                      <a:pt x="447" y="731"/>
                      <a:pt x="499" y="713"/>
                    </a:cubicBezTo>
                    <a:cubicBezTo>
                      <a:pt x="503" y="698"/>
                      <a:pt x="509" y="684"/>
                      <a:pt x="517" y="670"/>
                    </a:cubicBezTo>
                    <a:cubicBezTo>
                      <a:pt x="534" y="642"/>
                      <a:pt x="557" y="617"/>
                      <a:pt x="586" y="601"/>
                    </a:cubicBezTo>
                    <a:cubicBezTo>
                      <a:pt x="600" y="593"/>
                      <a:pt x="616" y="586"/>
                      <a:pt x="632" y="582"/>
                    </a:cubicBezTo>
                    <a:cubicBezTo>
                      <a:pt x="628" y="560"/>
                      <a:pt x="619" y="539"/>
                      <a:pt x="606" y="522"/>
                    </a:cubicBezTo>
                    <a:cubicBezTo>
                      <a:pt x="594" y="505"/>
                      <a:pt x="578" y="492"/>
                      <a:pt x="560" y="482"/>
                    </a:cubicBezTo>
                    <a:cubicBezTo>
                      <a:pt x="542" y="473"/>
                      <a:pt x="522" y="468"/>
                      <a:pt x="501" y="468"/>
                    </a:cubicBezTo>
                    <a:lnTo>
                      <a:pt x="74" y="468"/>
                    </a:lnTo>
                    <a:cubicBezTo>
                      <a:pt x="46" y="468"/>
                      <a:pt x="21" y="476"/>
                      <a:pt x="0" y="491"/>
                    </a:cubicBezTo>
                    <a:cubicBezTo>
                      <a:pt x="133" y="537"/>
                      <a:pt x="203" y="682"/>
                      <a:pt x="157" y="815"/>
                    </a:cubicBezTo>
                    <a:cubicBezTo>
                      <a:pt x="139" y="868"/>
                      <a:pt x="104" y="913"/>
                      <a:pt x="57" y="944"/>
                    </a:cubicBezTo>
                    <a:lnTo>
                      <a:pt x="57" y="944"/>
                    </a:lnTo>
                    <a:lnTo>
                      <a:pt x="128" y="944"/>
                    </a:lnTo>
                    <a:cubicBezTo>
                      <a:pt x="160" y="944"/>
                      <a:pt x="190" y="953"/>
                      <a:pt x="216" y="968"/>
                    </a:cubicBezTo>
                    <a:cubicBezTo>
                      <a:pt x="242" y="982"/>
                      <a:pt x="264" y="1003"/>
                      <a:pt x="281" y="1028"/>
                    </a:cubicBezTo>
                    <a:cubicBezTo>
                      <a:pt x="301" y="1059"/>
                      <a:pt x="313" y="1096"/>
                      <a:pt x="313" y="1136"/>
                    </a:cubicBezTo>
                    <a:lnTo>
                      <a:pt x="313" y="1174"/>
                    </a:lnTo>
                    <a:close/>
                    <a:moveTo>
                      <a:pt x="1011" y="1110"/>
                    </a:moveTo>
                    <a:cubicBezTo>
                      <a:pt x="980" y="1110"/>
                      <a:pt x="952" y="1121"/>
                      <a:pt x="930" y="1139"/>
                    </a:cubicBezTo>
                    <a:cubicBezTo>
                      <a:pt x="914" y="1152"/>
                      <a:pt x="901" y="1169"/>
                      <a:pt x="892" y="1188"/>
                    </a:cubicBezTo>
                    <a:cubicBezTo>
                      <a:pt x="891" y="1189"/>
                      <a:pt x="891" y="1190"/>
                      <a:pt x="890" y="1192"/>
                    </a:cubicBezTo>
                    <a:cubicBezTo>
                      <a:pt x="914" y="1206"/>
                      <a:pt x="934" y="1226"/>
                      <a:pt x="949" y="1249"/>
                    </a:cubicBezTo>
                    <a:cubicBezTo>
                      <a:pt x="969" y="1280"/>
                      <a:pt x="981" y="1317"/>
                      <a:pt x="981" y="1357"/>
                    </a:cubicBezTo>
                    <a:lnTo>
                      <a:pt x="981" y="1784"/>
                    </a:lnTo>
                    <a:lnTo>
                      <a:pt x="995" y="1784"/>
                    </a:lnTo>
                    <a:lnTo>
                      <a:pt x="995" y="1500"/>
                    </a:lnTo>
                    <a:lnTo>
                      <a:pt x="1020" y="1500"/>
                    </a:lnTo>
                    <a:lnTo>
                      <a:pt x="1020" y="2195"/>
                    </a:lnTo>
                    <a:lnTo>
                      <a:pt x="1212" y="2195"/>
                    </a:lnTo>
                    <a:lnTo>
                      <a:pt x="1212" y="1866"/>
                    </a:lnTo>
                    <a:lnTo>
                      <a:pt x="1237" y="1866"/>
                    </a:lnTo>
                    <a:lnTo>
                      <a:pt x="1237" y="2195"/>
                    </a:lnTo>
                    <a:lnTo>
                      <a:pt x="1425" y="2195"/>
                    </a:lnTo>
                    <a:lnTo>
                      <a:pt x="1425" y="1500"/>
                    </a:lnTo>
                    <a:lnTo>
                      <a:pt x="1451" y="1500"/>
                    </a:lnTo>
                    <a:lnTo>
                      <a:pt x="1451" y="1784"/>
                    </a:lnTo>
                    <a:lnTo>
                      <a:pt x="1572" y="1784"/>
                    </a:lnTo>
                    <a:lnTo>
                      <a:pt x="1572" y="1250"/>
                    </a:lnTo>
                    <a:cubicBezTo>
                      <a:pt x="1572" y="1218"/>
                      <a:pt x="1561" y="1188"/>
                      <a:pt x="1544" y="1164"/>
                    </a:cubicBezTo>
                    <a:cubicBezTo>
                      <a:pt x="1532" y="1148"/>
                      <a:pt x="1516" y="1134"/>
                      <a:pt x="1498" y="1125"/>
                    </a:cubicBezTo>
                    <a:cubicBezTo>
                      <a:pt x="1480" y="1115"/>
                      <a:pt x="1460" y="1110"/>
                      <a:pt x="1439" y="1110"/>
                    </a:cubicBezTo>
                    <a:lnTo>
                      <a:pt x="1011" y="1110"/>
                    </a:lnTo>
                    <a:close/>
                    <a:moveTo>
                      <a:pt x="1431" y="846"/>
                    </a:moveTo>
                    <a:cubicBezTo>
                      <a:pt x="1431" y="734"/>
                      <a:pt x="1339" y="642"/>
                      <a:pt x="1227" y="642"/>
                    </a:cubicBezTo>
                    <a:cubicBezTo>
                      <a:pt x="1115" y="642"/>
                      <a:pt x="1024" y="734"/>
                      <a:pt x="1024" y="846"/>
                    </a:cubicBezTo>
                    <a:cubicBezTo>
                      <a:pt x="1024" y="958"/>
                      <a:pt x="1115" y="1049"/>
                      <a:pt x="1227" y="1049"/>
                    </a:cubicBezTo>
                    <a:cubicBezTo>
                      <a:pt x="1339" y="1049"/>
                      <a:pt x="1431" y="958"/>
                      <a:pt x="1431" y="846"/>
                    </a:cubicBezTo>
                    <a:close/>
                  </a:path>
                </a:pathLst>
              </a:custGeom>
              <a:solidFill>
                <a:srgbClr val="73AE4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9" name="Freeform 222" descr="tier 1/2 review incident/ create documentation">
                <a:extLst>
                  <a:ext uri="{FF2B5EF4-FFF2-40B4-BE49-F238E27FC236}">
                    <a16:creationId xmlns:a16="http://schemas.microsoft.com/office/drawing/2014/main" id="{41DB424F-197B-4C26-9CA9-DC7F2347D1C0}"/>
                  </a:ext>
                </a:extLst>
              </p:cNvPr>
              <p:cNvSpPr>
                <a:spLocks noEditPoints="1"/>
              </p:cNvSpPr>
              <p:nvPr/>
            </p:nvSpPr>
            <p:spPr bwMode="auto">
              <a:xfrm>
                <a:off x="2401435" y="2577760"/>
                <a:ext cx="392565" cy="687661"/>
              </a:xfrm>
              <a:custGeom>
                <a:avLst/>
                <a:gdLst>
                  <a:gd name="T0" fmla="*/ 493 w 1572"/>
                  <a:gd name="T1" fmla="*/ 203 h 2195"/>
                  <a:gd name="T2" fmla="*/ 289 w 1572"/>
                  <a:gd name="T3" fmla="*/ 0 h 2195"/>
                  <a:gd name="T4" fmla="*/ 86 w 1572"/>
                  <a:gd name="T5" fmla="*/ 203 h 2195"/>
                  <a:gd name="T6" fmla="*/ 289 w 1572"/>
                  <a:gd name="T7" fmla="*/ 407 h 2195"/>
                  <a:gd name="T8" fmla="*/ 493 w 1572"/>
                  <a:gd name="T9" fmla="*/ 203 h 2195"/>
                  <a:gd name="T10" fmla="*/ 313 w 1572"/>
                  <a:gd name="T11" fmla="*/ 1174 h 2195"/>
                  <a:gd name="T12" fmla="*/ 369 w 1572"/>
                  <a:gd name="T13" fmla="*/ 1165 h 2195"/>
                  <a:gd name="T14" fmla="*/ 444 w 1572"/>
                  <a:gd name="T15" fmla="*/ 1165 h 2195"/>
                  <a:gd name="T16" fmla="*/ 372 w 1572"/>
                  <a:gd name="T17" fmla="*/ 812 h 2195"/>
                  <a:gd name="T18" fmla="*/ 499 w 1572"/>
                  <a:gd name="T19" fmla="*/ 713 h 2195"/>
                  <a:gd name="T20" fmla="*/ 517 w 1572"/>
                  <a:gd name="T21" fmla="*/ 670 h 2195"/>
                  <a:gd name="T22" fmla="*/ 586 w 1572"/>
                  <a:gd name="T23" fmla="*/ 601 h 2195"/>
                  <a:gd name="T24" fmla="*/ 632 w 1572"/>
                  <a:gd name="T25" fmla="*/ 582 h 2195"/>
                  <a:gd name="T26" fmla="*/ 606 w 1572"/>
                  <a:gd name="T27" fmla="*/ 522 h 2195"/>
                  <a:gd name="T28" fmla="*/ 560 w 1572"/>
                  <a:gd name="T29" fmla="*/ 482 h 2195"/>
                  <a:gd name="T30" fmla="*/ 501 w 1572"/>
                  <a:gd name="T31" fmla="*/ 468 h 2195"/>
                  <a:gd name="T32" fmla="*/ 74 w 1572"/>
                  <a:gd name="T33" fmla="*/ 468 h 2195"/>
                  <a:gd name="T34" fmla="*/ 0 w 1572"/>
                  <a:gd name="T35" fmla="*/ 491 h 2195"/>
                  <a:gd name="T36" fmla="*/ 157 w 1572"/>
                  <a:gd name="T37" fmla="*/ 815 h 2195"/>
                  <a:gd name="T38" fmla="*/ 57 w 1572"/>
                  <a:gd name="T39" fmla="*/ 944 h 2195"/>
                  <a:gd name="T40" fmla="*/ 57 w 1572"/>
                  <a:gd name="T41" fmla="*/ 944 h 2195"/>
                  <a:gd name="T42" fmla="*/ 128 w 1572"/>
                  <a:gd name="T43" fmla="*/ 944 h 2195"/>
                  <a:gd name="T44" fmla="*/ 216 w 1572"/>
                  <a:gd name="T45" fmla="*/ 968 h 2195"/>
                  <a:gd name="T46" fmla="*/ 281 w 1572"/>
                  <a:gd name="T47" fmla="*/ 1028 h 2195"/>
                  <a:gd name="T48" fmla="*/ 313 w 1572"/>
                  <a:gd name="T49" fmla="*/ 1136 h 2195"/>
                  <a:gd name="T50" fmla="*/ 313 w 1572"/>
                  <a:gd name="T51" fmla="*/ 1174 h 2195"/>
                  <a:gd name="T52" fmla="*/ 1011 w 1572"/>
                  <a:gd name="T53" fmla="*/ 1110 h 2195"/>
                  <a:gd name="T54" fmla="*/ 930 w 1572"/>
                  <a:gd name="T55" fmla="*/ 1139 h 2195"/>
                  <a:gd name="T56" fmla="*/ 892 w 1572"/>
                  <a:gd name="T57" fmla="*/ 1188 h 2195"/>
                  <a:gd name="T58" fmla="*/ 890 w 1572"/>
                  <a:gd name="T59" fmla="*/ 1192 h 2195"/>
                  <a:gd name="T60" fmla="*/ 949 w 1572"/>
                  <a:gd name="T61" fmla="*/ 1249 h 2195"/>
                  <a:gd name="T62" fmla="*/ 981 w 1572"/>
                  <a:gd name="T63" fmla="*/ 1357 h 2195"/>
                  <a:gd name="T64" fmla="*/ 981 w 1572"/>
                  <a:gd name="T65" fmla="*/ 1784 h 2195"/>
                  <a:gd name="T66" fmla="*/ 995 w 1572"/>
                  <a:gd name="T67" fmla="*/ 1784 h 2195"/>
                  <a:gd name="T68" fmla="*/ 995 w 1572"/>
                  <a:gd name="T69" fmla="*/ 1500 h 2195"/>
                  <a:gd name="T70" fmla="*/ 1020 w 1572"/>
                  <a:gd name="T71" fmla="*/ 1500 h 2195"/>
                  <a:gd name="T72" fmla="*/ 1020 w 1572"/>
                  <a:gd name="T73" fmla="*/ 2195 h 2195"/>
                  <a:gd name="T74" fmla="*/ 1212 w 1572"/>
                  <a:gd name="T75" fmla="*/ 2195 h 2195"/>
                  <a:gd name="T76" fmla="*/ 1212 w 1572"/>
                  <a:gd name="T77" fmla="*/ 1866 h 2195"/>
                  <a:gd name="T78" fmla="*/ 1237 w 1572"/>
                  <a:gd name="T79" fmla="*/ 1866 h 2195"/>
                  <a:gd name="T80" fmla="*/ 1237 w 1572"/>
                  <a:gd name="T81" fmla="*/ 2195 h 2195"/>
                  <a:gd name="T82" fmla="*/ 1425 w 1572"/>
                  <a:gd name="T83" fmla="*/ 2195 h 2195"/>
                  <a:gd name="T84" fmla="*/ 1425 w 1572"/>
                  <a:gd name="T85" fmla="*/ 1500 h 2195"/>
                  <a:gd name="T86" fmla="*/ 1451 w 1572"/>
                  <a:gd name="T87" fmla="*/ 1500 h 2195"/>
                  <a:gd name="T88" fmla="*/ 1451 w 1572"/>
                  <a:gd name="T89" fmla="*/ 1784 h 2195"/>
                  <a:gd name="T90" fmla="*/ 1572 w 1572"/>
                  <a:gd name="T91" fmla="*/ 1784 h 2195"/>
                  <a:gd name="T92" fmla="*/ 1572 w 1572"/>
                  <a:gd name="T93" fmla="*/ 1250 h 2195"/>
                  <a:gd name="T94" fmla="*/ 1544 w 1572"/>
                  <a:gd name="T95" fmla="*/ 1164 h 2195"/>
                  <a:gd name="T96" fmla="*/ 1498 w 1572"/>
                  <a:gd name="T97" fmla="*/ 1125 h 2195"/>
                  <a:gd name="T98" fmla="*/ 1439 w 1572"/>
                  <a:gd name="T99" fmla="*/ 1110 h 2195"/>
                  <a:gd name="T100" fmla="*/ 1011 w 1572"/>
                  <a:gd name="T101" fmla="*/ 1110 h 2195"/>
                  <a:gd name="T102" fmla="*/ 1431 w 1572"/>
                  <a:gd name="T103" fmla="*/ 846 h 2195"/>
                  <a:gd name="T104" fmla="*/ 1227 w 1572"/>
                  <a:gd name="T105" fmla="*/ 642 h 2195"/>
                  <a:gd name="T106" fmla="*/ 1024 w 1572"/>
                  <a:gd name="T107" fmla="*/ 846 h 2195"/>
                  <a:gd name="T108" fmla="*/ 1227 w 1572"/>
                  <a:gd name="T109" fmla="*/ 1049 h 2195"/>
                  <a:gd name="T110" fmla="*/ 1431 w 1572"/>
                  <a:gd name="T111" fmla="*/ 846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2" h="2195">
                    <a:moveTo>
                      <a:pt x="493" y="203"/>
                    </a:moveTo>
                    <a:cubicBezTo>
                      <a:pt x="493" y="91"/>
                      <a:pt x="402" y="0"/>
                      <a:pt x="289" y="0"/>
                    </a:cubicBezTo>
                    <a:cubicBezTo>
                      <a:pt x="177" y="0"/>
                      <a:pt x="86" y="91"/>
                      <a:pt x="86" y="203"/>
                    </a:cubicBezTo>
                    <a:cubicBezTo>
                      <a:pt x="86" y="316"/>
                      <a:pt x="177" y="407"/>
                      <a:pt x="289" y="407"/>
                    </a:cubicBezTo>
                    <a:cubicBezTo>
                      <a:pt x="402" y="407"/>
                      <a:pt x="493" y="316"/>
                      <a:pt x="493" y="203"/>
                    </a:cubicBezTo>
                    <a:close/>
                    <a:moveTo>
                      <a:pt x="313" y="1174"/>
                    </a:moveTo>
                    <a:cubicBezTo>
                      <a:pt x="330" y="1168"/>
                      <a:pt x="349" y="1165"/>
                      <a:pt x="369" y="1165"/>
                    </a:cubicBezTo>
                    <a:lnTo>
                      <a:pt x="444" y="1165"/>
                    </a:lnTo>
                    <a:cubicBezTo>
                      <a:pt x="327" y="1088"/>
                      <a:pt x="295" y="930"/>
                      <a:pt x="372" y="812"/>
                    </a:cubicBezTo>
                    <a:cubicBezTo>
                      <a:pt x="403" y="766"/>
                      <a:pt x="447" y="731"/>
                      <a:pt x="499" y="713"/>
                    </a:cubicBezTo>
                    <a:cubicBezTo>
                      <a:pt x="503" y="698"/>
                      <a:pt x="509" y="684"/>
                      <a:pt x="517" y="670"/>
                    </a:cubicBezTo>
                    <a:cubicBezTo>
                      <a:pt x="534" y="642"/>
                      <a:pt x="557" y="617"/>
                      <a:pt x="586" y="601"/>
                    </a:cubicBezTo>
                    <a:cubicBezTo>
                      <a:pt x="600" y="593"/>
                      <a:pt x="616" y="586"/>
                      <a:pt x="632" y="582"/>
                    </a:cubicBezTo>
                    <a:cubicBezTo>
                      <a:pt x="628" y="560"/>
                      <a:pt x="619" y="539"/>
                      <a:pt x="606" y="522"/>
                    </a:cubicBezTo>
                    <a:cubicBezTo>
                      <a:pt x="594" y="505"/>
                      <a:pt x="578" y="492"/>
                      <a:pt x="560" y="482"/>
                    </a:cubicBezTo>
                    <a:cubicBezTo>
                      <a:pt x="542" y="473"/>
                      <a:pt x="522" y="468"/>
                      <a:pt x="501" y="468"/>
                    </a:cubicBezTo>
                    <a:lnTo>
                      <a:pt x="74" y="468"/>
                    </a:lnTo>
                    <a:cubicBezTo>
                      <a:pt x="46" y="468"/>
                      <a:pt x="21" y="476"/>
                      <a:pt x="0" y="491"/>
                    </a:cubicBezTo>
                    <a:cubicBezTo>
                      <a:pt x="133" y="537"/>
                      <a:pt x="203" y="682"/>
                      <a:pt x="157" y="815"/>
                    </a:cubicBezTo>
                    <a:cubicBezTo>
                      <a:pt x="139" y="868"/>
                      <a:pt x="104" y="913"/>
                      <a:pt x="57" y="944"/>
                    </a:cubicBezTo>
                    <a:lnTo>
                      <a:pt x="57" y="944"/>
                    </a:lnTo>
                    <a:lnTo>
                      <a:pt x="128" y="944"/>
                    </a:lnTo>
                    <a:cubicBezTo>
                      <a:pt x="160" y="944"/>
                      <a:pt x="190" y="953"/>
                      <a:pt x="216" y="968"/>
                    </a:cubicBezTo>
                    <a:cubicBezTo>
                      <a:pt x="242" y="982"/>
                      <a:pt x="264" y="1003"/>
                      <a:pt x="281" y="1028"/>
                    </a:cubicBezTo>
                    <a:cubicBezTo>
                      <a:pt x="301" y="1059"/>
                      <a:pt x="313" y="1096"/>
                      <a:pt x="313" y="1136"/>
                    </a:cubicBezTo>
                    <a:lnTo>
                      <a:pt x="313" y="1174"/>
                    </a:lnTo>
                    <a:close/>
                    <a:moveTo>
                      <a:pt x="1011" y="1110"/>
                    </a:moveTo>
                    <a:cubicBezTo>
                      <a:pt x="980" y="1110"/>
                      <a:pt x="952" y="1121"/>
                      <a:pt x="930" y="1139"/>
                    </a:cubicBezTo>
                    <a:cubicBezTo>
                      <a:pt x="914" y="1152"/>
                      <a:pt x="901" y="1169"/>
                      <a:pt x="892" y="1188"/>
                    </a:cubicBezTo>
                    <a:cubicBezTo>
                      <a:pt x="891" y="1189"/>
                      <a:pt x="891" y="1190"/>
                      <a:pt x="890" y="1192"/>
                    </a:cubicBezTo>
                    <a:cubicBezTo>
                      <a:pt x="914" y="1206"/>
                      <a:pt x="934" y="1226"/>
                      <a:pt x="949" y="1249"/>
                    </a:cubicBezTo>
                    <a:cubicBezTo>
                      <a:pt x="969" y="1280"/>
                      <a:pt x="981" y="1317"/>
                      <a:pt x="981" y="1357"/>
                    </a:cubicBezTo>
                    <a:lnTo>
                      <a:pt x="981" y="1784"/>
                    </a:lnTo>
                    <a:lnTo>
                      <a:pt x="995" y="1784"/>
                    </a:lnTo>
                    <a:lnTo>
                      <a:pt x="995" y="1500"/>
                    </a:lnTo>
                    <a:lnTo>
                      <a:pt x="1020" y="1500"/>
                    </a:lnTo>
                    <a:lnTo>
                      <a:pt x="1020" y="2195"/>
                    </a:lnTo>
                    <a:lnTo>
                      <a:pt x="1212" y="2195"/>
                    </a:lnTo>
                    <a:lnTo>
                      <a:pt x="1212" y="1866"/>
                    </a:lnTo>
                    <a:lnTo>
                      <a:pt x="1237" y="1866"/>
                    </a:lnTo>
                    <a:lnTo>
                      <a:pt x="1237" y="2195"/>
                    </a:lnTo>
                    <a:lnTo>
                      <a:pt x="1425" y="2195"/>
                    </a:lnTo>
                    <a:lnTo>
                      <a:pt x="1425" y="1500"/>
                    </a:lnTo>
                    <a:lnTo>
                      <a:pt x="1451" y="1500"/>
                    </a:lnTo>
                    <a:lnTo>
                      <a:pt x="1451" y="1784"/>
                    </a:lnTo>
                    <a:lnTo>
                      <a:pt x="1572" y="1784"/>
                    </a:lnTo>
                    <a:lnTo>
                      <a:pt x="1572" y="1250"/>
                    </a:lnTo>
                    <a:cubicBezTo>
                      <a:pt x="1572" y="1218"/>
                      <a:pt x="1561" y="1188"/>
                      <a:pt x="1544" y="1164"/>
                    </a:cubicBezTo>
                    <a:cubicBezTo>
                      <a:pt x="1532" y="1148"/>
                      <a:pt x="1516" y="1134"/>
                      <a:pt x="1498" y="1125"/>
                    </a:cubicBezTo>
                    <a:cubicBezTo>
                      <a:pt x="1480" y="1115"/>
                      <a:pt x="1460" y="1110"/>
                      <a:pt x="1439" y="1110"/>
                    </a:cubicBezTo>
                    <a:lnTo>
                      <a:pt x="1011" y="1110"/>
                    </a:lnTo>
                    <a:close/>
                    <a:moveTo>
                      <a:pt x="1431" y="846"/>
                    </a:moveTo>
                    <a:cubicBezTo>
                      <a:pt x="1431" y="734"/>
                      <a:pt x="1339" y="642"/>
                      <a:pt x="1227" y="642"/>
                    </a:cubicBezTo>
                    <a:cubicBezTo>
                      <a:pt x="1115" y="642"/>
                      <a:pt x="1024" y="734"/>
                      <a:pt x="1024" y="846"/>
                    </a:cubicBezTo>
                    <a:cubicBezTo>
                      <a:pt x="1024" y="958"/>
                      <a:pt x="1115" y="1049"/>
                      <a:pt x="1227" y="1049"/>
                    </a:cubicBezTo>
                    <a:cubicBezTo>
                      <a:pt x="1339" y="1049"/>
                      <a:pt x="1431" y="958"/>
                      <a:pt x="1431" y="846"/>
                    </a:cubicBez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401" name="Group 1400">
              <a:extLst>
                <a:ext uri="{FF2B5EF4-FFF2-40B4-BE49-F238E27FC236}">
                  <a16:creationId xmlns:a16="http://schemas.microsoft.com/office/drawing/2014/main" id="{E209167C-BF1A-48C0-9071-25E228BF60C8}"/>
                </a:ext>
              </a:extLst>
            </p:cNvPr>
            <p:cNvGrpSpPr/>
            <p:nvPr/>
          </p:nvGrpSpPr>
          <p:grpSpPr>
            <a:xfrm>
              <a:off x="1998210" y="3281022"/>
              <a:ext cx="1277938" cy="293688"/>
              <a:chOff x="1998210" y="3281022"/>
              <a:chExt cx="1277938" cy="293688"/>
            </a:xfrm>
          </p:grpSpPr>
          <p:sp>
            <p:nvSpPr>
              <p:cNvPr id="1220" name="Rectangle 223" descr="&quot;&quot;">
                <a:extLst>
                  <a:ext uri="{FF2B5EF4-FFF2-40B4-BE49-F238E27FC236}">
                    <a16:creationId xmlns:a16="http://schemas.microsoft.com/office/drawing/2014/main" id="{52840D24-7497-409D-B414-1D6DA3B190F3}"/>
                  </a:ext>
                </a:extLst>
              </p:cNvPr>
              <p:cNvSpPr>
                <a:spLocks noChangeArrowheads="1"/>
              </p:cNvSpPr>
              <p:nvPr/>
            </p:nvSpPr>
            <p:spPr bwMode="auto">
              <a:xfrm>
                <a:off x="1998210" y="3281022"/>
                <a:ext cx="12779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Tier 1 / 2  Review Incident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21" name="Rectangle 224" descr="create documentation">
                <a:extLst>
                  <a:ext uri="{FF2B5EF4-FFF2-40B4-BE49-F238E27FC236}">
                    <a16:creationId xmlns:a16="http://schemas.microsoft.com/office/drawing/2014/main" id="{85FD0089-F647-435C-B3EB-2F1C768EAE74}"/>
                  </a:ext>
                </a:extLst>
              </p:cNvPr>
              <p:cNvSpPr>
                <a:spLocks noChangeArrowheads="1"/>
              </p:cNvSpPr>
              <p:nvPr/>
            </p:nvSpPr>
            <p:spPr bwMode="auto">
              <a:xfrm>
                <a:off x="2036310" y="3409610"/>
                <a:ext cx="11938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 Create Documentation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1402" name="Group 1401">
              <a:extLst>
                <a:ext uri="{FF2B5EF4-FFF2-40B4-BE49-F238E27FC236}">
                  <a16:creationId xmlns:a16="http://schemas.microsoft.com/office/drawing/2014/main" id="{80D62221-A9B9-48B1-A635-018208BCA8E3}"/>
                </a:ext>
              </a:extLst>
            </p:cNvPr>
            <p:cNvGrpSpPr/>
            <p:nvPr/>
          </p:nvGrpSpPr>
          <p:grpSpPr>
            <a:xfrm>
              <a:off x="2533197" y="3598522"/>
              <a:ext cx="65088" cy="466726"/>
              <a:chOff x="2533197" y="3598522"/>
              <a:chExt cx="65088" cy="466726"/>
            </a:xfrm>
          </p:grpSpPr>
          <p:sp>
            <p:nvSpPr>
              <p:cNvPr id="1272" name="Line 277" descr="&quot;&quot;">
                <a:extLst>
                  <a:ext uri="{FF2B5EF4-FFF2-40B4-BE49-F238E27FC236}">
                    <a16:creationId xmlns:a16="http://schemas.microsoft.com/office/drawing/2014/main" id="{54F73230-6C1E-442F-A213-3F810863DBD4}"/>
                  </a:ext>
                </a:extLst>
              </p:cNvPr>
              <p:cNvSpPr>
                <a:spLocks noChangeShapeType="1"/>
              </p:cNvSpPr>
              <p:nvPr/>
            </p:nvSpPr>
            <p:spPr bwMode="auto">
              <a:xfrm>
                <a:off x="2564947" y="3598522"/>
                <a:ext cx="0" cy="411163"/>
              </a:xfrm>
              <a:prstGeom prst="line">
                <a:avLst/>
              </a:prstGeom>
              <a:noFill/>
              <a:ln w="4763" cap="rnd">
                <a:solidFill>
                  <a:srgbClr val="5692C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3" name="Freeform 278" descr="&quot;&quot;">
                <a:extLst>
                  <a:ext uri="{FF2B5EF4-FFF2-40B4-BE49-F238E27FC236}">
                    <a16:creationId xmlns:a16="http://schemas.microsoft.com/office/drawing/2014/main" id="{A554664D-8282-4537-9FF4-6F0FF31A98BB}"/>
                  </a:ext>
                </a:extLst>
              </p:cNvPr>
              <p:cNvSpPr>
                <a:spLocks/>
              </p:cNvSpPr>
              <p:nvPr/>
            </p:nvSpPr>
            <p:spPr bwMode="auto">
              <a:xfrm>
                <a:off x="2533197" y="4000160"/>
                <a:ext cx="65088" cy="65088"/>
              </a:xfrm>
              <a:custGeom>
                <a:avLst/>
                <a:gdLst>
                  <a:gd name="T0" fmla="*/ 41 w 41"/>
                  <a:gd name="T1" fmla="*/ 0 h 41"/>
                  <a:gd name="T2" fmla="*/ 20 w 41"/>
                  <a:gd name="T3" fmla="*/ 41 h 41"/>
                  <a:gd name="T4" fmla="*/ 0 w 41"/>
                  <a:gd name="T5" fmla="*/ 0 h 41"/>
                  <a:gd name="T6" fmla="*/ 41 w 41"/>
                  <a:gd name="T7" fmla="*/ 0 h 41"/>
                </a:gdLst>
                <a:ahLst/>
                <a:cxnLst>
                  <a:cxn ang="0">
                    <a:pos x="T0" y="T1"/>
                  </a:cxn>
                  <a:cxn ang="0">
                    <a:pos x="T2" y="T3"/>
                  </a:cxn>
                  <a:cxn ang="0">
                    <a:pos x="T4" y="T5"/>
                  </a:cxn>
                  <a:cxn ang="0">
                    <a:pos x="T6" y="T7"/>
                  </a:cxn>
                </a:cxnLst>
                <a:rect l="0" t="0" r="r" b="b"/>
                <a:pathLst>
                  <a:path w="41" h="41">
                    <a:moveTo>
                      <a:pt x="41" y="0"/>
                    </a:moveTo>
                    <a:lnTo>
                      <a:pt x="20" y="41"/>
                    </a:lnTo>
                    <a:lnTo>
                      <a:pt x="0" y="0"/>
                    </a:lnTo>
                    <a:lnTo>
                      <a:pt x="41" y="0"/>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413" name="Group 1412" descr="ERB Reviews incident or request">
            <a:extLst>
              <a:ext uri="{FF2B5EF4-FFF2-40B4-BE49-F238E27FC236}">
                <a16:creationId xmlns:a16="http://schemas.microsoft.com/office/drawing/2014/main" id="{91161148-973B-4347-A3AC-26F5BF213A71}"/>
              </a:ext>
              <a:ext uri="{C183D7F6-B498-43B3-948B-1728B52AA6E4}">
                <adec:decorative xmlns:adec="http://schemas.microsoft.com/office/drawing/2017/decorative" xmlns="" val="0"/>
              </a:ext>
            </a:extLst>
          </p:cNvPr>
          <p:cNvGrpSpPr/>
          <p:nvPr/>
        </p:nvGrpSpPr>
        <p:grpSpPr>
          <a:xfrm>
            <a:off x="2099808" y="3974762"/>
            <a:ext cx="1990275" cy="1076370"/>
            <a:chOff x="2099810" y="3974760"/>
            <a:chExt cx="1795462" cy="1035050"/>
          </a:xfrm>
        </p:grpSpPr>
        <p:grpSp>
          <p:nvGrpSpPr>
            <p:cNvPr id="1404" name="Group 1403">
              <a:extLst>
                <a:ext uri="{FF2B5EF4-FFF2-40B4-BE49-F238E27FC236}">
                  <a16:creationId xmlns:a16="http://schemas.microsoft.com/office/drawing/2014/main" id="{6146A0EC-BB33-4BA4-B7BB-4F9A5CE0AEB6}"/>
                </a:ext>
              </a:extLst>
            </p:cNvPr>
            <p:cNvGrpSpPr/>
            <p:nvPr/>
          </p:nvGrpSpPr>
          <p:grpSpPr>
            <a:xfrm>
              <a:off x="2099810" y="4714535"/>
              <a:ext cx="1063625" cy="295275"/>
              <a:chOff x="2099810" y="4714535"/>
              <a:chExt cx="1063625" cy="295275"/>
            </a:xfrm>
          </p:grpSpPr>
          <p:sp>
            <p:nvSpPr>
              <p:cNvPr id="1230" name="Rectangle 233" descr="ERB reviews Incident Request">
                <a:extLst>
                  <a:ext uri="{FF2B5EF4-FFF2-40B4-BE49-F238E27FC236}">
                    <a16:creationId xmlns:a16="http://schemas.microsoft.com/office/drawing/2014/main" id="{47CDCDF5-4D0D-487F-BAB0-51B5FEF923AB}"/>
                  </a:ext>
                </a:extLst>
              </p:cNvPr>
              <p:cNvSpPr>
                <a:spLocks noChangeArrowheads="1"/>
              </p:cNvSpPr>
              <p:nvPr/>
            </p:nvSpPr>
            <p:spPr bwMode="auto">
              <a:xfrm>
                <a:off x="2099810" y="4714535"/>
                <a:ext cx="10636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ERB Reviews Incident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31" name="Rectangle 234" descr="Request">
                <a:extLst>
                  <a:ext uri="{FF2B5EF4-FFF2-40B4-BE49-F238E27FC236}">
                    <a16:creationId xmlns:a16="http://schemas.microsoft.com/office/drawing/2014/main" id="{5FC2CC9E-9C93-4F2E-806E-6220B475F21C}"/>
                  </a:ext>
                </a:extLst>
              </p:cNvPr>
              <p:cNvSpPr>
                <a:spLocks noChangeArrowheads="1"/>
              </p:cNvSpPr>
              <p:nvPr/>
            </p:nvSpPr>
            <p:spPr bwMode="auto">
              <a:xfrm>
                <a:off x="2368097" y="4843122"/>
                <a:ext cx="48577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/Request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1407" name="Group 1406">
              <a:extLst>
                <a:ext uri="{FF2B5EF4-FFF2-40B4-BE49-F238E27FC236}">
                  <a16:creationId xmlns:a16="http://schemas.microsoft.com/office/drawing/2014/main" id="{6A1F0FF2-7F5C-4982-85DA-70AC77F180A3}"/>
                </a:ext>
              </a:extLst>
            </p:cNvPr>
            <p:cNvGrpSpPr/>
            <p:nvPr/>
          </p:nvGrpSpPr>
          <p:grpSpPr>
            <a:xfrm>
              <a:off x="2201410" y="3974760"/>
              <a:ext cx="1693862" cy="700088"/>
              <a:chOff x="2201410" y="3974760"/>
              <a:chExt cx="1693862" cy="700088"/>
            </a:xfrm>
          </p:grpSpPr>
          <p:sp>
            <p:nvSpPr>
              <p:cNvPr id="1233" name="Freeform 238" descr="&quot;&quot;">
                <a:extLst>
                  <a:ext uri="{FF2B5EF4-FFF2-40B4-BE49-F238E27FC236}">
                    <a16:creationId xmlns:a16="http://schemas.microsoft.com/office/drawing/2014/main" id="{611894E4-980F-4C36-A15F-2DFF2C2353EF}"/>
                  </a:ext>
                </a:extLst>
              </p:cNvPr>
              <p:cNvSpPr>
                <a:spLocks/>
              </p:cNvSpPr>
              <p:nvPr/>
            </p:nvSpPr>
            <p:spPr bwMode="auto">
              <a:xfrm>
                <a:off x="3099935" y="3974760"/>
                <a:ext cx="193675" cy="214313"/>
              </a:xfrm>
              <a:custGeom>
                <a:avLst/>
                <a:gdLst>
                  <a:gd name="T0" fmla="*/ 122 w 122"/>
                  <a:gd name="T1" fmla="*/ 0 h 135"/>
                  <a:gd name="T2" fmla="*/ 0 w 122"/>
                  <a:gd name="T3" fmla="*/ 0 h 135"/>
                  <a:gd name="T4" fmla="*/ 0 w 122"/>
                  <a:gd name="T5" fmla="*/ 135 h 135"/>
                  <a:gd name="T6" fmla="*/ 122 w 122"/>
                  <a:gd name="T7" fmla="*/ 135 h 135"/>
                </a:gdLst>
                <a:ahLst/>
                <a:cxnLst>
                  <a:cxn ang="0">
                    <a:pos x="T0" y="T1"/>
                  </a:cxn>
                  <a:cxn ang="0">
                    <a:pos x="T2" y="T3"/>
                  </a:cxn>
                  <a:cxn ang="0">
                    <a:pos x="T4" y="T5"/>
                  </a:cxn>
                  <a:cxn ang="0">
                    <a:pos x="T6" y="T7"/>
                  </a:cxn>
                </a:cxnLst>
                <a:rect l="0" t="0" r="r" b="b"/>
                <a:pathLst>
                  <a:path w="122" h="135">
                    <a:moveTo>
                      <a:pt x="122" y="0"/>
                    </a:moveTo>
                    <a:lnTo>
                      <a:pt x="0" y="0"/>
                    </a:lnTo>
                    <a:lnTo>
                      <a:pt x="0" y="135"/>
                    </a:lnTo>
                    <a:lnTo>
                      <a:pt x="122" y="135"/>
                    </a:lnTo>
                  </a:path>
                </a:pathLst>
              </a:custGeom>
              <a:noFill/>
              <a:ln w="14288"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03" name="Group 1402">
                <a:extLst>
                  <a:ext uri="{FF2B5EF4-FFF2-40B4-BE49-F238E27FC236}">
                    <a16:creationId xmlns:a16="http://schemas.microsoft.com/office/drawing/2014/main" id="{3347F2DD-6F2C-45C6-95F0-C7C5822F7B59}"/>
                  </a:ext>
                </a:extLst>
              </p:cNvPr>
              <p:cNvGrpSpPr/>
              <p:nvPr/>
            </p:nvGrpSpPr>
            <p:grpSpPr>
              <a:xfrm>
                <a:off x="2201410" y="4060574"/>
                <a:ext cx="1693862" cy="614274"/>
                <a:chOff x="2201410" y="4060574"/>
                <a:chExt cx="1693862" cy="614274"/>
              </a:xfrm>
            </p:grpSpPr>
            <p:sp>
              <p:nvSpPr>
                <p:cNvPr id="1224" name="Freeform 227" descr="&quot;&quot;">
                  <a:extLst>
                    <a:ext uri="{FF2B5EF4-FFF2-40B4-BE49-F238E27FC236}">
                      <a16:creationId xmlns:a16="http://schemas.microsoft.com/office/drawing/2014/main" id="{843E2E09-F8EE-40B2-91DB-7C47645EAC06}"/>
                    </a:ext>
                  </a:extLst>
                </p:cNvPr>
                <p:cNvSpPr>
                  <a:spLocks noEditPoints="1"/>
                </p:cNvSpPr>
                <p:nvPr/>
              </p:nvSpPr>
              <p:spPr bwMode="auto">
                <a:xfrm>
                  <a:off x="2385560" y="4130335"/>
                  <a:ext cx="450850" cy="411163"/>
                </a:xfrm>
                <a:custGeom>
                  <a:avLst/>
                  <a:gdLst>
                    <a:gd name="T0" fmla="*/ 487 w 1556"/>
                    <a:gd name="T1" fmla="*/ 490 h 1431"/>
                    <a:gd name="T2" fmla="*/ 116 w 1556"/>
                    <a:gd name="T3" fmla="*/ 490 h 1431"/>
                    <a:gd name="T4" fmla="*/ 45 w 1556"/>
                    <a:gd name="T5" fmla="*/ 515 h 1431"/>
                    <a:gd name="T6" fmla="*/ 13 w 1556"/>
                    <a:gd name="T7" fmla="*/ 557 h 1431"/>
                    <a:gd name="T8" fmla="*/ 0 w 1556"/>
                    <a:gd name="T9" fmla="*/ 611 h 1431"/>
                    <a:gd name="T10" fmla="*/ 0 w 1556"/>
                    <a:gd name="T11" fmla="*/ 1074 h 1431"/>
                    <a:gd name="T12" fmla="*/ 102 w 1556"/>
                    <a:gd name="T13" fmla="*/ 1074 h 1431"/>
                    <a:gd name="T14" fmla="*/ 102 w 1556"/>
                    <a:gd name="T15" fmla="*/ 1431 h 1431"/>
                    <a:gd name="T16" fmla="*/ 497 w 1556"/>
                    <a:gd name="T17" fmla="*/ 1431 h 1431"/>
                    <a:gd name="T18" fmla="*/ 497 w 1556"/>
                    <a:gd name="T19" fmla="*/ 1074 h 1431"/>
                    <a:gd name="T20" fmla="*/ 602 w 1556"/>
                    <a:gd name="T21" fmla="*/ 1074 h 1431"/>
                    <a:gd name="T22" fmla="*/ 602 w 1556"/>
                    <a:gd name="T23" fmla="*/ 611 h 1431"/>
                    <a:gd name="T24" fmla="*/ 578 w 1556"/>
                    <a:gd name="T25" fmla="*/ 537 h 1431"/>
                    <a:gd name="T26" fmla="*/ 538 w 1556"/>
                    <a:gd name="T27" fmla="*/ 502 h 1431"/>
                    <a:gd name="T28" fmla="*/ 487 w 1556"/>
                    <a:gd name="T29" fmla="*/ 490 h 1431"/>
                    <a:gd name="T30" fmla="*/ 1441 w 1556"/>
                    <a:gd name="T31" fmla="*/ 410 h 1431"/>
                    <a:gd name="T32" fmla="*/ 1070 w 1556"/>
                    <a:gd name="T33" fmla="*/ 410 h 1431"/>
                    <a:gd name="T34" fmla="*/ 999 w 1556"/>
                    <a:gd name="T35" fmla="*/ 435 h 1431"/>
                    <a:gd name="T36" fmla="*/ 967 w 1556"/>
                    <a:gd name="T37" fmla="*/ 477 h 1431"/>
                    <a:gd name="T38" fmla="*/ 954 w 1556"/>
                    <a:gd name="T39" fmla="*/ 531 h 1431"/>
                    <a:gd name="T40" fmla="*/ 954 w 1556"/>
                    <a:gd name="T41" fmla="*/ 994 h 1431"/>
                    <a:gd name="T42" fmla="*/ 1056 w 1556"/>
                    <a:gd name="T43" fmla="*/ 994 h 1431"/>
                    <a:gd name="T44" fmla="*/ 1056 w 1556"/>
                    <a:gd name="T45" fmla="*/ 1351 h 1431"/>
                    <a:gd name="T46" fmla="*/ 1451 w 1556"/>
                    <a:gd name="T47" fmla="*/ 1351 h 1431"/>
                    <a:gd name="T48" fmla="*/ 1451 w 1556"/>
                    <a:gd name="T49" fmla="*/ 994 h 1431"/>
                    <a:gd name="T50" fmla="*/ 1556 w 1556"/>
                    <a:gd name="T51" fmla="*/ 994 h 1431"/>
                    <a:gd name="T52" fmla="*/ 1556 w 1556"/>
                    <a:gd name="T53" fmla="*/ 531 h 1431"/>
                    <a:gd name="T54" fmla="*/ 1532 w 1556"/>
                    <a:gd name="T55" fmla="*/ 457 h 1431"/>
                    <a:gd name="T56" fmla="*/ 1492 w 1556"/>
                    <a:gd name="T57" fmla="*/ 422 h 1431"/>
                    <a:gd name="T58" fmla="*/ 1441 w 1556"/>
                    <a:gd name="T59" fmla="*/ 410 h 1431"/>
                    <a:gd name="T60" fmla="*/ 474 w 1556"/>
                    <a:gd name="T61" fmla="*/ 261 h 1431"/>
                    <a:gd name="T62" fmla="*/ 303 w 1556"/>
                    <a:gd name="T63" fmla="*/ 80 h 1431"/>
                    <a:gd name="T64" fmla="*/ 132 w 1556"/>
                    <a:gd name="T65" fmla="*/ 261 h 1431"/>
                    <a:gd name="T66" fmla="*/ 303 w 1556"/>
                    <a:gd name="T67" fmla="*/ 441 h 1431"/>
                    <a:gd name="T68" fmla="*/ 474 w 1556"/>
                    <a:gd name="T69" fmla="*/ 261 h 1431"/>
                    <a:gd name="T70" fmla="*/ 1428 w 1556"/>
                    <a:gd name="T71" fmla="*/ 181 h 1431"/>
                    <a:gd name="T72" fmla="*/ 1257 w 1556"/>
                    <a:gd name="T73" fmla="*/ 0 h 1431"/>
                    <a:gd name="T74" fmla="*/ 1086 w 1556"/>
                    <a:gd name="T75" fmla="*/ 181 h 1431"/>
                    <a:gd name="T76" fmla="*/ 1257 w 1556"/>
                    <a:gd name="T77" fmla="*/ 361 h 1431"/>
                    <a:gd name="T78" fmla="*/ 1428 w 1556"/>
                    <a:gd name="T79" fmla="*/ 18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6" h="1431">
                      <a:moveTo>
                        <a:pt x="487" y="490"/>
                      </a:moveTo>
                      <a:lnTo>
                        <a:pt x="116" y="490"/>
                      </a:lnTo>
                      <a:cubicBezTo>
                        <a:pt x="89" y="490"/>
                        <a:pt x="65" y="499"/>
                        <a:pt x="45" y="515"/>
                      </a:cubicBezTo>
                      <a:cubicBezTo>
                        <a:pt x="32" y="526"/>
                        <a:pt x="20" y="541"/>
                        <a:pt x="13" y="557"/>
                      </a:cubicBezTo>
                      <a:cubicBezTo>
                        <a:pt x="5" y="573"/>
                        <a:pt x="0" y="592"/>
                        <a:pt x="0" y="611"/>
                      </a:cubicBezTo>
                      <a:lnTo>
                        <a:pt x="0" y="1074"/>
                      </a:lnTo>
                      <a:lnTo>
                        <a:pt x="102" y="1074"/>
                      </a:lnTo>
                      <a:lnTo>
                        <a:pt x="102" y="1431"/>
                      </a:lnTo>
                      <a:lnTo>
                        <a:pt x="497" y="1431"/>
                      </a:lnTo>
                      <a:lnTo>
                        <a:pt x="497" y="1074"/>
                      </a:lnTo>
                      <a:lnTo>
                        <a:pt x="602" y="1074"/>
                      </a:lnTo>
                      <a:lnTo>
                        <a:pt x="602" y="611"/>
                      </a:lnTo>
                      <a:cubicBezTo>
                        <a:pt x="602" y="583"/>
                        <a:pt x="593" y="557"/>
                        <a:pt x="578" y="537"/>
                      </a:cubicBezTo>
                      <a:cubicBezTo>
                        <a:pt x="567" y="522"/>
                        <a:pt x="554" y="511"/>
                        <a:pt x="538" y="502"/>
                      </a:cubicBezTo>
                      <a:cubicBezTo>
                        <a:pt x="523" y="494"/>
                        <a:pt x="505" y="490"/>
                        <a:pt x="487" y="490"/>
                      </a:cubicBezTo>
                      <a:close/>
                      <a:moveTo>
                        <a:pt x="1441" y="410"/>
                      </a:moveTo>
                      <a:lnTo>
                        <a:pt x="1070" y="410"/>
                      </a:lnTo>
                      <a:cubicBezTo>
                        <a:pt x="1043" y="410"/>
                        <a:pt x="1019" y="419"/>
                        <a:pt x="999" y="435"/>
                      </a:cubicBezTo>
                      <a:cubicBezTo>
                        <a:pt x="986" y="446"/>
                        <a:pt x="974" y="461"/>
                        <a:pt x="967" y="477"/>
                      </a:cubicBezTo>
                      <a:cubicBezTo>
                        <a:pt x="959" y="493"/>
                        <a:pt x="954" y="512"/>
                        <a:pt x="954" y="531"/>
                      </a:cubicBezTo>
                      <a:lnTo>
                        <a:pt x="954" y="994"/>
                      </a:lnTo>
                      <a:lnTo>
                        <a:pt x="1056" y="994"/>
                      </a:lnTo>
                      <a:lnTo>
                        <a:pt x="1056" y="1351"/>
                      </a:lnTo>
                      <a:lnTo>
                        <a:pt x="1451" y="1351"/>
                      </a:lnTo>
                      <a:lnTo>
                        <a:pt x="1451" y="994"/>
                      </a:lnTo>
                      <a:lnTo>
                        <a:pt x="1556" y="994"/>
                      </a:lnTo>
                      <a:lnTo>
                        <a:pt x="1556" y="531"/>
                      </a:lnTo>
                      <a:cubicBezTo>
                        <a:pt x="1556" y="503"/>
                        <a:pt x="1547" y="477"/>
                        <a:pt x="1532" y="457"/>
                      </a:cubicBezTo>
                      <a:cubicBezTo>
                        <a:pt x="1521" y="442"/>
                        <a:pt x="1508" y="431"/>
                        <a:pt x="1492" y="422"/>
                      </a:cubicBezTo>
                      <a:cubicBezTo>
                        <a:pt x="1477" y="414"/>
                        <a:pt x="1459" y="410"/>
                        <a:pt x="1441" y="410"/>
                      </a:cubicBezTo>
                      <a:close/>
                      <a:moveTo>
                        <a:pt x="474" y="261"/>
                      </a:moveTo>
                      <a:cubicBezTo>
                        <a:pt x="474" y="161"/>
                        <a:pt x="398" y="80"/>
                        <a:pt x="303" y="80"/>
                      </a:cubicBezTo>
                      <a:cubicBezTo>
                        <a:pt x="209" y="80"/>
                        <a:pt x="132" y="161"/>
                        <a:pt x="132" y="261"/>
                      </a:cubicBezTo>
                      <a:cubicBezTo>
                        <a:pt x="132" y="360"/>
                        <a:pt x="209" y="441"/>
                        <a:pt x="303" y="441"/>
                      </a:cubicBezTo>
                      <a:cubicBezTo>
                        <a:pt x="398" y="441"/>
                        <a:pt x="474" y="360"/>
                        <a:pt x="474" y="261"/>
                      </a:cubicBezTo>
                      <a:close/>
                      <a:moveTo>
                        <a:pt x="1428" y="181"/>
                      </a:moveTo>
                      <a:cubicBezTo>
                        <a:pt x="1428" y="81"/>
                        <a:pt x="1352" y="0"/>
                        <a:pt x="1257" y="0"/>
                      </a:cubicBezTo>
                      <a:cubicBezTo>
                        <a:pt x="1163" y="0"/>
                        <a:pt x="1086" y="81"/>
                        <a:pt x="1086" y="181"/>
                      </a:cubicBezTo>
                      <a:cubicBezTo>
                        <a:pt x="1086" y="280"/>
                        <a:pt x="1163" y="361"/>
                        <a:pt x="1257" y="361"/>
                      </a:cubicBezTo>
                      <a:cubicBezTo>
                        <a:pt x="1352" y="361"/>
                        <a:pt x="1428" y="280"/>
                        <a:pt x="1428" y="181"/>
                      </a:cubicBezTo>
                      <a:close/>
                    </a:path>
                  </a:pathLst>
                </a:custGeom>
                <a:solidFill>
                  <a:srgbClr val="4271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6" name="Freeform 229" descr="&quot;&quot;">
                  <a:extLst>
                    <a:ext uri="{FF2B5EF4-FFF2-40B4-BE49-F238E27FC236}">
                      <a16:creationId xmlns:a16="http://schemas.microsoft.com/office/drawing/2014/main" id="{2F318975-A552-4940-B93D-AD7ECC8A314D}"/>
                    </a:ext>
                  </a:extLst>
                </p:cNvPr>
                <p:cNvSpPr>
                  <a:spLocks/>
                </p:cNvSpPr>
                <p:nvPr/>
              </p:nvSpPr>
              <p:spPr bwMode="auto">
                <a:xfrm>
                  <a:off x="2201410" y="4317660"/>
                  <a:ext cx="728663" cy="239713"/>
                </a:xfrm>
                <a:custGeom>
                  <a:avLst/>
                  <a:gdLst>
                    <a:gd name="T0" fmla="*/ 188 w 459"/>
                    <a:gd name="T1" fmla="*/ 151 h 151"/>
                    <a:gd name="T2" fmla="*/ 459 w 459"/>
                    <a:gd name="T3" fmla="*/ 40 h 151"/>
                    <a:gd name="T4" fmla="*/ 273 w 459"/>
                    <a:gd name="T5" fmla="*/ 0 h 151"/>
                    <a:gd name="T6" fmla="*/ 0 w 459"/>
                    <a:gd name="T7" fmla="*/ 72 h 151"/>
                    <a:gd name="T8" fmla="*/ 188 w 459"/>
                    <a:gd name="T9" fmla="*/ 151 h 151"/>
                  </a:gdLst>
                  <a:ahLst/>
                  <a:cxnLst>
                    <a:cxn ang="0">
                      <a:pos x="T0" y="T1"/>
                    </a:cxn>
                    <a:cxn ang="0">
                      <a:pos x="T2" y="T3"/>
                    </a:cxn>
                    <a:cxn ang="0">
                      <a:pos x="T4" y="T5"/>
                    </a:cxn>
                    <a:cxn ang="0">
                      <a:pos x="T6" y="T7"/>
                    </a:cxn>
                    <a:cxn ang="0">
                      <a:pos x="T8" y="T9"/>
                    </a:cxn>
                  </a:cxnLst>
                  <a:rect l="0" t="0" r="r" b="b"/>
                  <a:pathLst>
                    <a:path w="459" h="151">
                      <a:moveTo>
                        <a:pt x="188" y="151"/>
                      </a:moveTo>
                      <a:lnTo>
                        <a:pt x="459" y="40"/>
                      </a:lnTo>
                      <a:lnTo>
                        <a:pt x="273" y="0"/>
                      </a:lnTo>
                      <a:lnTo>
                        <a:pt x="0" y="72"/>
                      </a:lnTo>
                      <a:lnTo>
                        <a:pt x="188" y="151"/>
                      </a:lnTo>
                      <a:close/>
                    </a:path>
                  </a:pathLst>
                </a:custGeom>
                <a:solidFill>
                  <a:srgbClr val="427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7" name="Freeform 230" descr="&quot;&quot;">
                  <a:extLst>
                    <a:ext uri="{FF2B5EF4-FFF2-40B4-BE49-F238E27FC236}">
                      <a16:creationId xmlns:a16="http://schemas.microsoft.com/office/drawing/2014/main" id="{17ED7094-5609-4172-BA01-AF87929B43CF}"/>
                    </a:ext>
                  </a:extLst>
                </p:cNvPr>
                <p:cNvSpPr>
                  <a:spLocks/>
                </p:cNvSpPr>
                <p:nvPr/>
              </p:nvSpPr>
              <p:spPr bwMode="auto">
                <a:xfrm>
                  <a:off x="2201410" y="4317660"/>
                  <a:ext cx="728663" cy="239713"/>
                </a:xfrm>
                <a:custGeom>
                  <a:avLst/>
                  <a:gdLst>
                    <a:gd name="T0" fmla="*/ 188 w 459"/>
                    <a:gd name="T1" fmla="*/ 151 h 151"/>
                    <a:gd name="T2" fmla="*/ 459 w 459"/>
                    <a:gd name="T3" fmla="*/ 40 h 151"/>
                    <a:gd name="T4" fmla="*/ 273 w 459"/>
                    <a:gd name="T5" fmla="*/ 0 h 151"/>
                    <a:gd name="T6" fmla="*/ 0 w 459"/>
                    <a:gd name="T7" fmla="*/ 72 h 151"/>
                    <a:gd name="T8" fmla="*/ 188 w 459"/>
                    <a:gd name="T9" fmla="*/ 151 h 151"/>
                  </a:gdLst>
                  <a:ahLst/>
                  <a:cxnLst>
                    <a:cxn ang="0">
                      <a:pos x="T0" y="T1"/>
                    </a:cxn>
                    <a:cxn ang="0">
                      <a:pos x="T2" y="T3"/>
                    </a:cxn>
                    <a:cxn ang="0">
                      <a:pos x="T4" y="T5"/>
                    </a:cxn>
                    <a:cxn ang="0">
                      <a:pos x="T6" y="T7"/>
                    </a:cxn>
                    <a:cxn ang="0">
                      <a:pos x="T8" y="T9"/>
                    </a:cxn>
                  </a:cxnLst>
                  <a:rect l="0" t="0" r="r" b="b"/>
                  <a:pathLst>
                    <a:path w="459" h="151">
                      <a:moveTo>
                        <a:pt x="188" y="151"/>
                      </a:moveTo>
                      <a:lnTo>
                        <a:pt x="459" y="40"/>
                      </a:lnTo>
                      <a:lnTo>
                        <a:pt x="273" y="0"/>
                      </a:lnTo>
                      <a:lnTo>
                        <a:pt x="0" y="72"/>
                      </a:lnTo>
                      <a:lnTo>
                        <a:pt x="188" y="151"/>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8" name="Freeform 231" descr="&quot;&quot;">
                  <a:extLst>
                    <a:ext uri="{FF2B5EF4-FFF2-40B4-BE49-F238E27FC236}">
                      <a16:creationId xmlns:a16="http://schemas.microsoft.com/office/drawing/2014/main" id="{87FBF287-870F-483C-A7C7-D202AFB45ACF}"/>
                    </a:ext>
                  </a:extLst>
                </p:cNvPr>
                <p:cNvSpPr>
                  <a:spLocks noEditPoints="1"/>
                </p:cNvSpPr>
                <p:nvPr/>
              </p:nvSpPr>
              <p:spPr bwMode="auto">
                <a:xfrm>
                  <a:off x="2266497" y="4266860"/>
                  <a:ext cx="490538" cy="407988"/>
                </a:xfrm>
                <a:custGeom>
                  <a:avLst/>
                  <a:gdLst>
                    <a:gd name="T0" fmla="*/ 486 w 1697"/>
                    <a:gd name="T1" fmla="*/ 477 h 1418"/>
                    <a:gd name="T2" fmla="*/ 116 w 1697"/>
                    <a:gd name="T3" fmla="*/ 477 h 1418"/>
                    <a:gd name="T4" fmla="*/ 45 w 1697"/>
                    <a:gd name="T5" fmla="*/ 502 h 1418"/>
                    <a:gd name="T6" fmla="*/ 12 w 1697"/>
                    <a:gd name="T7" fmla="*/ 544 h 1418"/>
                    <a:gd name="T8" fmla="*/ 0 w 1697"/>
                    <a:gd name="T9" fmla="*/ 599 h 1418"/>
                    <a:gd name="T10" fmla="*/ 0 w 1697"/>
                    <a:gd name="T11" fmla="*/ 1061 h 1418"/>
                    <a:gd name="T12" fmla="*/ 102 w 1697"/>
                    <a:gd name="T13" fmla="*/ 1061 h 1418"/>
                    <a:gd name="T14" fmla="*/ 102 w 1697"/>
                    <a:gd name="T15" fmla="*/ 1418 h 1418"/>
                    <a:gd name="T16" fmla="*/ 497 w 1697"/>
                    <a:gd name="T17" fmla="*/ 1418 h 1418"/>
                    <a:gd name="T18" fmla="*/ 497 w 1697"/>
                    <a:gd name="T19" fmla="*/ 1061 h 1418"/>
                    <a:gd name="T20" fmla="*/ 602 w 1697"/>
                    <a:gd name="T21" fmla="*/ 1061 h 1418"/>
                    <a:gd name="T22" fmla="*/ 602 w 1697"/>
                    <a:gd name="T23" fmla="*/ 599 h 1418"/>
                    <a:gd name="T24" fmla="*/ 578 w 1697"/>
                    <a:gd name="T25" fmla="*/ 524 h 1418"/>
                    <a:gd name="T26" fmla="*/ 538 w 1697"/>
                    <a:gd name="T27" fmla="*/ 490 h 1418"/>
                    <a:gd name="T28" fmla="*/ 486 w 1697"/>
                    <a:gd name="T29" fmla="*/ 477 h 1418"/>
                    <a:gd name="T30" fmla="*/ 1582 w 1697"/>
                    <a:gd name="T31" fmla="*/ 409 h 1418"/>
                    <a:gd name="T32" fmla="*/ 1211 w 1697"/>
                    <a:gd name="T33" fmla="*/ 409 h 1418"/>
                    <a:gd name="T34" fmla="*/ 1140 w 1697"/>
                    <a:gd name="T35" fmla="*/ 435 h 1418"/>
                    <a:gd name="T36" fmla="*/ 1108 w 1697"/>
                    <a:gd name="T37" fmla="*/ 477 h 1418"/>
                    <a:gd name="T38" fmla="*/ 1095 w 1697"/>
                    <a:gd name="T39" fmla="*/ 531 h 1418"/>
                    <a:gd name="T40" fmla="*/ 1095 w 1697"/>
                    <a:gd name="T41" fmla="*/ 994 h 1418"/>
                    <a:gd name="T42" fmla="*/ 1197 w 1697"/>
                    <a:gd name="T43" fmla="*/ 994 h 1418"/>
                    <a:gd name="T44" fmla="*/ 1197 w 1697"/>
                    <a:gd name="T45" fmla="*/ 1351 h 1418"/>
                    <a:gd name="T46" fmla="*/ 1592 w 1697"/>
                    <a:gd name="T47" fmla="*/ 1351 h 1418"/>
                    <a:gd name="T48" fmla="*/ 1592 w 1697"/>
                    <a:gd name="T49" fmla="*/ 994 h 1418"/>
                    <a:gd name="T50" fmla="*/ 1697 w 1697"/>
                    <a:gd name="T51" fmla="*/ 994 h 1418"/>
                    <a:gd name="T52" fmla="*/ 1697 w 1697"/>
                    <a:gd name="T53" fmla="*/ 531 h 1418"/>
                    <a:gd name="T54" fmla="*/ 1673 w 1697"/>
                    <a:gd name="T55" fmla="*/ 457 h 1418"/>
                    <a:gd name="T56" fmla="*/ 1633 w 1697"/>
                    <a:gd name="T57" fmla="*/ 422 h 1418"/>
                    <a:gd name="T58" fmla="*/ 1582 w 1697"/>
                    <a:gd name="T59" fmla="*/ 409 h 1418"/>
                    <a:gd name="T60" fmla="*/ 474 w 1697"/>
                    <a:gd name="T61" fmla="*/ 248 h 1418"/>
                    <a:gd name="T62" fmla="*/ 303 w 1697"/>
                    <a:gd name="T63" fmla="*/ 68 h 1418"/>
                    <a:gd name="T64" fmla="*/ 132 w 1697"/>
                    <a:gd name="T65" fmla="*/ 248 h 1418"/>
                    <a:gd name="T66" fmla="*/ 303 w 1697"/>
                    <a:gd name="T67" fmla="*/ 428 h 1418"/>
                    <a:gd name="T68" fmla="*/ 474 w 1697"/>
                    <a:gd name="T69" fmla="*/ 248 h 1418"/>
                    <a:gd name="T70" fmla="*/ 1570 w 1697"/>
                    <a:gd name="T71" fmla="*/ 180 h 1418"/>
                    <a:gd name="T72" fmla="*/ 1398 w 1697"/>
                    <a:gd name="T73" fmla="*/ 0 h 1418"/>
                    <a:gd name="T74" fmla="*/ 1227 w 1697"/>
                    <a:gd name="T75" fmla="*/ 180 h 1418"/>
                    <a:gd name="T76" fmla="*/ 1398 w 1697"/>
                    <a:gd name="T77" fmla="*/ 361 h 1418"/>
                    <a:gd name="T78" fmla="*/ 1570 w 1697"/>
                    <a:gd name="T79" fmla="*/ 180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7" h="1418">
                      <a:moveTo>
                        <a:pt x="486" y="477"/>
                      </a:moveTo>
                      <a:lnTo>
                        <a:pt x="116" y="477"/>
                      </a:lnTo>
                      <a:cubicBezTo>
                        <a:pt x="89" y="477"/>
                        <a:pt x="65" y="486"/>
                        <a:pt x="45" y="502"/>
                      </a:cubicBezTo>
                      <a:cubicBezTo>
                        <a:pt x="31" y="514"/>
                        <a:pt x="20" y="528"/>
                        <a:pt x="12" y="544"/>
                      </a:cubicBezTo>
                      <a:cubicBezTo>
                        <a:pt x="5" y="561"/>
                        <a:pt x="0" y="579"/>
                        <a:pt x="0" y="599"/>
                      </a:cubicBezTo>
                      <a:lnTo>
                        <a:pt x="0" y="1061"/>
                      </a:lnTo>
                      <a:lnTo>
                        <a:pt x="102" y="1061"/>
                      </a:lnTo>
                      <a:lnTo>
                        <a:pt x="102" y="1418"/>
                      </a:lnTo>
                      <a:lnTo>
                        <a:pt x="497" y="1418"/>
                      </a:lnTo>
                      <a:lnTo>
                        <a:pt x="497" y="1061"/>
                      </a:lnTo>
                      <a:lnTo>
                        <a:pt x="602" y="1061"/>
                      </a:lnTo>
                      <a:lnTo>
                        <a:pt x="602" y="599"/>
                      </a:lnTo>
                      <a:cubicBezTo>
                        <a:pt x="602" y="571"/>
                        <a:pt x="593" y="545"/>
                        <a:pt x="578" y="524"/>
                      </a:cubicBezTo>
                      <a:cubicBezTo>
                        <a:pt x="567" y="510"/>
                        <a:pt x="554" y="498"/>
                        <a:pt x="538" y="490"/>
                      </a:cubicBezTo>
                      <a:cubicBezTo>
                        <a:pt x="523" y="482"/>
                        <a:pt x="505" y="477"/>
                        <a:pt x="486" y="477"/>
                      </a:cubicBezTo>
                      <a:close/>
                      <a:moveTo>
                        <a:pt x="1582" y="409"/>
                      </a:moveTo>
                      <a:lnTo>
                        <a:pt x="1211" y="409"/>
                      </a:lnTo>
                      <a:cubicBezTo>
                        <a:pt x="1184" y="409"/>
                        <a:pt x="1160" y="419"/>
                        <a:pt x="1140" y="435"/>
                      </a:cubicBezTo>
                      <a:cubicBezTo>
                        <a:pt x="1127" y="446"/>
                        <a:pt x="1115" y="461"/>
                        <a:pt x="1108" y="477"/>
                      </a:cubicBezTo>
                      <a:cubicBezTo>
                        <a:pt x="1100" y="493"/>
                        <a:pt x="1096" y="512"/>
                        <a:pt x="1095" y="531"/>
                      </a:cubicBezTo>
                      <a:lnTo>
                        <a:pt x="1095" y="994"/>
                      </a:lnTo>
                      <a:lnTo>
                        <a:pt x="1197" y="994"/>
                      </a:lnTo>
                      <a:lnTo>
                        <a:pt x="1197" y="1351"/>
                      </a:lnTo>
                      <a:lnTo>
                        <a:pt x="1592" y="1351"/>
                      </a:lnTo>
                      <a:lnTo>
                        <a:pt x="1592" y="994"/>
                      </a:lnTo>
                      <a:lnTo>
                        <a:pt x="1697" y="994"/>
                      </a:lnTo>
                      <a:lnTo>
                        <a:pt x="1697" y="531"/>
                      </a:lnTo>
                      <a:cubicBezTo>
                        <a:pt x="1697" y="503"/>
                        <a:pt x="1688" y="477"/>
                        <a:pt x="1673" y="457"/>
                      </a:cubicBezTo>
                      <a:cubicBezTo>
                        <a:pt x="1662" y="442"/>
                        <a:pt x="1649" y="430"/>
                        <a:pt x="1633" y="422"/>
                      </a:cubicBezTo>
                      <a:cubicBezTo>
                        <a:pt x="1618" y="414"/>
                        <a:pt x="1600" y="409"/>
                        <a:pt x="1582" y="409"/>
                      </a:cubicBezTo>
                      <a:close/>
                      <a:moveTo>
                        <a:pt x="474" y="248"/>
                      </a:moveTo>
                      <a:cubicBezTo>
                        <a:pt x="474" y="148"/>
                        <a:pt x="398" y="68"/>
                        <a:pt x="303" y="68"/>
                      </a:cubicBezTo>
                      <a:cubicBezTo>
                        <a:pt x="209" y="68"/>
                        <a:pt x="132" y="148"/>
                        <a:pt x="132" y="248"/>
                      </a:cubicBezTo>
                      <a:cubicBezTo>
                        <a:pt x="132" y="347"/>
                        <a:pt x="209" y="428"/>
                        <a:pt x="303" y="428"/>
                      </a:cubicBezTo>
                      <a:cubicBezTo>
                        <a:pt x="398" y="428"/>
                        <a:pt x="474" y="347"/>
                        <a:pt x="474" y="248"/>
                      </a:cubicBezTo>
                      <a:close/>
                      <a:moveTo>
                        <a:pt x="1570" y="180"/>
                      </a:moveTo>
                      <a:cubicBezTo>
                        <a:pt x="1570" y="81"/>
                        <a:pt x="1493" y="0"/>
                        <a:pt x="1398" y="0"/>
                      </a:cubicBezTo>
                      <a:cubicBezTo>
                        <a:pt x="1304" y="0"/>
                        <a:pt x="1227" y="81"/>
                        <a:pt x="1227" y="180"/>
                      </a:cubicBezTo>
                      <a:cubicBezTo>
                        <a:pt x="1227" y="280"/>
                        <a:pt x="1304" y="361"/>
                        <a:pt x="1398" y="361"/>
                      </a:cubicBezTo>
                      <a:cubicBezTo>
                        <a:pt x="1493" y="361"/>
                        <a:pt x="1570" y="280"/>
                        <a:pt x="1570" y="180"/>
                      </a:cubicBez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9" name="Freeform 232" descr="&quot;&quot;">
                  <a:extLst>
                    <a:ext uri="{FF2B5EF4-FFF2-40B4-BE49-F238E27FC236}">
                      <a16:creationId xmlns:a16="http://schemas.microsoft.com/office/drawing/2014/main" id="{9D7CAE0A-AC41-4930-8386-3FE06447CFE2}"/>
                    </a:ext>
                  </a:extLst>
                </p:cNvPr>
                <p:cNvSpPr>
                  <a:spLocks noEditPoints="1"/>
                </p:cNvSpPr>
                <p:nvPr/>
              </p:nvSpPr>
              <p:spPr bwMode="auto">
                <a:xfrm>
                  <a:off x="2266497" y="4265272"/>
                  <a:ext cx="490538" cy="409575"/>
                </a:xfrm>
                <a:custGeom>
                  <a:avLst/>
                  <a:gdLst>
                    <a:gd name="T0" fmla="*/ 486 w 1697"/>
                    <a:gd name="T1" fmla="*/ 477 h 1418"/>
                    <a:gd name="T2" fmla="*/ 116 w 1697"/>
                    <a:gd name="T3" fmla="*/ 477 h 1418"/>
                    <a:gd name="T4" fmla="*/ 45 w 1697"/>
                    <a:gd name="T5" fmla="*/ 502 h 1418"/>
                    <a:gd name="T6" fmla="*/ 12 w 1697"/>
                    <a:gd name="T7" fmla="*/ 544 h 1418"/>
                    <a:gd name="T8" fmla="*/ 0 w 1697"/>
                    <a:gd name="T9" fmla="*/ 599 h 1418"/>
                    <a:gd name="T10" fmla="*/ 0 w 1697"/>
                    <a:gd name="T11" fmla="*/ 1061 h 1418"/>
                    <a:gd name="T12" fmla="*/ 102 w 1697"/>
                    <a:gd name="T13" fmla="*/ 1061 h 1418"/>
                    <a:gd name="T14" fmla="*/ 102 w 1697"/>
                    <a:gd name="T15" fmla="*/ 1418 h 1418"/>
                    <a:gd name="T16" fmla="*/ 497 w 1697"/>
                    <a:gd name="T17" fmla="*/ 1418 h 1418"/>
                    <a:gd name="T18" fmla="*/ 497 w 1697"/>
                    <a:gd name="T19" fmla="*/ 1061 h 1418"/>
                    <a:gd name="T20" fmla="*/ 602 w 1697"/>
                    <a:gd name="T21" fmla="*/ 1061 h 1418"/>
                    <a:gd name="T22" fmla="*/ 602 w 1697"/>
                    <a:gd name="T23" fmla="*/ 599 h 1418"/>
                    <a:gd name="T24" fmla="*/ 578 w 1697"/>
                    <a:gd name="T25" fmla="*/ 524 h 1418"/>
                    <a:gd name="T26" fmla="*/ 538 w 1697"/>
                    <a:gd name="T27" fmla="*/ 490 h 1418"/>
                    <a:gd name="T28" fmla="*/ 486 w 1697"/>
                    <a:gd name="T29" fmla="*/ 477 h 1418"/>
                    <a:gd name="T30" fmla="*/ 301 w 1697"/>
                    <a:gd name="T31" fmla="*/ 1418 h 1418"/>
                    <a:gd name="T32" fmla="*/ 301 w 1697"/>
                    <a:gd name="T33" fmla="*/ 1133 h 1418"/>
                    <a:gd name="T34" fmla="*/ 102 w 1697"/>
                    <a:gd name="T35" fmla="*/ 1061 h 1418"/>
                    <a:gd name="T36" fmla="*/ 102 w 1697"/>
                    <a:gd name="T37" fmla="*/ 815 h 1418"/>
                    <a:gd name="T38" fmla="*/ 497 w 1697"/>
                    <a:gd name="T39" fmla="*/ 1061 h 1418"/>
                    <a:gd name="T40" fmla="*/ 497 w 1697"/>
                    <a:gd name="T41" fmla="*/ 815 h 1418"/>
                    <a:gd name="T42" fmla="*/ 1582 w 1697"/>
                    <a:gd name="T43" fmla="*/ 409 h 1418"/>
                    <a:gd name="T44" fmla="*/ 1211 w 1697"/>
                    <a:gd name="T45" fmla="*/ 409 h 1418"/>
                    <a:gd name="T46" fmla="*/ 1140 w 1697"/>
                    <a:gd name="T47" fmla="*/ 435 h 1418"/>
                    <a:gd name="T48" fmla="*/ 1108 w 1697"/>
                    <a:gd name="T49" fmla="*/ 477 h 1418"/>
                    <a:gd name="T50" fmla="*/ 1095 w 1697"/>
                    <a:gd name="T51" fmla="*/ 531 h 1418"/>
                    <a:gd name="T52" fmla="*/ 1095 w 1697"/>
                    <a:gd name="T53" fmla="*/ 994 h 1418"/>
                    <a:gd name="T54" fmla="*/ 1197 w 1697"/>
                    <a:gd name="T55" fmla="*/ 994 h 1418"/>
                    <a:gd name="T56" fmla="*/ 1197 w 1697"/>
                    <a:gd name="T57" fmla="*/ 1351 h 1418"/>
                    <a:gd name="T58" fmla="*/ 1592 w 1697"/>
                    <a:gd name="T59" fmla="*/ 1351 h 1418"/>
                    <a:gd name="T60" fmla="*/ 1592 w 1697"/>
                    <a:gd name="T61" fmla="*/ 994 h 1418"/>
                    <a:gd name="T62" fmla="*/ 1697 w 1697"/>
                    <a:gd name="T63" fmla="*/ 994 h 1418"/>
                    <a:gd name="T64" fmla="*/ 1697 w 1697"/>
                    <a:gd name="T65" fmla="*/ 531 h 1418"/>
                    <a:gd name="T66" fmla="*/ 1673 w 1697"/>
                    <a:gd name="T67" fmla="*/ 457 h 1418"/>
                    <a:gd name="T68" fmla="*/ 1633 w 1697"/>
                    <a:gd name="T69" fmla="*/ 422 h 1418"/>
                    <a:gd name="T70" fmla="*/ 1582 w 1697"/>
                    <a:gd name="T71" fmla="*/ 409 h 1418"/>
                    <a:gd name="T72" fmla="*/ 1396 w 1697"/>
                    <a:gd name="T73" fmla="*/ 1351 h 1418"/>
                    <a:gd name="T74" fmla="*/ 1396 w 1697"/>
                    <a:gd name="T75" fmla="*/ 1066 h 1418"/>
                    <a:gd name="T76" fmla="*/ 1197 w 1697"/>
                    <a:gd name="T77" fmla="*/ 994 h 1418"/>
                    <a:gd name="T78" fmla="*/ 1197 w 1697"/>
                    <a:gd name="T79" fmla="*/ 747 h 1418"/>
                    <a:gd name="T80" fmla="*/ 1592 w 1697"/>
                    <a:gd name="T81" fmla="*/ 994 h 1418"/>
                    <a:gd name="T82" fmla="*/ 1592 w 1697"/>
                    <a:gd name="T83" fmla="*/ 747 h 1418"/>
                    <a:gd name="T84" fmla="*/ 474 w 1697"/>
                    <a:gd name="T85" fmla="*/ 248 h 1418"/>
                    <a:gd name="T86" fmla="*/ 303 w 1697"/>
                    <a:gd name="T87" fmla="*/ 68 h 1418"/>
                    <a:gd name="T88" fmla="*/ 132 w 1697"/>
                    <a:gd name="T89" fmla="*/ 248 h 1418"/>
                    <a:gd name="T90" fmla="*/ 303 w 1697"/>
                    <a:gd name="T91" fmla="*/ 428 h 1418"/>
                    <a:gd name="T92" fmla="*/ 474 w 1697"/>
                    <a:gd name="T93" fmla="*/ 248 h 1418"/>
                    <a:gd name="T94" fmla="*/ 1570 w 1697"/>
                    <a:gd name="T95" fmla="*/ 180 h 1418"/>
                    <a:gd name="T96" fmla="*/ 1398 w 1697"/>
                    <a:gd name="T97" fmla="*/ 0 h 1418"/>
                    <a:gd name="T98" fmla="*/ 1227 w 1697"/>
                    <a:gd name="T99" fmla="*/ 180 h 1418"/>
                    <a:gd name="T100" fmla="*/ 1398 w 1697"/>
                    <a:gd name="T101" fmla="*/ 361 h 1418"/>
                    <a:gd name="T102" fmla="*/ 1570 w 1697"/>
                    <a:gd name="T103" fmla="*/ 180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7" h="1418">
                      <a:moveTo>
                        <a:pt x="486" y="477"/>
                      </a:moveTo>
                      <a:lnTo>
                        <a:pt x="116" y="477"/>
                      </a:lnTo>
                      <a:cubicBezTo>
                        <a:pt x="89" y="477"/>
                        <a:pt x="65" y="486"/>
                        <a:pt x="45" y="502"/>
                      </a:cubicBezTo>
                      <a:cubicBezTo>
                        <a:pt x="31" y="514"/>
                        <a:pt x="20" y="528"/>
                        <a:pt x="12" y="544"/>
                      </a:cubicBezTo>
                      <a:cubicBezTo>
                        <a:pt x="5" y="561"/>
                        <a:pt x="0" y="579"/>
                        <a:pt x="0" y="599"/>
                      </a:cubicBezTo>
                      <a:lnTo>
                        <a:pt x="0" y="1061"/>
                      </a:lnTo>
                      <a:lnTo>
                        <a:pt x="102" y="1061"/>
                      </a:lnTo>
                      <a:lnTo>
                        <a:pt x="102" y="1418"/>
                      </a:lnTo>
                      <a:lnTo>
                        <a:pt x="497" y="1418"/>
                      </a:lnTo>
                      <a:lnTo>
                        <a:pt x="497" y="1061"/>
                      </a:lnTo>
                      <a:lnTo>
                        <a:pt x="602" y="1061"/>
                      </a:lnTo>
                      <a:lnTo>
                        <a:pt x="602" y="599"/>
                      </a:lnTo>
                      <a:cubicBezTo>
                        <a:pt x="602" y="571"/>
                        <a:pt x="593" y="545"/>
                        <a:pt x="578" y="524"/>
                      </a:cubicBezTo>
                      <a:cubicBezTo>
                        <a:pt x="567" y="510"/>
                        <a:pt x="554" y="498"/>
                        <a:pt x="538" y="490"/>
                      </a:cubicBezTo>
                      <a:cubicBezTo>
                        <a:pt x="523" y="482"/>
                        <a:pt x="505" y="477"/>
                        <a:pt x="486" y="477"/>
                      </a:cubicBezTo>
                      <a:close/>
                      <a:moveTo>
                        <a:pt x="301" y="1418"/>
                      </a:moveTo>
                      <a:lnTo>
                        <a:pt x="301" y="1133"/>
                      </a:lnTo>
                      <a:moveTo>
                        <a:pt x="102" y="1061"/>
                      </a:moveTo>
                      <a:lnTo>
                        <a:pt x="102" y="815"/>
                      </a:lnTo>
                      <a:moveTo>
                        <a:pt x="497" y="1061"/>
                      </a:moveTo>
                      <a:lnTo>
                        <a:pt x="497" y="815"/>
                      </a:lnTo>
                      <a:moveTo>
                        <a:pt x="1582" y="409"/>
                      </a:moveTo>
                      <a:lnTo>
                        <a:pt x="1211" y="409"/>
                      </a:lnTo>
                      <a:cubicBezTo>
                        <a:pt x="1184" y="409"/>
                        <a:pt x="1160" y="419"/>
                        <a:pt x="1140" y="435"/>
                      </a:cubicBezTo>
                      <a:cubicBezTo>
                        <a:pt x="1127" y="446"/>
                        <a:pt x="1115" y="461"/>
                        <a:pt x="1108" y="477"/>
                      </a:cubicBezTo>
                      <a:cubicBezTo>
                        <a:pt x="1100" y="493"/>
                        <a:pt x="1096" y="512"/>
                        <a:pt x="1095" y="531"/>
                      </a:cubicBezTo>
                      <a:lnTo>
                        <a:pt x="1095" y="994"/>
                      </a:lnTo>
                      <a:lnTo>
                        <a:pt x="1197" y="994"/>
                      </a:lnTo>
                      <a:lnTo>
                        <a:pt x="1197" y="1351"/>
                      </a:lnTo>
                      <a:lnTo>
                        <a:pt x="1592" y="1351"/>
                      </a:lnTo>
                      <a:lnTo>
                        <a:pt x="1592" y="994"/>
                      </a:lnTo>
                      <a:lnTo>
                        <a:pt x="1697" y="994"/>
                      </a:lnTo>
                      <a:lnTo>
                        <a:pt x="1697" y="531"/>
                      </a:lnTo>
                      <a:cubicBezTo>
                        <a:pt x="1697" y="503"/>
                        <a:pt x="1688" y="477"/>
                        <a:pt x="1673" y="457"/>
                      </a:cubicBezTo>
                      <a:cubicBezTo>
                        <a:pt x="1662" y="442"/>
                        <a:pt x="1649" y="430"/>
                        <a:pt x="1633" y="422"/>
                      </a:cubicBezTo>
                      <a:cubicBezTo>
                        <a:pt x="1618" y="414"/>
                        <a:pt x="1600" y="409"/>
                        <a:pt x="1582" y="409"/>
                      </a:cubicBezTo>
                      <a:close/>
                      <a:moveTo>
                        <a:pt x="1396" y="1351"/>
                      </a:moveTo>
                      <a:lnTo>
                        <a:pt x="1396" y="1066"/>
                      </a:lnTo>
                      <a:moveTo>
                        <a:pt x="1197" y="994"/>
                      </a:moveTo>
                      <a:lnTo>
                        <a:pt x="1197" y="747"/>
                      </a:lnTo>
                      <a:moveTo>
                        <a:pt x="1592" y="994"/>
                      </a:moveTo>
                      <a:lnTo>
                        <a:pt x="1592" y="747"/>
                      </a:lnTo>
                      <a:moveTo>
                        <a:pt x="474" y="248"/>
                      </a:moveTo>
                      <a:cubicBezTo>
                        <a:pt x="474" y="148"/>
                        <a:pt x="398" y="68"/>
                        <a:pt x="303" y="68"/>
                      </a:cubicBezTo>
                      <a:cubicBezTo>
                        <a:pt x="209" y="68"/>
                        <a:pt x="132" y="148"/>
                        <a:pt x="132" y="248"/>
                      </a:cubicBezTo>
                      <a:cubicBezTo>
                        <a:pt x="132" y="347"/>
                        <a:pt x="209" y="428"/>
                        <a:pt x="303" y="428"/>
                      </a:cubicBezTo>
                      <a:cubicBezTo>
                        <a:pt x="398" y="428"/>
                        <a:pt x="474" y="347"/>
                        <a:pt x="474" y="248"/>
                      </a:cubicBezTo>
                      <a:close/>
                      <a:moveTo>
                        <a:pt x="1570" y="180"/>
                      </a:moveTo>
                      <a:cubicBezTo>
                        <a:pt x="1570" y="81"/>
                        <a:pt x="1493" y="0"/>
                        <a:pt x="1398" y="0"/>
                      </a:cubicBezTo>
                      <a:cubicBezTo>
                        <a:pt x="1304" y="0"/>
                        <a:pt x="1227" y="81"/>
                        <a:pt x="1227" y="180"/>
                      </a:cubicBezTo>
                      <a:cubicBezTo>
                        <a:pt x="1227" y="280"/>
                        <a:pt x="1304" y="361"/>
                        <a:pt x="1398" y="361"/>
                      </a:cubicBezTo>
                      <a:cubicBezTo>
                        <a:pt x="1493" y="361"/>
                        <a:pt x="1570" y="280"/>
                        <a:pt x="1570" y="180"/>
                      </a:cubicBez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2" name="Line 237" descr="&quot;&quot;">
                  <a:extLst>
                    <a:ext uri="{FF2B5EF4-FFF2-40B4-BE49-F238E27FC236}">
                      <a16:creationId xmlns:a16="http://schemas.microsoft.com/office/drawing/2014/main" id="{75EA5EC6-87B7-40FA-855D-C7A572441353}"/>
                    </a:ext>
                  </a:extLst>
                </p:cNvPr>
                <p:cNvSpPr>
                  <a:spLocks noChangeShapeType="1"/>
                </p:cNvSpPr>
                <p:nvPr/>
              </p:nvSpPr>
              <p:spPr bwMode="auto">
                <a:xfrm flipV="1">
                  <a:off x="2911022" y="4081122"/>
                  <a:ext cx="188913" cy="141288"/>
                </a:xfrm>
                <a:prstGeom prst="line">
                  <a:avLst/>
                </a:prstGeom>
                <a:noFill/>
                <a:ln w="4763" cap="rnd">
                  <a:solidFill>
                    <a:srgbClr val="5692C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4" name="Rectangle 239" descr="validation">
                  <a:extLst>
                    <a:ext uri="{FF2B5EF4-FFF2-40B4-BE49-F238E27FC236}">
                      <a16:creationId xmlns:a16="http://schemas.microsoft.com/office/drawing/2014/main" id="{40FC2591-BE1F-4AB6-B0F4-2A7CBF683744}"/>
                    </a:ext>
                  </a:extLst>
                </p:cNvPr>
                <p:cNvSpPr>
                  <a:spLocks noChangeArrowheads="1"/>
                </p:cNvSpPr>
                <p:nvPr/>
              </p:nvSpPr>
              <p:spPr bwMode="auto">
                <a:xfrm>
                  <a:off x="3128317" y="4060574"/>
                  <a:ext cx="766955" cy="12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32587B"/>
                      </a:solidFill>
                      <a:effectLst/>
                      <a:uLnTx/>
                      <a:uFillTx/>
                      <a:latin typeface="Calibri" panose="020F0502020204030204" pitchFamily="34" charset="0"/>
                      <a:ea typeface="+mn-ea"/>
                      <a:cs typeface="+mn-cs"/>
                    </a:rPr>
                    <a:t>1.0 Validation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grpSp>
      <p:grpSp>
        <p:nvGrpSpPr>
          <p:cNvPr id="1408" name="Group 1407" descr="enhancement">
            <a:extLst>
              <a:ext uri="{FF2B5EF4-FFF2-40B4-BE49-F238E27FC236}">
                <a16:creationId xmlns:a16="http://schemas.microsoft.com/office/drawing/2014/main" id="{80100EBD-E612-470C-A64C-7549C675DBAC}"/>
              </a:ext>
              <a:ext uri="{C183D7F6-B498-43B3-948B-1728B52AA6E4}">
                <adec:decorative xmlns:adec="http://schemas.microsoft.com/office/drawing/2017/decorative" xmlns="" val="0"/>
              </a:ext>
            </a:extLst>
          </p:cNvPr>
          <p:cNvGrpSpPr/>
          <p:nvPr/>
        </p:nvGrpSpPr>
        <p:grpSpPr>
          <a:xfrm>
            <a:off x="5076372" y="5225710"/>
            <a:ext cx="777875" cy="658813"/>
            <a:chOff x="5076372" y="5225710"/>
            <a:chExt cx="777875" cy="658813"/>
          </a:xfrm>
        </p:grpSpPr>
        <p:sp>
          <p:nvSpPr>
            <p:cNvPr id="1235" name="Freeform 240" descr="&quot;&quot;">
              <a:extLst>
                <a:ext uri="{FF2B5EF4-FFF2-40B4-BE49-F238E27FC236}">
                  <a16:creationId xmlns:a16="http://schemas.microsoft.com/office/drawing/2014/main" id="{87A668FD-8913-4944-9C3B-F2DF9FC1819A}"/>
                </a:ext>
              </a:extLst>
            </p:cNvPr>
            <p:cNvSpPr>
              <a:spLocks/>
            </p:cNvSpPr>
            <p:nvPr/>
          </p:nvSpPr>
          <p:spPr bwMode="auto">
            <a:xfrm>
              <a:off x="5241472" y="5225710"/>
              <a:ext cx="339725" cy="452438"/>
            </a:xfrm>
            <a:custGeom>
              <a:avLst/>
              <a:gdLst>
                <a:gd name="T0" fmla="*/ 214 w 214"/>
                <a:gd name="T1" fmla="*/ 55 h 285"/>
                <a:gd name="T2" fmla="*/ 161 w 214"/>
                <a:gd name="T3" fmla="*/ 0 h 285"/>
                <a:gd name="T4" fmla="*/ 0 w 214"/>
                <a:gd name="T5" fmla="*/ 0 h 285"/>
                <a:gd name="T6" fmla="*/ 0 w 214"/>
                <a:gd name="T7" fmla="*/ 285 h 285"/>
                <a:gd name="T8" fmla="*/ 214 w 214"/>
                <a:gd name="T9" fmla="*/ 285 h 285"/>
                <a:gd name="T10" fmla="*/ 214 w 214"/>
                <a:gd name="T11" fmla="*/ 55 h 285"/>
              </a:gdLst>
              <a:ahLst/>
              <a:cxnLst>
                <a:cxn ang="0">
                  <a:pos x="T0" y="T1"/>
                </a:cxn>
                <a:cxn ang="0">
                  <a:pos x="T2" y="T3"/>
                </a:cxn>
                <a:cxn ang="0">
                  <a:pos x="T4" y="T5"/>
                </a:cxn>
                <a:cxn ang="0">
                  <a:pos x="T6" y="T7"/>
                </a:cxn>
                <a:cxn ang="0">
                  <a:pos x="T8" y="T9"/>
                </a:cxn>
                <a:cxn ang="0">
                  <a:pos x="T10" y="T11"/>
                </a:cxn>
              </a:cxnLst>
              <a:rect l="0" t="0" r="r" b="b"/>
              <a:pathLst>
                <a:path w="214" h="285">
                  <a:moveTo>
                    <a:pt x="214" y="55"/>
                  </a:moveTo>
                  <a:lnTo>
                    <a:pt x="161" y="0"/>
                  </a:lnTo>
                  <a:lnTo>
                    <a:pt x="0" y="0"/>
                  </a:lnTo>
                  <a:lnTo>
                    <a:pt x="0" y="285"/>
                  </a:lnTo>
                  <a:lnTo>
                    <a:pt x="214" y="285"/>
                  </a:lnTo>
                  <a:lnTo>
                    <a:pt x="214" y="55"/>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7" name="Freeform 242" descr="&quot;&quot;">
              <a:extLst>
                <a:ext uri="{FF2B5EF4-FFF2-40B4-BE49-F238E27FC236}">
                  <a16:creationId xmlns:a16="http://schemas.microsoft.com/office/drawing/2014/main" id="{C2860B4D-5F9F-4A0A-A7C4-2E5E19A8C34F}"/>
                </a:ext>
              </a:extLst>
            </p:cNvPr>
            <p:cNvSpPr>
              <a:spLocks noEditPoints="1"/>
            </p:cNvSpPr>
            <p:nvPr/>
          </p:nvSpPr>
          <p:spPr bwMode="auto">
            <a:xfrm>
              <a:off x="5301797" y="5228885"/>
              <a:ext cx="273050" cy="358775"/>
            </a:xfrm>
            <a:custGeom>
              <a:avLst/>
              <a:gdLst>
                <a:gd name="T0" fmla="*/ 81 w 172"/>
                <a:gd name="T1" fmla="*/ 226 h 226"/>
                <a:gd name="T2" fmla="*/ 135 w 172"/>
                <a:gd name="T3" fmla="*/ 226 h 226"/>
                <a:gd name="T4" fmla="*/ 135 w 172"/>
                <a:gd name="T5" fmla="*/ 218 h 226"/>
                <a:gd name="T6" fmla="*/ 81 w 172"/>
                <a:gd name="T7" fmla="*/ 218 h 226"/>
                <a:gd name="T8" fmla="*/ 81 w 172"/>
                <a:gd name="T9" fmla="*/ 226 h 226"/>
                <a:gd name="T10" fmla="*/ 0 w 172"/>
                <a:gd name="T11" fmla="*/ 192 h 226"/>
                <a:gd name="T12" fmla="*/ 135 w 172"/>
                <a:gd name="T13" fmla="*/ 192 h 226"/>
                <a:gd name="T14" fmla="*/ 135 w 172"/>
                <a:gd name="T15" fmla="*/ 184 h 226"/>
                <a:gd name="T16" fmla="*/ 0 w 172"/>
                <a:gd name="T17" fmla="*/ 184 h 226"/>
                <a:gd name="T18" fmla="*/ 0 w 172"/>
                <a:gd name="T19" fmla="*/ 192 h 226"/>
                <a:gd name="T20" fmla="*/ 0 w 172"/>
                <a:gd name="T21" fmla="*/ 158 h 226"/>
                <a:gd name="T22" fmla="*/ 135 w 172"/>
                <a:gd name="T23" fmla="*/ 158 h 226"/>
                <a:gd name="T24" fmla="*/ 135 w 172"/>
                <a:gd name="T25" fmla="*/ 151 h 226"/>
                <a:gd name="T26" fmla="*/ 0 w 172"/>
                <a:gd name="T27" fmla="*/ 151 h 226"/>
                <a:gd name="T28" fmla="*/ 0 w 172"/>
                <a:gd name="T29" fmla="*/ 158 h 226"/>
                <a:gd name="T30" fmla="*/ 0 w 172"/>
                <a:gd name="T31" fmla="*/ 124 h 226"/>
                <a:gd name="T32" fmla="*/ 135 w 172"/>
                <a:gd name="T33" fmla="*/ 124 h 226"/>
                <a:gd name="T34" fmla="*/ 135 w 172"/>
                <a:gd name="T35" fmla="*/ 117 h 226"/>
                <a:gd name="T36" fmla="*/ 0 w 172"/>
                <a:gd name="T37" fmla="*/ 117 h 226"/>
                <a:gd name="T38" fmla="*/ 0 w 172"/>
                <a:gd name="T39" fmla="*/ 124 h 226"/>
                <a:gd name="T40" fmla="*/ 0 w 172"/>
                <a:gd name="T41" fmla="*/ 90 h 226"/>
                <a:gd name="T42" fmla="*/ 55 w 172"/>
                <a:gd name="T43" fmla="*/ 90 h 226"/>
                <a:gd name="T44" fmla="*/ 55 w 172"/>
                <a:gd name="T45" fmla="*/ 83 h 226"/>
                <a:gd name="T46" fmla="*/ 0 w 172"/>
                <a:gd name="T47" fmla="*/ 83 h 226"/>
                <a:gd name="T48" fmla="*/ 0 w 172"/>
                <a:gd name="T49" fmla="*/ 90 h 226"/>
                <a:gd name="T50" fmla="*/ 0 w 172"/>
                <a:gd name="T51" fmla="*/ 56 h 226"/>
                <a:gd name="T52" fmla="*/ 55 w 172"/>
                <a:gd name="T53" fmla="*/ 56 h 226"/>
                <a:gd name="T54" fmla="*/ 55 w 172"/>
                <a:gd name="T55" fmla="*/ 49 h 226"/>
                <a:gd name="T56" fmla="*/ 0 w 172"/>
                <a:gd name="T57" fmla="*/ 49 h 226"/>
                <a:gd name="T58" fmla="*/ 0 w 172"/>
                <a:gd name="T59" fmla="*/ 56 h 226"/>
                <a:gd name="T60" fmla="*/ 121 w 172"/>
                <a:gd name="T61" fmla="*/ 0 h 226"/>
                <a:gd name="T62" fmla="*/ 121 w 172"/>
                <a:gd name="T63" fmla="*/ 53 h 226"/>
                <a:gd name="T64" fmla="*/ 172 w 172"/>
                <a:gd name="T65" fmla="*/ 53 h 226"/>
                <a:gd name="T66" fmla="*/ 121 w 172"/>
                <a:gd name="T6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2" h="226">
                  <a:moveTo>
                    <a:pt x="81" y="226"/>
                  </a:moveTo>
                  <a:lnTo>
                    <a:pt x="135" y="226"/>
                  </a:lnTo>
                  <a:lnTo>
                    <a:pt x="135" y="218"/>
                  </a:lnTo>
                  <a:lnTo>
                    <a:pt x="81" y="218"/>
                  </a:lnTo>
                  <a:lnTo>
                    <a:pt x="81" y="226"/>
                  </a:lnTo>
                  <a:close/>
                  <a:moveTo>
                    <a:pt x="0" y="192"/>
                  </a:moveTo>
                  <a:lnTo>
                    <a:pt x="135" y="192"/>
                  </a:lnTo>
                  <a:lnTo>
                    <a:pt x="135" y="184"/>
                  </a:lnTo>
                  <a:lnTo>
                    <a:pt x="0" y="184"/>
                  </a:lnTo>
                  <a:lnTo>
                    <a:pt x="0" y="192"/>
                  </a:lnTo>
                  <a:close/>
                  <a:moveTo>
                    <a:pt x="0" y="158"/>
                  </a:moveTo>
                  <a:lnTo>
                    <a:pt x="135" y="158"/>
                  </a:lnTo>
                  <a:lnTo>
                    <a:pt x="135" y="151"/>
                  </a:lnTo>
                  <a:lnTo>
                    <a:pt x="0" y="151"/>
                  </a:lnTo>
                  <a:lnTo>
                    <a:pt x="0" y="158"/>
                  </a:lnTo>
                  <a:close/>
                  <a:moveTo>
                    <a:pt x="0" y="124"/>
                  </a:moveTo>
                  <a:lnTo>
                    <a:pt x="135" y="124"/>
                  </a:lnTo>
                  <a:lnTo>
                    <a:pt x="135" y="117"/>
                  </a:lnTo>
                  <a:lnTo>
                    <a:pt x="0" y="117"/>
                  </a:lnTo>
                  <a:lnTo>
                    <a:pt x="0" y="124"/>
                  </a:lnTo>
                  <a:close/>
                  <a:moveTo>
                    <a:pt x="0" y="90"/>
                  </a:moveTo>
                  <a:lnTo>
                    <a:pt x="55" y="90"/>
                  </a:lnTo>
                  <a:lnTo>
                    <a:pt x="55" y="83"/>
                  </a:lnTo>
                  <a:lnTo>
                    <a:pt x="0" y="83"/>
                  </a:lnTo>
                  <a:lnTo>
                    <a:pt x="0" y="90"/>
                  </a:lnTo>
                  <a:close/>
                  <a:moveTo>
                    <a:pt x="0" y="56"/>
                  </a:moveTo>
                  <a:lnTo>
                    <a:pt x="55" y="56"/>
                  </a:lnTo>
                  <a:lnTo>
                    <a:pt x="55" y="49"/>
                  </a:lnTo>
                  <a:lnTo>
                    <a:pt x="0" y="49"/>
                  </a:lnTo>
                  <a:lnTo>
                    <a:pt x="0" y="56"/>
                  </a:lnTo>
                  <a:close/>
                  <a:moveTo>
                    <a:pt x="121" y="0"/>
                  </a:moveTo>
                  <a:lnTo>
                    <a:pt x="121" y="53"/>
                  </a:lnTo>
                  <a:lnTo>
                    <a:pt x="172" y="53"/>
                  </a:lnTo>
                  <a:lnTo>
                    <a:pt x="1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8" name="Rectangle 243" descr="enhancement">
              <a:extLst>
                <a:ext uri="{FF2B5EF4-FFF2-40B4-BE49-F238E27FC236}">
                  <a16:creationId xmlns:a16="http://schemas.microsoft.com/office/drawing/2014/main" id="{9B012BA8-4C77-422A-B7F1-34E0F9672951}"/>
                </a:ext>
              </a:extLst>
            </p:cNvPr>
            <p:cNvSpPr>
              <a:spLocks noChangeArrowheads="1"/>
            </p:cNvSpPr>
            <p:nvPr/>
          </p:nvSpPr>
          <p:spPr bwMode="auto">
            <a:xfrm>
              <a:off x="5076372" y="5717835"/>
              <a:ext cx="77787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(Enhancement)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1421" name="Group 1420" descr="deferred">
            <a:extLst>
              <a:ext uri="{FF2B5EF4-FFF2-40B4-BE49-F238E27FC236}">
                <a16:creationId xmlns:a16="http://schemas.microsoft.com/office/drawing/2014/main" id="{53DED84A-A788-4C09-9684-5E1B9E197DDD}"/>
              </a:ext>
              <a:ext uri="{C183D7F6-B498-43B3-948B-1728B52AA6E4}">
                <adec:decorative xmlns:adec="http://schemas.microsoft.com/office/drawing/2017/decorative" xmlns="" val="0"/>
              </a:ext>
            </a:extLst>
          </p:cNvPr>
          <p:cNvGrpSpPr/>
          <p:nvPr/>
        </p:nvGrpSpPr>
        <p:grpSpPr>
          <a:xfrm>
            <a:off x="6138862" y="4764024"/>
            <a:ext cx="1185410" cy="1257131"/>
            <a:chOff x="6138862" y="5514699"/>
            <a:chExt cx="1185410" cy="1136650"/>
          </a:xfrm>
        </p:grpSpPr>
        <p:grpSp>
          <p:nvGrpSpPr>
            <p:cNvPr id="1419" name="Group 1418">
              <a:extLst>
                <a:ext uri="{FF2B5EF4-FFF2-40B4-BE49-F238E27FC236}">
                  <a16:creationId xmlns:a16="http://schemas.microsoft.com/office/drawing/2014/main" id="{791AC0BA-C9E0-438A-93E3-E6A2C4492AB6}"/>
                </a:ext>
              </a:extLst>
            </p:cNvPr>
            <p:cNvGrpSpPr/>
            <p:nvPr/>
          </p:nvGrpSpPr>
          <p:grpSpPr>
            <a:xfrm>
              <a:off x="6138862" y="5514699"/>
              <a:ext cx="1123950" cy="1136650"/>
              <a:chOff x="6138410" y="5524160"/>
              <a:chExt cx="1123950" cy="1136650"/>
            </a:xfrm>
          </p:grpSpPr>
          <p:sp>
            <p:nvSpPr>
              <p:cNvPr id="1248" name="Freeform 253">
                <a:extLst>
                  <a:ext uri="{FF2B5EF4-FFF2-40B4-BE49-F238E27FC236}">
                    <a16:creationId xmlns:a16="http://schemas.microsoft.com/office/drawing/2014/main" id="{03587603-2CB9-4D84-9189-0E4AD4670513}"/>
                  </a:ext>
                </a:extLst>
              </p:cNvPr>
              <p:cNvSpPr>
                <a:spLocks noEditPoints="1"/>
              </p:cNvSpPr>
              <p:nvPr/>
            </p:nvSpPr>
            <p:spPr bwMode="auto">
              <a:xfrm>
                <a:off x="6403522" y="5524160"/>
                <a:ext cx="436563" cy="544513"/>
              </a:xfrm>
              <a:custGeom>
                <a:avLst/>
                <a:gdLst>
                  <a:gd name="T0" fmla="*/ 9 w 275"/>
                  <a:gd name="T1" fmla="*/ 38 h 343"/>
                  <a:gd name="T2" fmla="*/ 0 w 275"/>
                  <a:gd name="T3" fmla="*/ 38 h 343"/>
                  <a:gd name="T4" fmla="*/ 0 w 275"/>
                  <a:gd name="T5" fmla="*/ 343 h 343"/>
                  <a:gd name="T6" fmla="*/ 237 w 275"/>
                  <a:gd name="T7" fmla="*/ 343 h 343"/>
                  <a:gd name="T8" fmla="*/ 237 w 275"/>
                  <a:gd name="T9" fmla="*/ 333 h 343"/>
                  <a:gd name="T10" fmla="*/ 9 w 275"/>
                  <a:gd name="T11" fmla="*/ 333 h 343"/>
                  <a:gd name="T12" fmla="*/ 9 w 275"/>
                  <a:gd name="T13" fmla="*/ 38 h 343"/>
                  <a:gd name="T14" fmla="*/ 275 w 275"/>
                  <a:gd name="T15" fmla="*/ 58 h 343"/>
                  <a:gd name="T16" fmla="*/ 216 w 275"/>
                  <a:gd name="T17" fmla="*/ 0 h 343"/>
                  <a:gd name="T18" fmla="*/ 38 w 275"/>
                  <a:gd name="T19" fmla="*/ 0 h 343"/>
                  <a:gd name="T20" fmla="*/ 38 w 275"/>
                  <a:gd name="T21" fmla="*/ 305 h 343"/>
                  <a:gd name="T22" fmla="*/ 275 w 275"/>
                  <a:gd name="T23" fmla="*/ 305 h 343"/>
                  <a:gd name="T24" fmla="*/ 275 w 275"/>
                  <a:gd name="T25" fmla="*/ 5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343">
                    <a:moveTo>
                      <a:pt x="9" y="38"/>
                    </a:moveTo>
                    <a:lnTo>
                      <a:pt x="0" y="38"/>
                    </a:lnTo>
                    <a:lnTo>
                      <a:pt x="0" y="343"/>
                    </a:lnTo>
                    <a:lnTo>
                      <a:pt x="237" y="343"/>
                    </a:lnTo>
                    <a:lnTo>
                      <a:pt x="237" y="333"/>
                    </a:lnTo>
                    <a:lnTo>
                      <a:pt x="9" y="333"/>
                    </a:lnTo>
                    <a:lnTo>
                      <a:pt x="9" y="38"/>
                    </a:lnTo>
                    <a:close/>
                    <a:moveTo>
                      <a:pt x="275" y="58"/>
                    </a:moveTo>
                    <a:lnTo>
                      <a:pt x="216" y="0"/>
                    </a:lnTo>
                    <a:lnTo>
                      <a:pt x="38" y="0"/>
                    </a:lnTo>
                    <a:lnTo>
                      <a:pt x="38" y="305"/>
                    </a:lnTo>
                    <a:lnTo>
                      <a:pt x="275" y="305"/>
                    </a:lnTo>
                    <a:lnTo>
                      <a:pt x="275" y="58"/>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1" name="Rectangle 256">
                <a:extLst>
                  <a:ext uri="{FF2B5EF4-FFF2-40B4-BE49-F238E27FC236}">
                    <a16:creationId xmlns:a16="http://schemas.microsoft.com/office/drawing/2014/main" id="{8ED85AA3-1882-42FA-9686-FAEEFC9B0B1A}"/>
                  </a:ext>
                </a:extLst>
              </p:cNvPr>
              <p:cNvSpPr>
                <a:spLocks noChangeArrowheads="1"/>
              </p:cNvSpPr>
              <p:nvPr/>
            </p:nvSpPr>
            <p:spPr bwMode="auto">
              <a:xfrm>
                <a:off x="6295572" y="6108360"/>
                <a:ext cx="78263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Subject Matter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52" name="Rectangle 257" descr="subject matter expert prepares and submits for approval">
                <a:extLst>
                  <a:ext uri="{FF2B5EF4-FFF2-40B4-BE49-F238E27FC236}">
                    <a16:creationId xmlns:a16="http://schemas.microsoft.com/office/drawing/2014/main" id="{479360DD-1E4A-47EA-A351-9BF9C42BAFA7}"/>
                  </a:ext>
                </a:extLst>
              </p:cNvPr>
              <p:cNvSpPr>
                <a:spLocks noChangeArrowheads="1"/>
              </p:cNvSpPr>
              <p:nvPr/>
            </p:nvSpPr>
            <p:spPr bwMode="auto">
              <a:xfrm>
                <a:off x="6138410" y="6240122"/>
                <a:ext cx="11239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Expert / POC Prepares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53" name="Rectangle 258">
                <a:extLst>
                  <a:ext uri="{FF2B5EF4-FFF2-40B4-BE49-F238E27FC236}">
                    <a16:creationId xmlns:a16="http://schemas.microsoft.com/office/drawing/2014/main" id="{9C11C5D1-5E49-431E-9675-FC6842AF3364}"/>
                  </a:ext>
                </a:extLst>
              </p:cNvPr>
              <p:cNvSpPr>
                <a:spLocks noChangeArrowheads="1"/>
              </p:cNvSpPr>
              <p:nvPr/>
            </p:nvSpPr>
            <p:spPr bwMode="auto">
              <a:xfrm>
                <a:off x="6276522" y="6367122"/>
                <a:ext cx="8239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and Submits for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54" name="Rectangle 259">
                <a:extLst>
                  <a:ext uri="{FF2B5EF4-FFF2-40B4-BE49-F238E27FC236}">
                    <a16:creationId xmlns:a16="http://schemas.microsoft.com/office/drawing/2014/main" id="{7808810F-7592-4E86-A53D-08D5818C0CAA}"/>
                  </a:ext>
                </a:extLst>
              </p:cNvPr>
              <p:cNvSpPr>
                <a:spLocks noChangeArrowheads="1"/>
              </p:cNvSpPr>
              <p:nvPr/>
            </p:nvSpPr>
            <p:spPr bwMode="auto">
              <a:xfrm>
                <a:off x="6425747" y="6495710"/>
                <a:ext cx="4810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Approval</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1305" name="Freeform 310" descr="&quot;&quot;">
              <a:extLst>
                <a:ext uri="{FF2B5EF4-FFF2-40B4-BE49-F238E27FC236}">
                  <a16:creationId xmlns:a16="http://schemas.microsoft.com/office/drawing/2014/main" id="{FA3B676F-6F4C-4D85-B473-C0ABD7138340}"/>
                </a:ext>
              </a:extLst>
            </p:cNvPr>
            <p:cNvSpPr>
              <a:spLocks/>
            </p:cNvSpPr>
            <p:nvPr/>
          </p:nvSpPr>
          <p:spPr bwMode="auto">
            <a:xfrm>
              <a:off x="6905172" y="5797210"/>
              <a:ext cx="419100" cy="0"/>
            </a:xfrm>
            <a:custGeom>
              <a:avLst/>
              <a:gdLst>
                <a:gd name="T0" fmla="*/ 0 w 264"/>
                <a:gd name="T1" fmla="*/ 82 w 264"/>
                <a:gd name="T2" fmla="*/ 82 w 264"/>
                <a:gd name="T3" fmla="*/ 264 w 264"/>
              </a:gdLst>
              <a:ahLst/>
              <a:cxnLst>
                <a:cxn ang="0">
                  <a:pos x="T0" y="0"/>
                </a:cxn>
                <a:cxn ang="0">
                  <a:pos x="T1" y="0"/>
                </a:cxn>
                <a:cxn ang="0">
                  <a:pos x="T2" y="0"/>
                </a:cxn>
                <a:cxn ang="0">
                  <a:pos x="T3" y="0"/>
                </a:cxn>
              </a:cxnLst>
              <a:rect l="0" t="0" r="r" b="b"/>
              <a:pathLst>
                <a:path w="264">
                  <a:moveTo>
                    <a:pt x="0" y="0"/>
                  </a:moveTo>
                  <a:lnTo>
                    <a:pt x="82" y="0"/>
                  </a:lnTo>
                  <a:lnTo>
                    <a:pt x="82" y="0"/>
                  </a:lnTo>
                  <a:lnTo>
                    <a:pt x="264" y="0"/>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68" name="Group 267" descr="ccb reviews">
            <a:extLst>
              <a:ext uri="{FF2B5EF4-FFF2-40B4-BE49-F238E27FC236}">
                <a16:creationId xmlns:a16="http://schemas.microsoft.com/office/drawing/2014/main" id="{E5B529E9-36BE-4A7E-B7A9-1565E2FFA5E5}"/>
              </a:ext>
              <a:ext uri="{C183D7F6-B498-43B3-948B-1728B52AA6E4}">
                <adec:decorative xmlns:adec="http://schemas.microsoft.com/office/drawing/2017/decorative" xmlns="" val="0"/>
              </a:ext>
            </a:extLst>
          </p:cNvPr>
          <p:cNvGrpSpPr/>
          <p:nvPr/>
        </p:nvGrpSpPr>
        <p:grpSpPr>
          <a:xfrm>
            <a:off x="7509216" y="5215391"/>
            <a:ext cx="742950" cy="1171575"/>
            <a:chOff x="7699376" y="4732338"/>
            <a:chExt cx="742950" cy="1171575"/>
          </a:xfrm>
        </p:grpSpPr>
        <p:sp>
          <p:nvSpPr>
            <p:cNvPr id="272" name="Freeform 66" descr="&quot;&quot;">
              <a:extLst>
                <a:ext uri="{FF2B5EF4-FFF2-40B4-BE49-F238E27FC236}">
                  <a16:creationId xmlns:a16="http://schemas.microsoft.com/office/drawing/2014/main" id="{8EE75D68-CB39-4256-A17B-CEBB6E62EC13}"/>
                </a:ext>
              </a:extLst>
            </p:cNvPr>
            <p:cNvSpPr>
              <a:spLocks noEditPoints="1"/>
            </p:cNvSpPr>
            <p:nvPr/>
          </p:nvSpPr>
          <p:spPr bwMode="auto">
            <a:xfrm>
              <a:off x="7699376" y="5232401"/>
              <a:ext cx="527050" cy="438150"/>
            </a:xfrm>
            <a:custGeom>
              <a:avLst/>
              <a:gdLst>
                <a:gd name="T0" fmla="*/ 417 w 1455"/>
                <a:gd name="T1" fmla="*/ 408 h 1215"/>
                <a:gd name="T2" fmla="*/ 99 w 1455"/>
                <a:gd name="T3" fmla="*/ 408 h 1215"/>
                <a:gd name="T4" fmla="*/ 39 w 1455"/>
                <a:gd name="T5" fmla="*/ 430 h 1215"/>
                <a:gd name="T6" fmla="*/ 11 w 1455"/>
                <a:gd name="T7" fmla="*/ 466 h 1215"/>
                <a:gd name="T8" fmla="*/ 0 w 1455"/>
                <a:gd name="T9" fmla="*/ 512 h 1215"/>
                <a:gd name="T10" fmla="*/ 0 w 1455"/>
                <a:gd name="T11" fmla="*/ 909 h 1215"/>
                <a:gd name="T12" fmla="*/ 87 w 1455"/>
                <a:gd name="T13" fmla="*/ 909 h 1215"/>
                <a:gd name="T14" fmla="*/ 87 w 1455"/>
                <a:gd name="T15" fmla="*/ 1215 h 1215"/>
                <a:gd name="T16" fmla="*/ 426 w 1455"/>
                <a:gd name="T17" fmla="*/ 1215 h 1215"/>
                <a:gd name="T18" fmla="*/ 426 w 1455"/>
                <a:gd name="T19" fmla="*/ 909 h 1215"/>
                <a:gd name="T20" fmla="*/ 516 w 1455"/>
                <a:gd name="T21" fmla="*/ 909 h 1215"/>
                <a:gd name="T22" fmla="*/ 516 w 1455"/>
                <a:gd name="T23" fmla="*/ 512 h 1215"/>
                <a:gd name="T24" fmla="*/ 495 w 1455"/>
                <a:gd name="T25" fmla="*/ 449 h 1215"/>
                <a:gd name="T26" fmla="*/ 461 w 1455"/>
                <a:gd name="T27" fmla="*/ 419 h 1215"/>
                <a:gd name="T28" fmla="*/ 417 w 1455"/>
                <a:gd name="T29" fmla="*/ 408 h 1215"/>
                <a:gd name="T30" fmla="*/ 1356 w 1455"/>
                <a:gd name="T31" fmla="*/ 350 h 1215"/>
                <a:gd name="T32" fmla="*/ 1038 w 1455"/>
                <a:gd name="T33" fmla="*/ 350 h 1215"/>
                <a:gd name="T34" fmla="*/ 977 w 1455"/>
                <a:gd name="T35" fmla="*/ 372 h 1215"/>
                <a:gd name="T36" fmla="*/ 949 w 1455"/>
                <a:gd name="T37" fmla="*/ 408 h 1215"/>
                <a:gd name="T38" fmla="*/ 939 w 1455"/>
                <a:gd name="T39" fmla="*/ 455 h 1215"/>
                <a:gd name="T40" fmla="*/ 939 w 1455"/>
                <a:gd name="T41" fmla="*/ 851 h 1215"/>
                <a:gd name="T42" fmla="*/ 1026 w 1455"/>
                <a:gd name="T43" fmla="*/ 851 h 1215"/>
                <a:gd name="T44" fmla="*/ 1026 w 1455"/>
                <a:gd name="T45" fmla="*/ 1157 h 1215"/>
                <a:gd name="T46" fmla="*/ 1365 w 1455"/>
                <a:gd name="T47" fmla="*/ 1157 h 1215"/>
                <a:gd name="T48" fmla="*/ 1365 w 1455"/>
                <a:gd name="T49" fmla="*/ 851 h 1215"/>
                <a:gd name="T50" fmla="*/ 1455 w 1455"/>
                <a:gd name="T51" fmla="*/ 851 h 1215"/>
                <a:gd name="T52" fmla="*/ 1455 w 1455"/>
                <a:gd name="T53" fmla="*/ 455 h 1215"/>
                <a:gd name="T54" fmla="*/ 1434 w 1455"/>
                <a:gd name="T55" fmla="*/ 391 h 1215"/>
                <a:gd name="T56" fmla="*/ 1400 w 1455"/>
                <a:gd name="T57" fmla="*/ 361 h 1215"/>
                <a:gd name="T58" fmla="*/ 1356 w 1455"/>
                <a:gd name="T59" fmla="*/ 350 h 1215"/>
                <a:gd name="T60" fmla="*/ 406 w 1455"/>
                <a:gd name="T61" fmla="*/ 212 h 1215"/>
                <a:gd name="T62" fmla="*/ 260 w 1455"/>
                <a:gd name="T63" fmla="*/ 57 h 1215"/>
                <a:gd name="T64" fmla="*/ 113 w 1455"/>
                <a:gd name="T65" fmla="*/ 212 h 1215"/>
                <a:gd name="T66" fmla="*/ 260 w 1455"/>
                <a:gd name="T67" fmla="*/ 366 h 1215"/>
                <a:gd name="T68" fmla="*/ 406 w 1455"/>
                <a:gd name="T69" fmla="*/ 212 h 1215"/>
                <a:gd name="T70" fmla="*/ 1345 w 1455"/>
                <a:gd name="T71" fmla="*/ 154 h 1215"/>
                <a:gd name="T72" fmla="*/ 1199 w 1455"/>
                <a:gd name="T73" fmla="*/ 0 h 1215"/>
                <a:gd name="T74" fmla="*/ 1052 w 1455"/>
                <a:gd name="T75" fmla="*/ 154 h 1215"/>
                <a:gd name="T76" fmla="*/ 1199 w 1455"/>
                <a:gd name="T77" fmla="*/ 308 h 1215"/>
                <a:gd name="T78" fmla="*/ 1345 w 1455"/>
                <a:gd name="T79" fmla="*/ 154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5" h="1215">
                  <a:moveTo>
                    <a:pt x="417" y="408"/>
                  </a:moveTo>
                  <a:lnTo>
                    <a:pt x="99" y="408"/>
                  </a:lnTo>
                  <a:cubicBezTo>
                    <a:pt x="76" y="408"/>
                    <a:pt x="55" y="416"/>
                    <a:pt x="39" y="430"/>
                  </a:cubicBezTo>
                  <a:cubicBezTo>
                    <a:pt x="27" y="440"/>
                    <a:pt x="17" y="452"/>
                    <a:pt x="11" y="466"/>
                  </a:cubicBezTo>
                  <a:cubicBezTo>
                    <a:pt x="4" y="480"/>
                    <a:pt x="0" y="496"/>
                    <a:pt x="0" y="512"/>
                  </a:cubicBezTo>
                  <a:lnTo>
                    <a:pt x="0" y="909"/>
                  </a:lnTo>
                  <a:lnTo>
                    <a:pt x="87" y="909"/>
                  </a:lnTo>
                  <a:lnTo>
                    <a:pt x="87" y="1215"/>
                  </a:lnTo>
                  <a:lnTo>
                    <a:pt x="426" y="1215"/>
                  </a:lnTo>
                  <a:lnTo>
                    <a:pt x="426" y="909"/>
                  </a:lnTo>
                  <a:lnTo>
                    <a:pt x="516" y="909"/>
                  </a:lnTo>
                  <a:lnTo>
                    <a:pt x="516" y="512"/>
                  </a:lnTo>
                  <a:cubicBezTo>
                    <a:pt x="516" y="488"/>
                    <a:pt x="508" y="466"/>
                    <a:pt x="495" y="449"/>
                  </a:cubicBezTo>
                  <a:cubicBezTo>
                    <a:pt x="486" y="436"/>
                    <a:pt x="475" y="426"/>
                    <a:pt x="461" y="419"/>
                  </a:cubicBezTo>
                  <a:cubicBezTo>
                    <a:pt x="448" y="412"/>
                    <a:pt x="433" y="408"/>
                    <a:pt x="417" y="408"/>
                  </a:cubicBezTo>
                  <a:close/>
                  <a:moveTo>
                    <a:pt x="1356" y="350"/>
                  </a:moveTo>
                  <a:lnTo>
                    <a:pt x="1038" y="350"/>
                  </a:lnTo>
                  <a:cubicBezTo>
                    <a:pt x="1015" y="350"/>
                    <a:pt x="994" y="358"/>
                    <a:pt x="977" y="372"/>
                  </a:cubicBezTo>
                  <a:cubicBezTo>
                    <a:pt x="966" y="382"/>
                    <a:pt x="956" y="394"/>
                    <a:pt x="949" y="408"/>
                  </a:cubicBezTo>
                  <a:cubicBezTo>
                    <a:pt x="943" y="422"/>
                    <a:pt x="939" y="438"/>
                    <a:pt x="939" y="455"/>
                  </a:cubicBezTo>
                  <a:lnTo>
                    <a:pt x="939" y="851"/>
                  </a:lnTo>
                  <a:lnTo>
                    <a:pt x="1026" y="851"/>
                  </a:lnTo>
                  <a:lnTo>
                    <a:pt x="1026" y="1157"/>
                  </a:lnTo>
                  <a:lnTo>
                    <a:pt x="1365" y="1157"/>
                  </a:lnTo>
                  <a:lnTo>
                    <a:pt x="1365" y="851"/>
                  </a:lnTo>
                  <a:lnTo>
                    <a:pt x="1455" y="851"/>
                  </a:lnTo>
                  <a:lnTo>
                    <a:pt x="1455" y="455"/>
                  </a:lnTo>
                  <a:cubicBezTo>
                    <a:pt x="1455" y="431"/>
                    <a:pt x="1447" y="408"/>
                    <a:pt x="1434" y="391"/>
                  </a:cubicBezTo>
                  <a:cubicBezTo>
                    <a:pt x="1425" y="378"/>
                    <a:pt x="1413" y="368"/>
                    <a:pt x="1400" y="361"/>
                  </a:cubicBezTo>
                  <a:cubicBezTo>
                    <a:pt x="1387" y="354"/>
                    <a:pt x="1372" y="350"/>
                    <a:pt x="1356" y="350"/>
                  </a:cubicBezTo>
                  <a:close/>
                  <a:moveTo>
                    <a:pt x="406" y="212"/>
                  </a:moveTo>
                  <a:cubicBezTo>
                    <a:pt x="406" y="126"/>
                    <a:pt x="341" y="57"/>
                    <a:pt x="260" y="57"/>
                  </a:cubicBezTo>
                  <a:cubicBezTo>
                    <a:pt x="179" y="57"/>
                    <a:pt x="113" y="126"/>
                    <a:pt x="113" y="212"/>
                  </a:cubicBezTo>
                  <a:cubicBezTo>
                    <a:pt x="113" y="297"/>
                    <a:pt x="179" y="366"/>
                    <a:pt x="260" y="366"/>
                  </a:cubicBezTo>
                  <a:cubicBezTo>
                    <a:pt x="341" y="366"/>
                    <a:pt x="406" y="297"/>
                    <a:pt x="406" y="212"/>
                  </a:cubicBezTo>
                  <a:close/>
                  <a:moveTo>
                    <a:pt x="1345" y="154"/>
                  </a:moveTo>
                  <a:cubicBezTo>
                    <a:pt x="1345" y="69"/>
                    <a:pt x="1280" y="0"/>
                    <a:pt x="1199" y="0"/>
                  </a:cubicBezTo>
                  <a:cubicBezTo>
                    <a:pt x="1118" y="0"/>
                    <a:pt x="1052" y="69"/>
                    <a:pt x="1052" y="154"/>
                  </a:cubicBezTo>
                  <a:cubicBezTo>
                    <a:pt x="1052" y="239"/>
                    <a:pt x="1118" y="308"/>
                    <a:pt x="1199" y="308"/>
                  </a:cubicBezTo>
                  <a:cubicBezTo>
                    <a:pt x="1280" y="308"/>
                    <a:pt x="1345" y="239"/>
                    <a:pt x="1345" y="154"/>
                  </a:cubicBez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4" name="Rectangle 68" descr="ccb reviews">
              <a:extLst>
                <a:ext uri="{FF2B5EF4-FFF2-40B4-BE49-F238E27FC236}">
                  <a16:creationId xmlns:a16="http://schemas.microsoft.com/office/drawing/2014/main" id="{78D4EFDD-2399-47EC-A5D7-994A5776BE6D}"/>
                </a:ext>
              </a:extLst>
            </p:cNvPr>
            <p:cNvSpPr>
              <a:spLocks noChangeArrowheads="1"/>
            </p:cNvSpPr>
            <p:nvPr/>
          </p:nvSpPr>
          <p:spPr bwMode="auto">
            <a:xfrm>
              <a:off x="7723188" y="5713413"/>
              <a:ext cx="7191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E4A73"/>
                  </a:solidFill>
                  <a:effectLst/>
                  <a:latin typeface="Calibri" panose="020F0502020204030204" pitchFamily="34" charset="0"/>
                </a:rPr>
                <a:t>CCB Reviews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5" name="Line 75" descr="&quot;&quot;">
              <a:extLst>
                <a:ext uri="{FF2B5EF4-FFF2-40B4-BE49-F238E27FC236}">
                  <a16:creationId xmlns:a16="http://schemas.microsoft.com/office/drawing/2014/main" id="{7EDADA4D-F267-43C8-BF51-77B2A6723DD7}"/>
                </a:ext>
              </a:extLst>
            </p:cNvPr>
            <p:cNvSpPr>
              <a:spLocks noChangeShapeType="1"/>
            </p:cNvSpPr>
            <p:nvPr/>
          </p:nvSpPr>
          <p:spPr bwMode="auto">
            <a:xfrm flipV="1">
              <a:off x="8020051" y="4792663"/>
              <a:ext cx="0" cy="223838"/>
            </a:xfrm>
            <a:prstGeom prst="line">
              <a:avLst/>
            </a:prstGeom>
            <a:noFill/>
            <a:ln w="6350" cap="rnd">
              <a:solidFill>
                <a:srgbClr val="5692C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76">
              <a:extLst>
                <a:ext uri="{FF2B5EF4-FFF2-40B4-BE49-F238E27FC236}">
                  <a16:creationId xmlns:a16="http://schemas.microsoft.com/office/drawing/2014/main" id="{2AEB248B-CB51-447E-91FA-7E7EAC7294D9}"/>
                </a:ext>
              </a:extLst>
            </p:cNvPr>
            <p:cNvSpPr>
              <a:spLocks/>
            </p:cNvSpPr>
            <p:nvPr/>
          </p:nvSpPr>
          <p:spPr bwMode="auto">
            <a:xfrm>
              <a:off x="7985126" y="4732338"/>
              <a:ext cx="69850" cy="69850"/>
            </a:xfrm>
            <a:custGeom>
              <a:avLst/>
              <a:gdLst>
                <a:gd name="T0" fmla="*/ 0 w 44"/>
                <a:gd name="T1" fmla="*/ 44 h 44"/>
                <a:gd name="T2" fmla="*/ 22 w 44"/>
                <a:gd name="T3" fmla="*/ 0 h 44"/>
                <a:gd name="T4" fmla="*/ 44 w 44"/>
                <a:gd name="T5" fmla="*/ 44 h 44"/>
                <a:gd name="T6" fmla="*/ 0 w 44"/>
                <a:gd name="T7" fmla="*/ 44 h 44"/>
              </a:gdLst>
              <a:ahLst/>
              <a:cxnLst>
                <a:cxn ang="0">
                  <a:pos x="T0" y="T1"/>
                </a:cxn>
                <a:cxn ang="0">
                  <a:pos x="T2" y="T3"/>
                </a:cxn>
                <a:cxn ang="0">
                  <a:pos x="T4" y="T5"/>
                </a:cxn>
                <a:cxn ang="0">
                  <a:pos x="T6" y="T7"/>
                </a:cxn>
              </a:cxnLst>
              <a:rect l="0" t="0" r="r" b="b"/>
              <a:pathLst>
                <a:path w="44" h="44">
                  <a:moveTo>
                    <a:pt x="0" y="44"/>
                  </a:moveTo>
                  <a:lnTo>
                    <a:pt x="22" y="0"/>
                  </a:lnTo>
                  <a:lnTo>
                    <a:pt x="44" y="44"/>
                  </a:lnTo>
                  <a:lnTo>
                    <a:pt x="0" y="44"/>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30" name="Group 1429" descr="release manager prioritization">
            <a:extLst>
              <a:ext uri="{FF2B5EF4-FFF2-40B4-BE49-F238E27FC236}">
                <a16:creationId xmlns:a16="http://schemas.microsoft.com/office/drawing/2014/main" id="{460E23B3-1E54-41AF-AABB-5483F7310F99}"/>
              </a:ext>
              <a:ext uri="{C183D7F6-B498-43B3-948B-1728B52AA6E4}">
                <adec:decorative xmlns:adec="http://schemas.microsoft.com/office/drawing/2017/decorative" xmlns="" val="0"/>
              </a:ext>
            </a:extLst>
          </p:cNvPr>
          <p:cNvGrpSpPr/>
          <p:nvPr/>
        </p:nvGrpSpPr>
        <p:grpSpPr>
          <a:xfrm>
            <a:off x="8408535" y="4287497"/>
            <a:ext cx="1789113" cy="1130301"/>
            <a:chOff x="8408535" y="4287497"/>
            <a:chExt cx="1789113" cy="1130301"/>
          </a:xfrm>
        </p:grpSpPr>
        <p:sp>
          <p:nvSpPr>
            <p:cNvPr id="1279" name="Freeform 285" descr="&quot;&quot;">
              <a:extLst>
                <a:ext uri="{FF2B5EF4-FFF2-40B4-BE49-F238E27FC236}">
                  <a16:creationId xmlns:a16="http://schemas.microsoft.com/office/drawing/2014/main" id="{192EAFB6-6AB0-451F-A032-975A1E5FD721}"/>
                </a:ext>
              </a:extLst>
            </p:cNvPr>
            <p:cNvSpPr>
              <a:spLocks/>
            </p:cNvSpPr>
            <p:nvPr/>
          </p:nvSpPr>
          <p:spPr bwMode="auto">
            <a:xfrm>
              <a:off x="9681710" y="4347822"/>
              <a:ext cx="146050" cy="136525"/>
            </a:xfrm>
            <a:custGeom>
              <a:avLst/>
              <a:gdLst>
                <a:gd name="T0" fmla="*/ 92 w 92"/>
                <a:gd name="T1" fmla="*/ 83 h 86"/>
                <a:gd name="T2" fmla="*/ 6 w 92"/>
                <a:gd name="T3" fmla="*/ 0 h 86"/>
                <a:gd name="T4" fmla="*/ 0 w 92"/>
                <a:gd name="T5" fmla="*/ 0 h 86"/>
                <a:gd name="T6" fmla="*/ 0 w 92"/>
                <a:gd name="T7" fmla="*/ 86 h 86"/>
                <a:gd name="T8" fmla="*/ 92 w 92"/>
                <a:gd name="T9" fmla="*/ 86 h 86"/>
                <a:gd name="T10" fmla="*/ 92 w 92"/>
                <a:gd name="T11" fmla="*/ 83 h 86"/>
              </a:gdLst>
              <a:ahLst/>
              <a:cxnLst>
                <a:cxn ang="0">
                  <a:pos x="T0" y="T1"/>
                </a:cxn>
                <a:cxn ang="0">
                  <a:pos x="T2" y="T3"/>
                </a:cxn>
                <a:cxn ang="0">
                  <a:pos x="T4" y="T5"/>
                </a:cxn>
                <a:cxn ang="0">
                  <a:pos x="T6" y="T7"/>
                </a:cxn>
                <a:cxn ang="0">
                  <a:pos x="T8" y="T9"/>
                </a:cxn>
                <a:cxn ang="0">
                  <a:pos x="T10" y="T11"/>
                </a:cxn>
              </a:cxnLst>
              <a:rect l="0" t="0" r="r" b="b"/>
              <a:pathLst>
                <a:path w="92" h="86">
                  <a:moveTo>
                    <a:pt x="92" y="83"/>
                  </a:moveTo>
                  <a:lnTo>
                    <a:pt x="6" y="0"/>
                  </a:lnTo>
                  <a:lnTo>
                    <a:pt x="0" y="0"/>
                  </a:lnTo>
                  <a:lnTo>
                    <a:pt x="0" y="86"/>
                  </a:lnTo>
                  <a:lnTo>
                    <a:pt x="92" y="86"/>
                  </a:lnTo>
                  <a:lnTo>
                    <a:pt x="92" y="83"/>
                  </a:lnTo>
                  <a:close/>
                </a:path>
              </a:pathLst>
            </a:custGeom>
            <a:solidFill>
              <a:srgbClr val="2C5E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11" name="Picture 287" descr="&quot;&quot;">
              <a:extLst>
                <a:ext uri="{FF2B5EF4-FFF2-40B4-BE49-F238E27FC236}">
                  <a16:creationId xmlns:a16="http://schemas.microsoft.com/office/drawing/2014/main" id="{D06762AA-8D52-4E9C-B93A-497F309A4884}"/>
                </a:ext>
                <a:ext uri="{C183D7F6-B498-43B3-948B-1728B52AA6E4}">
                  <adec:decorative xmlns:adec="http://schemas.microsoft.com/office/drawing/2017/decorative" xmlns=""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1672" y="4587535"/>
              <a:ext cx="3524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1" name="Rectangle 288">
              <a:extLst>
                <a:ext uri="{FF2B5EF4-FFF2-40B4-BE49-F238E27FC236}">
                  <a16:creationId xmlns:a16="http://schemas.microsoft.com/office/drawing/2014/main" id="{AB38A7FF-ED5F-4EAB-841D-02236BB23377}"/>
                </a:ext>
              </a:extLst>
            </p:cNvPr>
            <p:cNvSpPr>
              <a:spLocks noChangeArrowheads="1"/>
            </p:cNvSpPr>
            <p:nvPr/>
          </p:nvSpPr>
          <p:spPr bwMode="auto">
            <a:xfrm>
              <a:off x="9381672" y="4546260"/>
              <a:ext cx="352425" cy="4763"/>
            </a:xfrm>
            <a:prstGeom prst="rect">
              <a:avLst/>
            </a:prstGeom>
            <a:solidFill>
              <a:srgbClr val="ACD5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2" name="Rectangle 289">
              <a:extLst>
                <a:ext uri="{FF2B5EF4-FFF2-40B4-BE49-F238E27FC236}">
                  <a16:creationId xmlns:a16="http://schemas.microsoft.com/office/drawing/2014/main" id="{63A20D5B-F4C0-47A3-AEDB-519223CF579A}"/>
                </a:ext>
              </a:extLst>
            </p:cNvPr>
            <p:cNvSpPr>
              <a:spLocks noChangeArrowheads="1"/>
            </p:cNvSpPr>
            <p:nvPr/>
          </p:nvSpPr>
          <p:spPr bwMode="auto">
            <a:xfrm>
              <a:off x="9381672" y="4551022"/>
              <a:ext cx="352425" cy="4763"/>
            </a:xfrm>
            <a:prstGeom prst="rect">
              <a:avLst/>
            </a:prstGeom>
            <a:solidFill>
              <a:srgbClr val="AAD2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3" name="Rectangle 290">
              <a:extLst>
                <a:ext uri="{FF2B5EF4-FFF2-40B4-BE49-F238E27FC236}">
                  <a16:creationId xmlns:a16="http://schemas.microsoft.com/office/drawing/2014/main" id="{44685823-2689-4B79-A262-021DA618C886}"/>
                </a:ext>
              </a:extLst>
            </p:cNvPr>
            <p:cNvSpPr>
              <a:spLocks noChangeArrowheads="1"/>
            </p:cNvSpPr>
            <p:nvPr/>
          </p:nvSpPr>
          <p:spPr bwMode="auto">
            <a:xfrm>
              <a:off x="9381672" y="4555785"/>
              <a:ext cx="352425" cy="4763"/>
            </a:xfrm>
            <a:prstGeom prst="rect">
              <a:avLst/>
            </a:prstGeom>
            <a:solidFill>
              <a:srgbClr val="A4CD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4" name="Rectangle 291">
              <a:extLst>
                <a:ext uri="{FF2B5EF4-FFF2-40B4-BE49-F238E27FC236}">
                  <a16:creationId xmlns:a16="http://schemas.microsoft.com/office/drawing/2014/main" id="{E86CA433-C58C-4A8F-A486-D12813114EB8}"/>
                </a:ext>
              </a:extLst>
            </p:cNvPr>
            <p:cNvSpPr>
              <a:spLocks noChangeArrowheads="1"/>
            </p:cNvSpPr>
            <p:nvPr/>
          </p:nvSpPr>
          <p:spPr bwMode="auto">
            <a:xfrm>
              <a:off x="9381672" y="4560547"/>
              <a:ext cx="352425" cy="4763"/>
            </a:xfrm>
            <a:prstGeom prst="rect">
              <a:avLst/>
            </a:prstGeom>
            <a:solidFill>
              <a:srgbClr val="9BC3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5" name="Rectangle 292">
              <a:extLst>
                <a:ext uri="{FF2B5EF4-FFF2-40B4-BE49-F238E27FC236}">
                  <a16:creationId xmlns:a16="http://schemas.microsoft.com/office/drawing/2014/main" id="{55350BD1-E85A-4FBD-97B9-46D2F78EB2EB}"/>
                </a:ext>
              </a:extLst>
            </p:cNvPr>
            <p:cNvSpPr>
              <a:spLocks noChangeArrowheads="1"/>
            </p:cNvSpPr>
            <p:nvPr/>
          </p:nvSpPr>
          <p:spPr bwMode="auto">
            <a:xfrm>
              <a:off x="9381672" y="4565310"/>
              <a:ext cx="352425" cy="4763"/>
            </a:xfrm>
            <a:prstGeom prst="rect">
              <a:avLst/>
            </a:prstGeom>
            <a:solidFill>
              <a:srgbClr val="8DB4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6" name="Rectangle 293">
              <a:extLst>
                <a:ext uri="{FF2B5EF4-FFF2-40B4-BE49-F238E27FC236}">
                  <a16:creationId xmlns:a16="http://schemas.microsoft.com/office/drawing/2014/main" id="{9A34A9B9-61BC-4A93-B967-56C6E0CE8F28}"/>
                </a:ext>
              </a:extLst>
            </p:cNvPr>
            <p:cNvSpPr>
              <a:spLocks noChangeArrowheads="1"/>
            </p:cNvSpPr>
            <p:nvPr/>
          </p:nvSpPr>
          <p:spPr bwMode="auto">
            <a:xfrm>
              <a:off x="9381672" y="4570072"/>
              <a:ext cx="352425" cy="3175"/>
            </a:xfrm>
            <a:prstGeom prst="rect">
              <a:avLst/>
            </a:prstGeom>
            <a:solidFill>
              <a:srgbClr val="7BA2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7" name="Rectangle 294">
              <a:extLst>
                <a:ext uri="{FF2B5EF4-FFF2-40B4-BE49-F238E27FC236}">
                  <a16:creationId xmlns:a16="http://schemas.microsoft.com/office/drawing/2014/main" id="{79CD0750-782B-4E64-A9F4-81509F9F4B37}"/>
                </a:ext>
              </a:extLst>
            </p:cNvPr>
            <p:cNvSpPr>
              <a:spLocks noChangeArrowheads="1"/>
            </p:cNvSpPr>
            <p:nvPr/>
          </p:nvSpPr>
          <p:spPr bwMode="auto">
            <a:xfrm>
              <a:off x="9381672" y="4573247"/>
              <a:ext cx="352425" cy="4763"/>
            </a:xfrm>
            <a:prstGeom prst="rect">
              <a:avLst/>
            </a:prstGeom>
            <a:solidFill>
              <a:srgbClr val="668D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8" name="Rectangle 295">
              <a:extLst>
                <a:ext uri="{FF2B5EF4-FFF2-40B4-BE49-F238E27FC236}">
                  <a16:creationId xmlns:a16="http://schemas.microsoft.com/office/drawing/2014/main" id="{6CBD22D5-CC6C-49D4-9264-F43500E2C4DC}"/>
                </a:ext>
              </a:extLst>
            </p:cNvPr>
            <p:cNvSpPr>
              <a:spLocks noChangeArrowheads="1"/>
            </p:cNvSpPr>
            <p:nvPr/>
          </p:nvSpPr>
          <p:spPr bwMode="auto">
            <a:xfrm>
              <a:off x="9381672" y="4578010"/>
              <a:ext cx="352425" cy="4763"/>
            </a:xfrm>
            <a:prstGeom prst="rect">
              <a:avLst/>
            </a:prstGeom>
            <a:solidFill>
              <a:srgbClr val="5179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9" name="Rectangle 296">
              <a:extLst>
                <a:ext uri="{FF2B5EF4-FFF2-40B4-BE49-F238E27FC236}">
                  <a16:creationId xmlns:a16="http://schemas.microsoft.com/office/drawing/2014/main" id="{EA2E0153-A3DA-4537-9E53-403F6E43B391}"/>
                </a:ext>
              </a:extLst>
            </p:cNvPr>
            <p:cNvSpPr>
              <a:spLocks noChangeArrowheads="1"/>
            </p:cNvSpPr>
            <p:nvPr/>
          </p:nvSpPr>
          <p:spPr bwMode="auto">
            <a:xfrm>
              <a:off x="9381672" y="4582772"/>
              <a:ext cx="352425" cy="4763"/>
            </a:xfrm>
            <a:prstGeom prst="rect">
              <a:avLst/>
            </a:prstGeom>
            <a:solidFill>
              <a:srgbClr val="3E6A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0" name="Rectangle 297">
              <a:extLst>
                <a:ext uri="{FF2B5EF4-FFF2-40B4-BE49-F238E27FC236}">
                  <a16:creationId xmlns:a16="http://schemas.microsoft.com/office/drawing/2014/main" id="{E7F3030D-E7AB-411C-9033-895D630BC6A3}"/>
                </a:ext>
              </a:extLst>
            </p:cNvPr>
            <p:cNvSpPr>
              <a:spLocks noChangeArrowheads="1"/>
            </p:cNvSpPr>
            <p:nvPr/>
          </p:nvSpPr>
          <p:spPr bwMode="auto">
            <a:xfrm>
              <a:off x="9381672" y="4587535"/>
              <a:ext cx="352425" cy="4763"/>
            </a:xfrm>
            <a:prstGeom prst="rect">
              <a:avLst/>
            </a:prstGeom>
            <a:solidFill>
              <a:srgbClr val="3060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4" name="Freeform 299">
              <a:extLst>
                <a:ext uri="{FF2B5EF4-FFF2-40B4-BE49-F238E27FC236}">
                  <a16:creationId xmlns:a16="http://schemas.microsoft.com/office/drawing/2014/main" id="{97B3DBAE-4F77-4BA2-9DBC-E89578F0AA2F}"/>
                </a:ext>
              </a:extLst>
            </p:cNvPr>
            <p:cNvSpPr>
              <a:spLocks/>
            </p:cNvSpPr>
            <p:nvPr/>
          </p:nvSpPr>
          <p:spPr bwMode="auto">
            <a:xfrm>
              <a:off x="9294360" y="4347822"/>
              <a:ext cx="533400" cy="628650"/>
            </a:xfrm>
            <a:custGeom>
              <a:avLst/>
              <a:gdLst>
                <a:gd name="T0" fmla="*/ 336 w 336"/>
                <a:gd name="T1" fmla="*/ 83 h 396"/>
                <a:gd name="T2" fmla="*/ 250 w 336"/>
                <a:gd name="T3" fmla="*/ 0 h 396"/>
                <a:gd name="T4" fmla="*/ 0 w 336"/>
                <a:gd name="T5" fmla="*/ 0 h 396"/>
                <a:gd name="T6" fmla="*/ 0 w 336"/>
                <a:gd name="T7" fmla="*/ 396 h 396"/>
                <a:gd name="T8" fmla="*/ 336 w 336"/>
                <a:gd name="T9" fmla="*/ 396 h 396"/>
                <a:gd name="T10" fmla="*/ 336 w 336"/>
                <a:gd name="T11" fmla="*/ 96 h 396"/>
                <a:gd name="T12" fmla="*/ 336 w 336"/>
                <a:gd name="T13" fmla="*/ 96 h 396"/>
                <a:gd name="T14" fmla="*/ 336 w 336"/>
                <a:gd name="T15" fmla="*/ 83 h 3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396">
                  <a:moveTo>
                    <a:pt x="336" y="83"/>
                  </a:moveTo>
                  <a:lnTo>
                    <a:pt x="250" y="0"/>
                  </a:lnTo>
                  <a:lnTo>
                    <a:pt x="0" y="0"/>
                  </a:lnTo>
                  <a:lnTo>
                    <a:pt x="0" y="396"/>
                  </a:lnTo>
                  <a:lnTo>
                    <a:pt x="336" y="396"/>
                  </a:lnTo>
                  <a:lnTo>
                    <a:pt x="336" y="96"/>
                  </a:lnTo>
                  <a:lnTo>
                    <a:pt x="336" y="96"/>
                  </a:lnTo>
                  <a:lnTo>
                    <a:pt x="336" y="83"/>
                  </a:lnTo>
                  <a:close/>
                </a:path>
              </a:pathLst>
            </a:custGeom>
            <a:noFill/>
            <a:ln w="4763" cap="rnd">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08" name="Picture 284" descr="release manager prioritization">
              <a:extLst>
                <a:ext uri="{FF2B5EF4-FFF2-40B4-BE49-F238E27FC236}">
                  <a16:creationId xmlns:a16="http://schemas.microsoft.com/office/drawing/2014/main" id="{358BC889-10AE-4234-A465-66DC1FE1ACE3}"/>
                </a:ext>
                <a:ext uri="{C183D7F6-B498-43B3-948B-1728B52AA6E4}">
                  <adec:decorative xmlns:adec="http://schemas.microsoft.com/office/drawing/2017/decorative" xmlns=""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4360" y="4344836"/>
              <a:ext cx="5413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 name="Freeform 286">
              <a:extLst>
                <a:ext uri="{FF2B5EF4-FFF2-40B4-BE49-F238E27FC236}">
                  <a16:creationId xmlns:a16="http://schemas.microsoft.com/office/drawing/2014/main" id="{76F7C5AA-2203-4DD0-9C4E-523BDC1C71BA}"/>
                </a:ext>
              </a:extLst>
            </p:cNvPr>
            <p:cNvSpPr>
              <a:spLocks/>
            </p:cNvSpPr>
            <p:nvPr/>
          </p:nvSpPr>
          <p:spPr bwMode="auto">
            <a:xfrm>
              <a:off x="9689647" y="4352585"/>
              <a:ext cx="128588" cy="123825"/>
            </a:xfrm>
            <a:custGeom>
              <a:avLst/>
              <a:gdLst>
                <a:gd name="T0" fmla="*/ 0 w 81"/>
                <a:gd name="T1" fmla="*/ 78 h 78"/>
                <a:gd name="T2" fmla="*/ 81 w 81"/>
                <a:gd name="T3" fmla="*/ 78 h 78"/>
                <a:gd name="T4" fmla="*/ 0 w 81"/>
                <a:gd name="T5" fmla="*/ 0 h 78"/>
                <a:gd name="T6" fmla="*/ 0 w 81"/>
                <a:gd name="T7" fmla="*/ 78 h 78"/>
              </a:gdLst>
              <a:ahLst/>
              <a:cxnLst>
                <a:cxn ang="0">
                  <a:pos x="T0" y="T1"/>
                </a:cxn>
                <a:cxn ang="0">
                  <a:pos x="T2" y="T3"/>
                </a:cxn>
                <a:cxn ang="0">
                  <a:pos x="T4" y="T5"/>
                </a:cxn>
                <a:cxn ang="0">
                  <a:pos x="T6" y="T7"/>
                </a:cxn>
              </a:cxnLst>
              <a:rect l="0" t="0" r="r" b="b"/>
              <a:pathLst>
                <a:path w="81" h="78">
                  <a:moveTo>
                    <a:pt x="0" y="78"/>
                  </a:moveTo>
                  <a:lnTo>
                    <a:pt x="81" y="78"/>
                  </a:lnTo>
                  <a:lnTo>
                    <a:pt x="0" y="0"/>
                  </a:ln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3" name="Rectangle 298">
              <a:extLst>
                <a:ext uri="{FF2B5EF4-FFF2-40B4-BE49-F238E27FC236}">
                  <a16:creationId xmlns:a16="http://schemas.microsoft.com/office/drawing/2014/main" id="{21914FCC-27E8-4715-BC81-05F48C730570}"/>
                </a:ext>
              </a:extLst>
            </p:cNvPr>
            <p:cNvSpPr>
              <a:spLocks noChangeArrowheads="1"/>
            </p:cNvSpPr>
            <p:nvPr/>
          </p:nvSpPr>
          <p:spPr bwMode="auto">
            <a:xfrm>
              <a:off x="9383260" y="4549435"/>
              <a:ext cx="350838" cy="296863"/>
            </a:xfrm>
            <a:prstGeom prst="rect">
              <a:avLst/>
            </a:prstGeom>
            <a:noFill/>
            <a:ln w="4763" cap="flat">
              <a:solidFill>
                <a:srgbClr val="2C5E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5" name="Freeform 300">
              <a:extLst>
                <a:ext uri="{FF2B5EF4-FFF2-40B4-BE49-F238E27FC236}">
                  <a16:creationId xmlns:a16="http://schemas.microsoft.com/office/drawing/2014/main" id="{A4F2677C-4BC1-4AA6-ADDD-A88D5FD9E134}"/>
                </a:ext>
              </a:extLst>
            </p:cNvPr>
            <p:cNvSpPr>
              <a:spLocks noEditPoints="1"/>
            </p:cNvSpPr>
            <p:nvPr/>
          </p:nvSpPr>
          <p:spPr bwMode="auto">
            <a:xfrm>
              <a:off x="9386435" y="4585947"/>
              <a:ext cx="349250" cy="258763"/>
            </a:xfrm>
            <a:custGeom>
              <a:avLst/>
              <a:gdLst>
                <a:gd name="T0" fmla="*/ 220 w 220"/>
                <a:gd name="T1" fmla="*/ 4 h 163"/>
                <a:gd name="T2" fmla="*/ 0 w 220"/>
                <a:gd name="T3" fmla="*/ 4 h 163"/>
                <a:gd name="T4" fmla="*/ 220 w 220"/>
                <a:gd name="T5" fmla="*/ 111 h 163"/>
                <a:gd name="T6" fmla="*/ 0 w 220"/>
                <a:gd name="T7" fmla="*/ 111 h 163"/>
                <a:gd name="T8" fmla="*/ 145 w 220"/>
                <a:gd name="T9" fmla="*/ 0 h 163"/>
                <a:gd name="T10" fmla="*/ 145 w 220"/>
                <a:gd name="T11" fmla="*/ 163 h 163"/>
                <a:gd name="T12" fmla="*/ 71 w 220"/>
                <a:gd name="T13" fmla="*/ 0 h 163"/>
                <a:gd name="T14" fmla="*/ 71 w 220"/>
                <a:gd name="T15" fmla="*/ 163 h 163"/>
                <a:gd name="T16" fmla="*/ 220 w 220"/>
                <a:gd name="T17" fmla="*/ 58 h 163"/>
                <a:gd name="T18" fmla="*/ 0 w 220"/>
                <a:gd name="T19" fmla="*/ 5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163">
                  <a:moveTo>
                    <a:pt x="220" y="4"/>
                  </a:moveTo>
                  <a:lnTo>
                    <a:pt x="0" y="4"/>
                  </a:lnTo>
                  <a:moveTo>
                    <a:pt x="220" y="111"/>
                  </a:moveTo>
                  <a:lnTo>
                    <a:pt x="0" y="111"/>
                  </a:lnTo>
                  <a:moveTo>
                    <a:pt x="145" y="0"/>
                  </a:moveTo>
                  <a:lnTo>
                    <a:pt x="145" y="163"/>
                  </a:lnTo>
                  <a:moveTo>
                    <a:pt x="71" y="0"/>
                  </a:moveTo>
                  <a:lnTo>
                    <a:pt x="71" y="163"/>
                  </a:lnTo>
                  <a:moveTo>
                    <a:pt x="220" y="58"/>
                  </a:moveTo>
                  <a:lnTo>
                    <a:pt x="0" y="58"/>
                  </a:lnTo>
                </a:path>
              </a:pathLst>
            </a:custGeom>
            <a:noFill/>
            <a:ln w="4763" cap="flat">
              <a:solidFill>
                <a:srgbClr val="2C5E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6" name="Rectangle 301" descr="release manager prioritization">
              <a:extLst>
                <a:ext uri="{FF2B5EF4-FFF2-40B4-BE49-F238E27FC236}">
                  <a16:creationId xmlns:a16="http://schemas.microsoft.com/office/drawing/2014/main" id="{EDF54180-D7B1-4873-837E-5E807EBAA8D2}"/>
                </a:ext>
              </a:extLst>
            </p:cNvPr>
            <p:cNvSpPr>
              <a:spLocks noChangeArrowheads="1"/>
            </p:cNvSpPr>
            <p:nvPr/>
          </p:nvSpPr>
          <p:spPr bwMode="auto">
            <a:xfrm>
              <a:off x="9110210" y="5084422"/>
              <a:ext cx="108743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316176"/>
                  </a:solidFill>
                  <a:effectLst/>
                  <a:uLnTx/>
                  <a:uFillTx/>
                  <a:latin typeface="Calibri" panose="020F0502020204030204" pitchFamily="34" charset="0"/>
                  <a:ea typeface="+mn-ea"/>
                  <a:cs typeface="+mn-cs"/>
                </a:rPr>
                <a:t>Release Manager /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97" name="Rectangle 302">
              <a:extLst>
                <a:ext uri="{FF2B5EF4-FFF2-40B4-BE49-F238E27FC236}">
                  <a16:creationId xmlns:a16="http://schemas.microsoft.com/office/drawing/2014/main" id="{A9DCA45B-8655-4C04-84F0-67C9E54EB53C}"/>
                </a:ext>
              </a:extLst>
            </p:cNvPr>
            <p:cNvSpPr>
              <a:spLocks noChangeArrowheads="1"/>
            </p:cNvSpPr>
            <p:nvPr/>
          </p:nvSpPr>
          <p:spPr bwMode="auto">
            <a:xfrm>
              <a:off x="9251497" y="5228885"/>
              <a:ext cx="7493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316176"/>
                  </a:solidFill>
                  <a:effectLst/>
                  <a:uLnTx/>
                  <a:uFillTx/>
                  <a:latin typeface="Calibri" panose="020F0502020204030204" pitchFamily="34" charset="0"/>
                  <a:ea typeface="+mn-ea"/>
                  <a:cs typeface="+mn-cs"/>
                </a:rPr>
                <a:t>Prioritization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02" name="Line 307">
              <a:extLst>
                <a:ext uri="{FF2B5EF4-FFF2-40B4-BE49-F238E27FC236}">
                  <a16:creationId xmlns:a16="http://schemas.microsoft.com/office/drawing/2014/main" id="{F4680FCC-0720-4779-867D-C7D7109A6161}"/>
                </a:ext>
              </a:extLst>
            </p:cNvPr>
            <p:cNvSpPr>
              <a:spLocks noChangeShapeType="1"/>
            </p:cNvSpPr>
            <p:nvPr/>
          </p:nvSpPr>
          <p:spPr bwMode="auto">
            <a:xfrm flipH="1" flipV="1">
              <a:off x="9002260" y="4395447"/>
              <a:ext cx="292100" cy="290513"/>
            </a:xfrm>
            <a:prstGeom prst="line">
              <a:avLst/>
            </a:prstGeom>
            <a:noFill/>
            <a:ln w="4763" cap="rnd">
              <a:solidFill>
                <a:srgbClr val="5692C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3" name="Freeform 308">
              <a:extLst>
                <a:ext uri="{FF2B5EF4-FFF2-40B4-BE49-F238E27FC236}">
                  <a16:creationId xmlns:a16="http://schemas.microsoft.com/office/drawing/2014/main" id="{0EEF2F79-840E-4AC2-A32F-C40F418EC378}"/>
                </a:ext>
              </a:extLst>
            </p:cNvPr>
            <p:cNvSpPr>
              <a:spLocks/>
            </p:cNvSpPr>
            <p:nvPr/>
          </p:nvSpPr>
          <p:spPr bwMode="auto">
            <a:xfrm>
              <a:off x="8838747" y="4287497"/>
              <a:ext cx="163513" cy="215900"/>
            </a:xfrm>
            <a:custGeom>
              <a:avLst/>
              <a:gdLst>
                <a:gd name="T0" fmla="*/ 0 w 103"/>
                <a:gd name="T1" fmla="*/ 0 h 136"/>
                <a:gd name="T2" fmla="*/ 103 w 103"/>
                <a:gd name="T3" fmla="*/ 0 h 136"/>
                <a:gd name="T4" fmla="*/ 103 w 103"/>
                <a:gd name="T5" fmla="*/ 136 h 136"/>
                <a:gd name="T6" fmla="*/ 0 w 103"/>
                <a:gd name="T7" fmla="*/ 136 h 136"/>
              </a:gdLst>
              <a:ahLst/>
              <a:cxnLst>
                <a:cxn ang="0">
                  <a:pos x="T0" y="T1"/>
                </a:cxn>
                <a:cxn ang="0">
                  <a:pos x="T2" y="T3"/>
                </a:cxn>
                <a:cxn ang="0">
                  <a:pos x="T4" y="T5"/>
                </a:cxn>
                <a:cxn ang="0">
                  <a:pos x="T6" y="T7"/>
                </a:cxn>
              </a:cxnLst>
              <a:rect l="0" t="0" r="r" b="b"/>
              <a:pathLst>
                <a:path w="103" h="136">
                  <a:moveTo>
                    <a:pt x="0" y="0"/>
                  </a:moveTo>
                  <a:lnTo>
                    <a:pt x="103" y="0"/>
                  </a:lnTo>
                  <a:lnTo>
                    <a:pt x="103" y="136"/>
                  </a:lnTo>
                  <a:lnTo>
                    <a:pt x="0" y="136"/>
                  </a:lnTo>
                </a:path>
              </a:pathLst>
            </a:custGeom>
            <a:noFill/>
            <a:ln w="14288"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4" name="Rectangle 309" descr="planning">
              <a:extLst>
                <a:ext uri="{FF2B5EF4-FFF2-40B4-BE49-F238E27FC236}">
                  <a16:creationId xmlns:a16="http://schemas.microsoft.com/office/drawing/2014/main" id="{9764CC45-0E40-485C-926F-CD8B8FBFBA3E}"/>
                </a:ext>
              </a:extLst>
            </p:cNvPr>
            <p:cNvSpPr>
              <a:spLocks noChangeArrowheads="1"/>
            </p:cNvSpPr>
            <p:nvPr/>
          </p:nvSpPr>
          <p:spPr bwMode="auto">
            <a:xfrm>
              <a:off x="8408535" y="4328772"/>
              <a:ext cx="6381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32587B"/>
                  </a:solidFill>
                  <a:effectLst/>
                  <a:uLnTx/>
                  <a:uFillTx/>
                  <a:latin typeface="Calibri" panose="020F0502020204030204" pitchFamily="34" charset="0"/>
                  <a:ea typeface="+mn-ea"/>
                  <a:cs typeface="+mn-cs"/>
                </a:rPr>
                <a:t>2.0 Planning</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1464" name="Group 1463" descr="Development and testing">
            <a:extLst>
              <a:ext uri="{FF2B5EF4-FFF2-40B4-BE49-F238E27FC236}">
                <a16:creationId xmlns:a16="http://schemas.microsoft.com/office/drawing/2014/main" id="{F619B0CB-D74A-42C9-8EBD-BCAEA6801ECB}"/>
              </a:ext>
              <a:ext uri="{C183D7F6-B498-43B3-948B-1728B52AA6E4}">
                <adec:decorative xmlns:adec="http://schemas.microsoft.com/office/drawing/2017/decorative" xmlns="" val="0"/>
              </a:ext>
            </a:extLst>
          </p:cNvPr>
          <p:cNvGrpSpPr/>
          <p:nvPr/>
        </p:nvGrpSpPr>
        <p:grpSpPr>
          <a:xfrm>
            <a:off x="4789034" y="2266610"/>
            <a:ext cx="4856164" cy="2081212"/>
            <a:chOff x="4789034" y="2266610"/>
            <a:chExt cx="4856164" cy="2081212"/>
          </a:xfrm>
        </p:grpSpPr>
        <p:grpSp>
          <p:nvGrpSpPr>
            <p:cNvPr id="1445" name="Group 1444">
              <a:extLst>
                <a:ext uri="{FF2B5EF4-FFF2-40B4-BE49-F238E27FC236}">
                  <a16:creationId xmlns:a16="http://schemas.microsoft.com/office/drawing/2014/main" id="{8EF1004D-CBCE-45CF-BAC0-B36BF0BD0BEB}"/>
                </a:ext>
              </a:extLst>
            </p:cNvPr>
            <p:cNvGrpSpPr/>
            <p:nvPr/>
          </p:nvGrpSpPr>
          <p:grpSpPr>
            <a:xfrm>
              <a:off x="4789034" y="2266610"/>
              <a:ext cx="1225551" cy="620713"/>
              <a:chOff x="4789034" y="2266610"/>
              <a:chExt cx="1225551" cy="620713"/>
            </a:xfrm>
          </p:grpSpPr>
          <p:sp>
            <p:nvSpPr>
              <p:cNvPr id="1335" name="Line 338" descr="&quot;&quot;">
                <a:extLst>
                  <a:ext uri="{FF2B5EF4-FFF2-40B4-BE49-F238E27FC236}">
                    <a16:creationId xmlns:a16="http://schemas.microsoft.com/office/drawing/2014/main" id="{75C22005-F92A-4CD2-8404-1862A8699E17}"/>
                  </a:ext>
                </a:extLst>
              </p:cNvPr>
              <p:cNvSpPr>
                <a:spLocks noChangeShapeType="1"/>
              </p:cNvSpPr>
              <p:nvPr/>
            </p:nvSpPr>
            <p:spPr bwMode="auto">
              <a:xfrm flipH="1" flipV="1">
                <a:off x="5722485" y="2438060"/>
                <a:ext cx="292100" cy="449263"/>
              </a:xfrm>
              <a:prstGeom prst="line">
                <a:avLst/>
              </a:prstGeom>
              <a:noFill/>
              <a:ln w="4763" cap="rnd">
                <a:solidFill>
                  <a:srgbClr val="5692C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6" name="Freeform 339">
                <a:extLst>
                  <a:ext uri="{FF2B5EF4-FFF2-40B4-BE49-F238E27FC236}">
                    <a16:creationId xmlns:a16="http://schemas.microsoft.com/office/drawing/2014/main" id="{008F126F-9AC5-4697-821C-731266767C76}"/>
                  </a:ext>
                </a:extLst>
              </p:cNvPr>
              <p:cNvSpPr>
                <a:spLocks/>
              </p:cNvSpPr>
              <p:nvPr/>
            </p:nvSpPr>
            <p:spPr bwMode="auto">
              <a:xfrm>
                <a:off x="5528810" y="2266610"/>
                <a:ext cx="193675" cy="342900"/>
              </a:xfrm>
              <a:custGeom>
                <a:avLst/>
                <a:gdLst>
                  <a:gd name="T0" fmla="*/ 0 w 122"/>
                  <a:gd name="T1" fmla="*/ 0 h 216"/>
                  <a:gd name="T2" fmla="*/ 122 w 122"/>
                  <a:gd name="T3" fmla="*/ 0 h 216"/>
                  <a:gd name="T4" fmla="*/ 122 w 122"/>
                  <a:gd name="T5" fmla="*/ 216 h 216"/>
                  <a:gd name="T6" fmla="*/ 0 w 122"/>
                  <a:gd name="T7" fmla="*/ 216 h 216"/>
                </a:gdLst>
                <a:ahLst/>
                <a:cxnLst>
                  <a:cxn ang="0">
                    <a:pos x="T0" y="T1"/>
                  </a:cxn>
                  <a:cxn ang="0">
                    <a:pos x="T2" y="T3"/>
                  </a:cxn>
                  <a:cxn ang="0">
                    <a:pos x="T4" y="T5"/>
                  </a:cxn>
                  <a:cxn ang="0">
                    <a:pos x="T6" y="T7"/>
                  </a:cxn>
                </a:cxnLst>
                <a:rect l="0" t="0" r="r" b="b"/>
                <a:pathLst>
                  <a:path w="122" h="216">
                    <a:moveTo>
                      <a:pt x="0" y="0"/>
                    </a:moveTo>
                    <a:lnTo>
                      <a:pt x="122" y="0"/>
                    </a:lnTo>
                    <a:lnTo>
                      <a:pt x="122" y="216"/>
                    </a:lnTo>
                    <a:lnTo>
                      <a:pt x="0" y="216"/>
                    </a:lnTo>
                  </a:path>
                </a:pathLst>
              </a:custGeom>
              <a:noFill/>
              <a:ln w="14288"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7" name="Rectangle 340" descr="development test">
                <a:extLst>
                  <a:ext uri="{FF2B5EF4-FFF2-40B4-BE49-F238E27FC236}">
                    <a16:creationId xmlns:a16="http://schemas.microsoft.com/office/drawing/2014/main" id="{78E9C381-DC5A-4124-A6CD-C5F40047355A}"/>
                  </a:ext>
                </a:extLst>
              </p:cNvPr>
              <p:cNvSpPr>
                <a:spLocks noChangeArrowheads="1"/>
              </p:cNvSpPr>
              <p:nvPr/>
            </p:nvSpPr>
            <p:spPr bwMode="auto">
              <a:xfrm>
                <a:off x="4789034" y="2307885"/>
                <a:ext cx="9937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32587B"/>
                    </a:solidFill>
                    <a:effectLst/>
                    <a:uLnTx/>
                    <a:uFillTx/>
                    <a:latin typeface="Calibri" panose="020F0502020204030204" pitchFamily="34" charset="0"/>
                    <a:ea typeface="+mn-ea"/>
                    <a:cs typeface="+mn-cs"/>
                  </a:rPr>
                  <a:t>3.0 Development &amp;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38" name="Rectangle 341">
                <a:extLst>
                  <a:ext uri="{FF2B5EF4-FFF2-40B4-BE49-F238E27FC236}">
                    <a16:creationId xmlns:a16="http://schemas.microsoft.com/office/drawing/2014/main" id="{ABF61FEB-8B63-417F-9BFB-3DA099E159FB}"/>
                  </a:ext>
                </a:extLst>
              </p:cNvPr>
              <p:cNvSpPr>
                <a:spLocks noChangeArrowheads="1"/>
              </p:cNvSpPr>
              <p:nvPr/>
            </p:nvSpPr>
            <p:spPr bwMode="auto">
              <a:xfrm>
                <a:off x="5057322" y="2434885"/>
                <a:ext cx="39687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32587B"/>
                    </a:solidFill>
                    <a:effectLst/>
                    <a:uLnTx/>
                    <a:uFillTx/>
                    <a:latin typeface="Calibri" panose="020F0502020204030204" pitchFamily="34" charset="0"/>
                    <a:ea typeface="+mn-ea"/>
                    <a:cs typeface="+mn-cs"/>
                  </a:rPr>
                  <a:t>Testing</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1463" name="Group 1462">
              <a:extLst>
                <a:ext uri="{FF2B5EF4-FFF2-40B4-BE49-F238E27FC236}">
                  <a16:creationId xmlns:a16="http://schemas.microsoft.com/office/drawing/2014/main" id="{A5A17EE2-8540-4CF1-B88D-0D165D26C3D4}"/>
                </a:ext>
              </a:extLst>
            </p:cNvPr>
            <p:cNvGrpSpPr/>
            <p:nvPr/>
          </p:nvGrpSpPr>
          <p:grpSpPr>
            <a:xfrm>
              <a:off x="6014585" y="2582522"/>
              <a:ext cx="3630613" cy="1765300"/>
              <a:chOff x="6014585" y="2582522"/>
              <a:chExt cx="3630613" cy="1765300"/>
            </a:xfrm>
          </p:grpSpPr>
          <p:grpSp>
            <p:nvGrpSpPr>
              <p:cNvPr id="1431" name="Group 1430">
                <a:extLst>
                  <a:ext uri="{FF2B5EF4-FFF2-40B4-BE49-F238E27FC236}">
                    <a16:creationId xmlns:a16="http://schemas.microsoft.com/office/drawing/2014/main" id="{FF26BD38-02FF-4445-AFF8-9114A997007F}"/>
                  </a:ext>
                </a:extLst>
              </p:cNvPr>
              <p:cNvGrpSpPr/>
              <p:nvPr/>
            </p:nvGrpSpPr>
            <p:grpSpPr>
              <a:xfrm>
                <a:off x="8897485" y="3085760"/>
                <a:ext cx="747713" cy="1262062"/>
                <a:chOff x="8897485" y="3085760"/>
                <a:chExt cx="747713" cy="1262062"/>
              </a:xfrm>
            </p:grpSpPr>
            <p:sp>
              <p:nvSpPr>
                <p:cNvPr id="1333" name="Freeform 336" descr="&quot;&quot;">
                  <a:extLst>
                    <a:ext uri="{FF2B5EF4-FFF2-40B4-BE49-F238E27FC236}">
                      <a16:creationId xmlns:a16="http://schemas.microsoft.com/office/drawing/2014/main" id="{0617952A-8BFB-47B0-8A85-184E30D7C19B}"/>
                    </a:ext>
                  </a:extLst>
                </p:cNvPr>
                <p:cNvSpPr>
                  <a:spLocks/>
                </p:cNvSpPr>
                <p:nvPr/>
              </p:nvSpPr>
              <p:spPr bwMode="auto">
                <a:xfrm>
                  <a:off x="8954635" y="3119097"/>
                  <a:ext cx="690563" cy="1228725"/>
                </a:xfrm>
                <a:custGeom>
                  <a:avLst/>
                  <a:gdLst>
                    <a:gd name="T0" fmla="*/ 435 w 435"/>
                    <a:gd name="T1" fmla="*/ 774 h 774"/>
                    <a:gd name="T2" fmla="*/ 435 w 435"/>
                    <a:gd name="T3" fmla="*/ 0 h 774"/>
                    <a:gd name="T4" fmla="*/ 0 w 435"/>
                    <a:gd name="T5" fmla="*/ 0 h 774"/>
                  </a:gdLst>
                  <a:ahLst/>
                  <a:cxnLst>
                    <a:cxn ang="0">
                      <a:pos x="T0" y="T1"/>
                    </a:cxn>
                    <a:cxn ang="0">
                      <a:pos x="T2" y="T3"/>
                    </a:cxn>
                    <a:cxn ang="0">
                      <a:pos x="T4" y="T5"/>
                    </a:cxn>
                  </a:cxnLst>
                  <a:rect l="0" t="0" r="r" b="b"/>
                  <a:pathLst>
                    <a:path w="435" h="774">
                      <a:moveTo>
                        <a:pt x="435" y="774"/>
                      </a:moveTo>
                      <a:lnTo>
                        <a:pt x="435" y="0"/>
                      </a:lnTo>
                      <a:lnTo>
                        <a:pt x="0" y="0"/>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4" name="Freeform 337">
                  <a:extLst>
                    <a:ext uri="{FF2B5EF4-FFF2-40B4-BE49-F238E27FC236}">
                      <a16:creationId xmlns:a16="http://schemas.microsoft.com/office/drawing/2014/main" id="{3C68B85F-E3DC-4EE6-B3D1-6286B61A215F}"/>
                    </a:ext>
                  </a:extLst>
                </p:cNvPr>
                <p:cNvSpPr>
                  <a:spLocks/>
                </p:cNvSpPr>
                <p:nvPr/>
              </p:nvSpPr>
              <p:spPr bwMode="auto">
                <a:xfrm>
                  <a:off x="8897485" y="3085760"/>
                  <a:ext cx="65088" cy="65088"/>
                </a:xfrm>
                <a:custGeom>
                  <a:avLst/>
                  <a:gdLst>
                    <a:gd name="T0" fmla="*/ 41 w 41"/>
                    <a:gd name="T1" fmla="*/ 41 h 41"/>
                    <a:gd name="T2" fmla="*/ 0 w 41"/>
                    <a:gd name="T3" fmla="*/ 21 h 41"/>
                    <a:gd name="T4" fmla="*/ 41 w 41"/>
                    <a:gd name="T5" fmla="*/ 0 h 41"/>
                    <a:gd name="T6" fmla="*/ 41 w 41"/>
                    <a:gd name="T7" fmla="*/ 41 h 41"/>
                  </a:gdLst>
                  <a:ahLst/>
                  <a:cxnLst>
                    <a:cxn ang="0">
                      <a:pos x="T0" y="T1"/>
                    </a:cxn>
                    <a:cxn ang="0">
                      <a:pos x="T2" y="T3"/>
                    </a:cxn>
                    <a:cxn ang="0">
                      <a:pos x="T4" y="T5"/>
                    </a:cxn>
                    <a:cxn ang="0">
                      <a:pos x="T6" y="T7"/>
                    </a:cxn>
                  </a:cxnLst>
                  <a:rect l="0" t="0" r="r" b="b"/>
                  <a:pathLst>
                    <a:path w="41" h="41">
                      <a:moveTo>
                        <a:pt x="41" y="41"/>
                      </a:moveTo>
                      <a:lnTo>
                        <a:pt x="0" y="21"/>
                      </a:lnTo>
                      <a:lnTo>
                        <a:pt x="41" y="0"/>
                      </a:lnTo>
                      <a:lnTo>
                        <a:pt x="41" y="41"/>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00" name="Freeform 203">
                <a:extLst>
                  <a:ext uri="{FF2B5EF4-FFF2-40B4-BE49-F238E27FC236}">
                    <a16:creationId xmlns:a16="http://schemas.microsoft.com/office/drawing/2014/main" id="{2706D4C4-E3DA-4BC5-9F87-643B50B77237}"/>
                  </a:ext>
                </a:extLst>
              </p:cNvPr>
              <p:cNvSpPr>
                <a:spLocks noEditPoints="1"/>
              </p:cNvSpPr>
              <p:nvPr/>
            </p:nvSpPr>
            <p:spPr bwMode="auto">
              <a:xfrm>
                <a:off x="6014585" y="2582522"/>
                <a:ext cx="3352800" cy="1219200"/>
              </a:xfrm>
              <a:custGeom>
                <a:avLst/>
                <a:gdLst>
                  <a:gd name="T0" fmla="*/ 0 w 2112"/>
                  <a:gd name="T1" fmla="*/ 768 h 768"/>
                  <a:gd name="T2" fmla="*/ 2112 w 2112"/>
                  <a:gd name="T3" fmla="*/ 768 h 768"/>
                  <a:gd name="T4" fmla="*/ 2112 w 2112"/>
                  <a:gd name="T5" fmla="*/ 0 h 768"/>
                  <a:gd name="T6" fmla="*/ 0 w 2112"/>
                  <a:gd name="T7" fmla="*/ 0 h 768"/>
                  <a:gd name="T8" fmla="*/ 0 w 2112"/>
                  <a:gd name="T9" fmla="*/ 768 h 768"/>
                  <a:gd name="T10" fmla="*/ 92 w 2112"/>
                  <a:gd name="T11" fmla="*/ 676 h 768"/>
                  <a:gd name="T12" fmla="*/ 2020 w 2112"/>
                  <a:gd name="T13" fmla="*/ 676 h 768"/>
                  <a:gd name="T14" fmla="*/ 2020 w 2112"/>
                  <a:gd name="T15" fmla="*/ 92 h 768"/>
                  <a:gd name="T16" fmla="*/ 92 w 2112"/>
                  <a:gd name="T17" fmla="*/ 92 h 768"/>
                  <a:gd name="T18" fmla="*/ 92 w 2112"/>
                  <a:gd name="T19" fmla="*/ 676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2" h="768">
                    <a:moveTo>
                      <a:pt x="0" y="768"/>
                    </a:moveTo>
                    <a:lnTo>
                      <a:pt x="2112" y="768"/>
                    </a:lnTo>
                    <a:lnTo>
                      <a:pt x="2112" y="0"/>
                    </a:lnTo>
                    <a:lnTo>
                      <a:pt x="0" y="0"/>
                    </a:lnTo>
                    <a:lnTo>
                      <a:pt x="0" y="768"/>
                    </a:lnTo>
                    <a:close/>
                    <a:moveTo>
                      <a:pt x="92" y="676"/>
                    </a:moveTo>
                    <a:lnTo>
                      <a:pt x="2020" y="676"/>
                    </a:lnTo>
                    <a:lnTo>
                      <a:pt x="2020" y="92"/>
                    </a:lnTo>
                    <a:lnTo>
                      <a:pt x="92" y="92"/>
                    </a:lnTo>
                    <a:lnTo>
                      <a:pt x="92" y="676"/>
                    </a:lnTo>
                    <a:close/>
                  </a:path>
                </a:pathLst>
              </a:custGeom>
              <a:solidFill>
                <a:srgbClr val="73A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3" name="Rectangle 206">
                <a:extLst>
                  <a:ext uri="{FF2B5EF4-FFF2-40B4-BE49-F238E27FC236}">
                    <a16:creationId xmlns:a16="http://schemas.microsoft.com/office/drawing/2014/main" id="{781FF0B9-0A49-4517-9103-7CF610AAF3FC}"/>
                  </a:ext>
                </a:extLst>
              </p:cNvPr>
              <p:cNvSpPr>
                <a:spLocks noChangeArrowheads="1"/>
              </p:cNvSpPr>
              <p:nvPr/>
            </p:nvSpPr>
            <p:spPr bwMode="auto">
              <a:xfrm>
                <a:off x="6160635" y="2728572"/>
                <a:ext cx="3060700" cy="927100"/>
              </a:xfrm>
              <a:prstGeom prst="rect">
                <a:avLst/>
              </a:prstGeom>
              <a:solidFill>
                <a:srgbClr val="D9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1452" name="Group 1451" descr="tccb">
            <a:extLst>
              <a:ext uri="{FF2B5EF4-FFF2-40B4-BE49-F238E27FC236}">
                <a16:creationId xmlns:a16="http://schemas.microsoft.com/office/drawing/2014/main" id="{D0B86BF4-38A7-4076-A3D0-D30590E1788D}"/>
              </a:ext>
              <a:ext uri="{C183D7F6-B498-43B3-948B-1728B52AA6E4}">
                <adec:decorative xmlns:adec="http://schemas.microsoft.com/office/drawing/2017/decorative" xmlns="" val="0"/>
              </a:ext>
            </a:extLst>
          </p:cNvPr>
          <p:cNvGrpSpPr/>
          <p:nvPr/>
        </p:nvGrpSpPr>
        <p:grpSpPr>
          <a:xfrm>
            <a:off x="7294110" y="1260135"/>
            <a:ext cx="1611313" cy="750888"/>
            <a:chOff x="7294110" y="1260135"/>
            <a:chExt cx="1611313" cy="750888"/>
          </a:xfrm>
        </p:grpSpPr>
        <p:sp>
          <p:nvSpPr>
            <p:cNvPr id="1345" name="Rectangle 348" descr="TCCB">
              <a:extLst>
                <a:ext uri="{FF2B5EF4-FFF2-40B4-BE49-F238E27FC236}">
                  <a16:creationId xmlns:a16="http://schemas.microsoft.com/office/drawing/2014/main" id="{D22E7D2E-1042-4F12-9B0D-33D16DCE8B14}"/>
                </a:ext>
              </a:extLst>
            </p:cNvPr>
            <p:cNvSpPr>
              <a:spLocks noChangeArrowheads="1"/>
            </p:cNvSpPr>
            <p:nvPr/>
          </p:nvSpPr>
          <p:spPr bwMode="auto">
            <a:xfrm>
              <a:off x="8429172" y="1844335"/>
              <a:ext cx="30638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TCCB</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1451" name="Group 1450">
              <a:extLst>
                <a:ext uri="{FF2B5EF4-FFF2-40B4-BE49-F238E27FC236}">
                  <a16:creationId xmlns:a16="http://schemas.microsoft.com/office/drawing/2014/main" id="{3F625E32-F7E6-4055-88D8-EFACCC8F30F1}"/>
                </a:ext>
              </a:extLst>
            </p:cNvPr>
            <p:cNvGrpSpPr/>
            <p:nvPr/>
          </p:nvGrpSpPr>
          <p:grpSpPr>
            <a:xfrm>
              <a:off x="7294110" y="1260135"/>
              <a:ext cx="1611313" cy="544513"/>
              <a:chOff x="7294110" y="1260135"/>
              <a:chExt cx="1611313" cy="544513"/>
            </a:xfrm>
          </p:grpSpPr>
          <p:sp>
            <p:nvSpPr>
              <p:cNvPr id="1339" name="Freeform 342">
                <a:extLst>
                  <a:ext uri="{FF2B5EF4-FFF2-40B4-BE49-F238E27FC236}">
                    <a16:creationId xmlns:a16="http://schemas.microsoft.com/office/drawing/2014/main" id="{DC00BFF7-F770-400E-A43F-71AB2191336E}"/>
                  </a:ext>
                </a:extLst>
              </p:cNvPr>
              <p:cNvSpPr>
                <a:spLocks noEditPoints="1"/>
              </p:cNvSpPr>
              <p:nvPr/>
            </p:nvSpPr>
            <p:spPr bwMode="auto">
              <a:xfrm>
                <a:off x="8360910" y="1260135"/>
                <a:ext cx="450850" cy="412750"/>
              </a:xfrm>
              <a:custGeom>
                <a:avLst/>
                <a:gdLst>
                  <a:gd name="T0" fmla="*/ 487 w 1556"/>
                  <a:gd name="T1" fmla="*/ 489 h 1431"/>
                  <a:gd name="T2" fmla="*/ 116 w 1556"/>
                  <a:gd name="T3" fmla="*/ 489 h 1431"/>
                  <a:gd name="T4" fmla="*/ 45 w 1556"/>
                  <a:gd name="T5" fmla="*/ 515 h 1431"/>
                  <a:gd name="T6" fmla="*/ 13 w 1556"/>
                  <a:gd name="T7" fmla="*/ 557 h 1431"/>
                  <a:gd name="T8" fmla="*/ 0 w 1556"/>
                  <a:gd name="T9" fmla="*/ 611 h 1431"/>
                  <a:gd name="T10" fmla="*/ 0 w 1556"/>
                  <a:gd name="T11" fmla="*/ 1073 h 1431"/>
                  <a:gd name="T12" fmla="*/ 102 w 1556"/>
                  <a:gd name="T13" fmla="*/ 1073 h 1431"/>
                  <a:gd name="T14" fmla="*/ 102 w 1556"/>
                  <a:gd name="T15" fmla="*/ 1431 h 1431"/>
                  <a:gd name="T16" fmla="*/ 497 w 1556"/>
                  <a:gd name="T17" fmla="*/ 1431 h 1431"/>
                  <a:gd name="T18" fmla="*/ 497 w 1556"/>
                  <a:gd name="T19" fmla="*/ 1073 h 1431"/>
                  <a:gd name="T20" fmla="*/ 602 w 1556"/>
                  <a:gd name="T21" fmla="*/ 1073 h 1431"/>
                  <a:gd name="T22" fmla="*/ 602 w 1556"/>
                  <a:gd name="T23" fmla="*/ 611 h 1431"/>
                  <a:gd name="T24" fmla="*/ 578 w 1556"/>
                  <a:gd name="T25" fmla="*/ 536 h 1431"/>
                  <a:gd name="T26" fmla="*/ 538 w 1556"/>
                  <a:gd name="T27" fmla="*/ 502 h 1431"/>
                  <a:gd name="T28" fmla="*/ 487 w 1556"/>
                  <a:gd name="T29" fmla="*/ 489 h 1431"/>
                  <a:gd name="T30" fmla="*/ 1441 w 1556"/>
                  <a:gd name="T31" fmla="*/ 409 h 1431"/>
                  <a:gd name="T32" fmla="*/ 1070 w 1556"/>
                  <a:gd name="T33" fmla="*/ 409 h 1431"/>
                  <a:gd name="T34" fmla="*/ 999 w 1556"/>
                  <a:gd name="T35" fmla="*/ 435 h 1431"/>
                  <a:gd name="T36" fmla="*/ 967 w 1556"/>
                  <a:gd name="T37" fmla="*/ 477 h 1431"/>
                  <a:gd name="T38" fmla="*/ 954 w 1556"/>
                  <a:gd name="T39" fmla="*/ 531 h 1431"/>
                  <a:gd name="T40" fmla="*/ 954 w 1556"/>
                  <a:gd name="T41" fmla="*/ 994 h 1431"/>
                  <a:gd name="T42" fmla="*/ 1056 w 1556"/>
                  <a:gd name="T43" fmla="*/ 994 h 1431"/>
                  <a:gd name="T44" fmla="*/ 1056 w 1556"/>
                  <a:gd name="T45" fmla="*/ 1351 h 1431"/>
                  <a:gd name="T46" fmla="*/ 1451 w 1556"/>
                  <a:gd name="T47" fmla="*/ 1351 h 1431"/>
                  <a:gd name="T48" fmla="*/ 1451 w 1556"/>
                  <a:gd name="T49" fmla="*/ 994 h 1431"/>
                  <a:gd name="T50" fmla="*/ 1556 w 1556"/>
                  <a:gd name="T51" fmla="*/ 994 h 1431"/>
                  <a:gd name="T52" fmla="*/ 1556 w 1556"/>
                  <a:gd name="T53" fmla="*/ 531 h 1431"/>
                  <a:gd name="T54" fmla="*/ 1532 w 1556"/>
                  <a:gd name="T55" fmla="*/ 456 h 1431"/>
                  <a:gd name="T56" fmla="*/ 1492 w 1556"/>
                  <a:gd name="T57" fmla="*/ 422 h 1431"/>
                  <a:gd name="T58" fmla="*/ 1441 w 1556"/>
                  <a:gd name="T59" fmla="*/ 409 h 1431"/>
                  <a:gd name="T60" fmla="*/ 474 w 1556"/>
                  <a:gd name="T61" fmla="*/ 260 h 1431"/>
                  <a:gd name="T62" fmla="*/ 303 w 1556"/>
                  <a:gd name="T63" fmla="*/ 80 h 1431"/>
                  <a:gd name="T64" fmla="*/ 132 w 1556"/>
                  <a:gd name="T65" fmla="*/ 260 h 1431"/>
                  <a:gd name="T66" fmla="*/ 303 w 1556"/>
                  <a:gd name="T67" fmla="*/ 440 h 1431"/>
                  <a:gd name="T68" fmla="*/ 474 w 1556"/>
                  <a:gd name="T69" fmla="*/ 260 h 1431"/>
                  <a:gd name="T70" fmla="*/ 1428 w 1556"/>
                  <a:gd name="T71" fmla="*/ 180 h 1431"/>
                  <a:gd name="T72" fmla="*/ 1257 w 1556"/>
                  <a:gd name="T73" fmla="*/ 0 h 1431"/>
                  <a:gd name="T74" fmla="*/ 1086 w 1556"/>
                  <a:gd name="T75" fmla="*/ 180 h 1431"/>
                  <a:gd name="T76" fmla="*/ 1257 w 1556"/>
                  <a:gd name="T77" fmla="*/ 360 h 1431"/>
                  <a:gd name="T78" fmla="*/ 1428 w 1556"/>
                  <a:gd name="T79" fmla="*/ 18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6" h="1431">
                    <a:moveTo>
                      <a:pt x="487" y="489"/>
                    </a:moveTo>
                    <a:lnTo>
                      <a:pt x="116" y="489"/>
                    </a:lnTo>
                    <a:cubicBezTo>
                      <a:pt x="89" y="489"/>
                      <a:pt x="65" y="499"/>
                      <a:pt x="45" y="515"/>
                    </a:cubicBezTo>
                    <a:cubicBezTo>
                      <a:pt x="32" y="526"/>
                      <a:pt x="20" y="540"/>
                      <a:pt x="13" y="557"/>
                    </a:cubicBezTo>
                    <a:cubicBezTo>
                      <a:pt x="5" y="573"/>
                      <a:pt x="0" y="591"/>
                      <a:pt x="0" y="611"/>
                    </a:cubicBezTo>
                    <a:lnTo>
                      <a:pt x="0" y="1073"/>
                    </a:lnTo>
                    <a:lnTo>
                      <a:pt x="102" y="1073"/>
                    </a:lnTo>
                    <a:lnTo>
                      <a:pt x="102" y="1431"/>
                    </a:lnTo>
                    <a:lnTo>
                      <a:pt x="497" y="1431"/>
                    </a:lnTo>
                    <a:lnTo>
                      <a:pt x="497" y="1073"/>
                    </a:lnTo>
                    <a:lnTo>
                      <a:pt x="602" y="1073"/>
                    </a:lnTo>
                    <a:lnTo>
                      <a:pt x="602" y="611"/>
                    </a:lnTo>
                    <a:cubicBezTo>
                      <a:pt x="602" y="583"/>
                      <a:pt x="593" y="557"/>
                      <a:pt x="578" y="536"/>
                    </a:cubicBezTo>
                    <a:cubicBezTo>
                      <a:pt x="567" y="522"/>
                      <a:pt x="554" y="510"/>
                      <a:pt x="538" y="502"/>
                    </a:cubicBezTo>
                    <a:cubicBezTo>
                      <a:pt x="523" y="494"/>
                      <a:pt x="505" y="489"/>
                      <a:pt x="487" y="489"/>
                    </a:cubicBezTo>
                    <a:close/>
                    <a:moveTo>
                      <a:pt x="1441" y="409"/>
                    </a:moveTo>
                    <a:lnTo>
                      <a:pt x="1070" y="409"/>
                    </a:lnTo>
                    <a:cubicBezTo>
                      <a:pt x="1043" y="409"/>
                      <a:pt x="1019" y="419"/>
                      <a:pt x="999" y="435"/>
                    </a:cubicBezTo>
                    <a:cubicBezTo>
                      <a:pt x="986" y="446"/>
                      <a:pt x="974" y="460"/>
                      <a:pt x="967" y="477"/>
                    </a:cubicBezTo>
                    <a:cubicBezTo>
                      <a:pt x="959" y="493"/>
                      <a:pt x="954" y="511"/>
                      <a:pt x="954" y="531"/>
                    </a:cubicBezTo>
                    <a:lnTo>
                      <a:pt x="954" y="994"/>
                    </a:lnTo>
                    <a:lnTo>
                      <a:pt x="1056" y="994"/>
                    </a:lnTo>
                    <a:lnTo>
                      <a:pt x="1056" y="1351"/>
                    </a:lnTo>
                    <a:lnTo>
                      <a:pt x="1451" y="1351"/>
                    </a:lnTo>
                    <a:lnTo>
                      <a:pt x="1451" y="994"/>
                    </a:lnTo>
                    <a:lnTo>
                      <a:pt x="1556" y="994"/>
                    </a:lnTo>
                    <a:lnTo>
                      <a:pt x="1556" y="531"/>
                    </a:lnTo>
                    <a:cubicBezTo>
                      <a:pt x="1556" y="503"/>
                      <a:pt x="1547" y="477"/>
                      <a:pt x="1532" y="456"/>
                    </a:cubicBezTo>
                    <a:cubicBezTo>
                      <a:pt x="1521" y="442"/>
                      <a:pt x="1508" y="430"/>
                      <a:pt x="1492" y="422"/>
                    </a:cubicBezTo>
                    <a:cubicBezTo>
                      <a:pt x="1477" y="414"/>
                      <a:pt x="1459" y="409"/>
                      <a:pt x="1441" y="409"/>
                    </a:cubicBezTo>
                    <a:close/>
                    <a:moveTo>
                      <a:pt x="474" y="260"/>
                    </a:moveTo>
                    <a:cubicBezTo>
                      <a:pt x="474" y="161"/>
                      <a:pt x="398" y="80"/>
                      <a:pt x="303" y="80"/>
                    </a:cubicBezTo>
                    <a:cubicBezTo>
                      <a:pt x="209" y="80"/>
                      <a:pt x="132" y="161"/>
                      <a:pt x="132" y="260"/>
                    </a:cubicBezTo>
                    <a:cubicBezTo>
                      <a:pt x="132" y="360"/>
                      <a:pt x="209" y="440"/>
                      <a:pt x="303" y="440"/>
                    </a:cubicBezTo>
                    <a:cubicBezTo>
                      <a:pt x="398" y="440"/>
                      <a:pt x="474" y="360"/>
                      <a:pt x="474" y="260"/>
                    </a:cubicBezTo>
                    <a:close/>
                    <a:moveTo>
                      <a:pt x="1428" y="180"/>
                    </a:moveTo>
                    <a:cubicBezTo>
                      <a:pt x="1428" y="81"/>
                      <a:pt x="1352" y="0"/>
                      <a:pt x="1257" y="0"/>
                    </a:cubicBezTo>
                    <a:cubicBezTo>
                      <a:pt x="1163" y="0"/>
                      <a:pt x="1086" y="81"/>
                      <a:pt x="1086" y="180"/>
                    </a:cubicBezTo>
                    <a:cubicBezTo>
                      <a:pt x="1086" y="280"/>
                      <a:pt x="1163" y="360"/>
                      <a:pt x="1257" y="360"/>
                    </a:cubicBezTo>
                    <a:cubicBezTo>
                      <a:pt x="1352" y="360"/>
                      <a:pt x="1428" y="280"/>
                      <a:pt x="1428" y="180"/>
                    </a:cubicBezTo>
                    <a:close/>
                  </a:path>
                </a:pathLst>
              </a:custGeom>
              <a:solidFill>
                <a:srgbClr val="4271C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0" name="Freeform 343">
                <a:extLst>
                  <a:ext uri="{FF2B5EF4-FFF2-40B4-BE49-F238E27FC236}">
                    <a16:creationId xmlns:a16="http://schemas.microsoft.com/office/drawing/2014/main" id="{766FB214-24B5-4FDE-BD4E-BB8F979C3452}"/>
                  </a:ext>
                </a:extLst>
              </p:cNvPr>
              <p:cNvSpPr>
                <a:spLocks noEditPoints="1"/>
              </p:cNvSpPr>
              <p:nvPr/>
            </p:nvSpPr>
            <p:spPr bwMode="auto">
              <a:xfrm>
                <a:off x="8360910" y="1260135"/>
                <a:ext cx="450850" cy="412750"/>
              </a:xfrm>
              <a:custGeom>
                <a:avLst/>
                <a:gdLst>
                  <a:gd name="T0" fmla="*/ 487 w 1556"/>
                  <a:gd name="T1" fmla="*/ 489 h 1431"/>
                  <a:gd name="T2" fmla="*/ 116 w 1556"/>
                  <a:gd name="T3" fmla="*/ 489 h 1431"/>
                  <a:gd name="T4" fmla="*/ 45 w 1556"/>
                  <a:gd name="T5" fmla="*/ 515 h 1431"/>
                  <a:gd name="T6" fmla="*/ 13 w 1556"/>
                  <a:gd name="T7" fmla="*/ 557 h 1431"/>
                  <a:gd name="T8" fmla="*/ 0 w 1556"/>
                  <a:gd name="T9" fmla="*/ 611 h 1431"/>
                  <a:gd name="T10" fmla="*/ 0 w 1556"/>
                  <a:gd name="T11" fmla="*/ 1073 h 1431"/>
                  <a:gd name="T12" fmla="*/ 102 w 1556"/>
                  <a:gd name="T13" fmla="*/ 1073 h 1431"/>
                  <a:gd name="T14" fmla="*/ 102 w 1556"/>
                  <a:gd name="T15" fmla="*/ 1431 h 1431"/>
                  <a:gd name="T16" fmla="*/ 497 w 1556"/>
                  <a:gd name="T17" fmla="*/ 1431 h 1431"/>
                  <a:gd name="T18" fmla="*/ 497 w 1556"/>
                  <a:gd name="T19" fmla="*/ 1073 h 1431"/>
                  <a:gd name="T20" fmla="*/ 602 w 1556"/>
                  <a:gd name="T21" fmla="*/ 1073 h 1431"/>
                  <a:gd name="T22" fmla="*/ 602 w 1556"/>
                  <a:gd name="T23" fmla="*/ 611 h 1431"/>
                  <a:gd name="T24" fmla="*/ 578 w 1556"/>
                  <a:gd name="T25" fmla="*/ 536 h 1431"/>
                  <a:gd name="T26" fmla="*/ 538 w 1556"/>
                  <a:gd name="T27" fmla="*/ 502 h 1431"/>
                  <a:gd name="T28" fmla="*/ 487 w 1556"/>
                  <a:gd name="T29" fmla="*/ 489 h 1431"/>
                  <a:gd name="T30" fmla="*/ 301 w 1556"/>
                  <a:gd name="T31" fmla="*/ 1431 h 1431"/>
                  <a:gd name="T32" fmla="*/ 301 w 1556"/>
                  <a:gd name="T33" fmla="*/ 1145 h 1431"/>
                  <a:gd name="T34" fmla="*/ 102 w 1556"/>
                  <a:gd name="T35" fmla="*/ 1073 h 1431"/>
                  <a:gd name="T36" fmla="*/ 102 w 1556"/>
                  <a:gd name="T37" fmla="*/ 827 h 1431"/>
                  <a:gd name="T38" fmla="*/ 497 w 1556"/>
                  <a:gd name="T39" fmla="*/ 1073 h 1431"/>
                  <a:gd name="T40" fmla="*/ 497 w 1556"/>
                  <a:gd name="T41" fmla="*/ 827 h 1431"/>
                  <a:gd name="T42" fmla="*/ 1441 w 1556"/>
                  <a:gd name="T43" fmla="*/ 409 h 1431"/>
                  <a:gd name="T44" fmla="*/ 1070 w 1556"/>
                  <a:gd name="T45" fmla="*/ 409 h 1431"/>
                  <a:gd name="T46" fmla="*/ 999 w 1556"/>
                  <a:gd name="T47" fmla="*/ 435 h 1431"/>
                  <a:gd name="T48" fmla="*/ 967 w 1556"/>
                  <a:gd name="T49" fmla="*/ 477 h 1431"/>
                  <a:gd name="T50" fmla="*/ 954 w 1556"/>
                  <a:gd name="T51" fmla="*/ 531 h 1431"/>
                  <a:gd name="T52" fmla="*/ 954 w 1556"/>
                  <a:gd name="T53" fmla="*/ 994 h 1431"/>
                  <a:gd name="T54" fmla="*/ 1056 w 1556"/>
                  <a:gd name="T55" fmla="*/ 994 h 1431"/>
                  <a:gd name="T56" fmla="*/ 1056 w 1556"/>
                  <a:gd name="T57" fmla="*/ 1351 h 1431"/>
                  <a:gd name="T58" fmla="*/ 1451 w 1556"/>
                  <a:gd name="T59" fmla="*/ 1351 h 1431"/>
                  <a:gd name="T60" fmla="*/ 1451 w 1556"/>
                  <a:gd name="T61" fmla="*/ 994 h 1431"/>
                  <a:gd name="T62" fmla="*/ 1556 w 1556"/>
                  <a:gd name="T63" fmla="*/ 994 h 1431"/>
                  <a:gd name="T64" fmla="*/ 1556 w 1556"/>
                  <a:gd name="T65" fmla="*/ 531 h 1431"/>
                  <a:gd name="T66" fmla="*/ 1532 w 1556"/>
                  <a:gd name="T67" fmla="*/ 456 h 1431"/>
                  <a:gd name="T68" fmla="*/ 1492 w 1556"/>
                  <a:gd name="T69" fmla="*/ 422 h 1431"/>
                  <a:gd name="T70" fmla="*/ 1441 w 1556"/>
                  <a:gd name="T71" fmla="*/ 409 h 1431"/>
                  <a:gd name="T72" fmla="*/ 1255 w 1556"/>
                  <a:gd name="T73" fmla="*/ 1351 h 1431"/>
                  <a:gd name="T74" fmla="*/ 1255 w 1556"/>
                  <a:gd name="T75" fmla="*/ 1065 h 1431"/>
                  <a:gd name="T76" fmla="*/ 1056 w 1556"/>
                  <a:gd name="T77" fmla="*/ 994 h 1431"/>
                  <a:gd name="T78" fmla="*/ 1056 w 1556"/>
                  <a:gd name="T79" fmla="*/ 747 h 1431"/>
                  <a:gd name="T80" fmla="*/ 1451 w 1556"/>
                  <a:gd name="T81" fmla="*/ 994 h 1431"/>
                  <a:gd name="T82" fmla="*/ 1451 w 1556"/>
                  <a:gd name="T83" fmla="*/ 747 h 1431"/>
                  <a:gd name="T84" fmla="*/ 474 w 1556"/>
                  <a:gd name="T85" fmla="*/ 260 h 1431"/>
                  <a:gd name="T86" fmla="*/ 303 w 1556"/>
                  <a:gd name="T87" fmla="*/ 80 h 1431"/>
                  <a:gd name="T88" fmla="*/ 132 w 1556"/>
                  <a:gd name="T89" fmla="*/ 260 h 1431"/>
                  <a:gd name="T90" fmla="*/ 303 w 1556"/>
                  <a:gd name="T91" fmla="*/ 440 h 1431"/>
                  <a:gd name="T92" fmla="*/ 474 w 1556"/>
                  <a:gd name="T93" fmla="*/ 260 h 1431"/>
                  <a:gd name="T94" fmla="*/ 1428 w 1556"/>
                  <a:gd name="T95" fmla="*/ 180 h 1431"/>
                  <a:gd name="T96" fmla="*/ 1257 w 1556"/>
                  <a:gd name="T97" fmla="*/ 0 h 1431"/>
                  <a:gd name="T98" fmla="*/ 1086 w 1556"/>
                  <a:gd name="T99" fmla="*/ 180 h 1431"/>
                  <a:gd name="T100" fmla="*/ 1257 w 1556"/>
                  <a:gd name="T101" fmla="*/ 360 h 1431"/>
                  <a:gd name="T102" fmla="*/ 1428 w 1556"/>
                  <a:gd name="T103" fmla="*/ 18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6" h="1431">
                    <a:moveTo>
                      <a:pt x="487" y="489"/>
                    </a:moveTo>
                    <a:lnTo>
                      <a:pt x="116" y="489"/>
                    </a:lnTo>
                    <a:cubicBezTo>
                      <a:pt x="89" y="489"/>
                      <a:pt x="65" y="499"/>
                      <a:pt x="45" y="515"/>
                    </a:cubicBezTo>
                    <a:cubicBezTo>
                      <a:pt x="32" y="526"/>
                      <a:pt x="20" y="540"/>
                      <a:pt x="13" y="557"/>
                    </a:cubicBezTo>
                    <a:cubicBezTo>
                      <a:pt x="5" y="573"/>
                      <a:pt x="0" y="591"/>
                      <a:pt x="0" y="611"/>
                    </a:cubicBezTo>
                    <a:lnTo>
                      <a:pt x="0" y="1073"/>
                    </a:lnTo>
                    <a:lnTo>
                      <a:pt x="102" y="1073"/>
                    </a:lnTo>
                    <a:lnTo>
                      <a:pt x="102" y="1431"/>
                    </a:lnTo>
                    <a:lnTo>
                      <a:pt x="497" y="1431"/>
                    </a:lnTo>
                    <a:lnTo>
                      <a:pt x="497" y="1073"/>
                    </a:lnTo>
                    <a:lnTo>
                      <a:pt x="602" y="1073"/>
                    </a:lnTo>
                    <a:lnTo>
                      <a:pt x="602" y="611"/>
                    </a:lnTo>
                    <a:cubicBezTo>
                      <a:pt x="602" y="583"/>
                      <a:pt x="593" y="557"/>
                      <a:pt x="578" y="536"/>
                    </a:cubicBezTo>
                    <a:cubicBezTo>
                      <a:pt x="567" y="522"/>
                      <a:pt x="554" y="510"/>
                      <a:pt x="538" y="502"/>
                    </a:cubicBezTo>
                    <a:cubicBezTo>
                      <a:pt x="523" y="494"/>
                      <a:pt x="505" y="489"/>
                      <a:pt x="487" y="489"/>
                    </a:cubicBezTo>
                    <a:close/>
                    <a:moveTo>
                      <a:pt x="301" y="1431"/>
                    </a:moveTo>
                    <a:lnTo>
                      <a:pt x="301" y="1145"/>
                    </a:lnTo>
                    <a:moveTo>
                      <a:pt x="102" y="1073"/>
                    </a:moveTo>
                    <a:lnTo>
                      <a:pt x="102" y="827"/>
                    </a:lnTo>
                    <a:moveTo>
                      <a:pt x="497" y="1073"/>
                    </a:moveTo>
                    <a:lnTo>
                      <a:pt x="497" y="827"/>
                    </a:lnTo>
                    <a:moveTo>
                      <a:pt x="1441" y="409"/>
                    </a:moveTo>
                    <a:lnTo>
                      <a:pt x="1070" y="409"/>
                    </a:lnTo>
                    <a:cubicBezTo>
                      <a:pt x="1043" y="409"/>
                      <a:pt x="1019" y="419"/>
                      <a:pt x="999" y="435"/>
                    </a:cubicBezTo>
                    <a:cubicBezTo>
                      <a:pt x="986" y="446"/>
                      <a:pt x="974" y="460"/>
                      <a:pt x="967" y="477"/>
                    </a:cubicBezTo>
                    <a:cubicBezTo>
                      <a:pt x="959" y="493"/>
                      <a:pt x="954" y="511"/>
                      <a:pt x="954" y="531"/>
                    </a:cubicBezTo>
                    <a:lnTo>
                      <a:pt x="954" y="994"/>
                    </a:lnTo>
                    <a:lnTo>
                      <a:pt x="1056" y="994"/>
                    </a:lnTo>
                    <a:lnTo>
                      <a:pt x="1056" y="1351"/>
                    </a:lnTo>
                    <a:lnTo>
                      <a:pt x="1451" y="1351"/>
                    </a:lnTo>
                    <a:lnTo>
                      <a:pt x="1451" y="994"/>
                    </a:lnTo>
                    <a:lnTo>
                      <a:pt x="1556" y="994"/>
                    </a:lnTo>
                    <a:lnTo>
                      <a:pt x="1556" y="531"/>
                    </a:lnTo>
                    <a:cubicBezTo>
                      <a:pt x="1556" y="503"/>
                      <a:pt x="1547" y="477"/>
                      <a:pt x="1532" y="456"/>
                    </a:cubicBezTo>
                    <a:cubicBezTo>
                      <a:pt x="1521" y="442"/>
                      <a:pt x="1508" y="430"/>
                      <a:pt x="1492" y="422"/>
                    </a:cubicBezTo>
                    <a:cubicBezTo>
                      <a:pt x="1477" y="414"/>
                      <a:pt x="1459" y="409"/>
                      <a:pt x="1441" y="409"/>
                    </a:cubicBezTo>
                    <a:close/>
                    <a:moveTo>
                      <a:pt x="1255" y="1351"/>
                    </a:moveTo>
                    <a:lnTo>
                      <a:pt x="1255" y="1065"/>
                    </a:lnTo>
                    <a:moveTo>
                      <a:pt x="1056" y="994"/>
                    </a:moveTo>
                    <a:lnTo>
                      <a:pt x="1056" y="747"/>
                    </a:lnTo>
                    <a:moveTo>
                      <a:pt x="1451" y="994"/>
                    </a:moveTo>
                    <a:lnTo>
                      <a:pt x="1451" y="747"/>
                    </a:lnTo>
                    <a:moveTo>
                      <a:pt x="474" y="260"/>
                    </a:moveTo>
                    <a:cubicBezTo>
                      <a:pt x="474" y="161"/>
                      <a:pt x="398" y="80"/>
                      <a:pt x="303" y="80"/>
                    </a:cubicBezTo>
                    <a:cubicBezTo>
                      <a:pt x="209" y="80"/>
                      <a:pt x="132" y="161"/>
                      <a:pt x="132" y="260"/>
                    </a:cubicBezTo>
                    <a:cubicBezTo>
                      <a:pt x="132" y="360"/>
                      <a:pt x="209" y="440"/>
                      <a:pt x="303" y="440"/>
                    </a:cubicBezTo>
                    <a:cubicBezTo>
                      <a:pt x="398" y="440"/>
                      <a:pt x="474" y="360"/>
                      <a:pt x="474" y="260"/>
                    </a:cubicBezTo>
                    <a:close/>
                    <a:moveTo>
                      <a:pt x="1428" y="180"/>
                    </a:moveTo>
                    <a:cubicBezTo>
                      <a:pt x="1428" y="81"/>
                      <a:pt x="1352" y="0"/>
                      <a:pt x="1257" y="0"/>
                    </a:cubicBezTo>
                    <a:cubicBezTo>
                      <a:pt x="1163" y="0"/>
                      <a:pt x="1086" y="81"/>
                      <a:pt x="1086" y="180"/>
                    </a:cubicBezTo>
                    <a:cubicBezTo>
                      <a:pt x="1086" y="280"/>
                      <a:pt x="1163" y="360"/>
                      <a:pt x="1257" y="360"/>
                    </a:cubicBezTo>
                    <a:cubicBezTo>
                      <a:pt x="1352" y="360"/>
                      <a:pt x="1428" y="280"/>
                      <a:pt x="1428" y="180"/>
                    </a:cubicBez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1" name="Freeform 344">
                <a:extLst>
                  <a:ext uri="{FF2B5EF4-FFF2-40B4-BE49-F238E27FC236}">
                    <a16:creationId xmlns:a16="http://schemas.microsoft.com/office/drawing/2014/main" id="{B2E77F05-B099-48CE-BE74-3D9250D586B0}"/>
                  </a:ext>
                </a:extLst>
              </p:cNvPr>
              <p:cNvSpPr>
                <a:spLocks/>
              </p:cNvSpPr>
              <p:nvPr/>
            </p:nvSpPr>
            <p:spPr bwMode="auto">
              <a:xfrm>
                <a:off x="8176760" y="1449047"/>
                <a:ext cx="728663" cy="239713"/>
              </a:xfrm>
              <a:custGeom>
                <a:avLst/>
                <a:gdLst>
                  <a:gd name="T0" fmla="*/ 188 w 459"/>
                  <a:gd name="T1" fmla="*/ 151 h 151"/>
                  <a:gd name="T2" fmla="*/ 459 w 459"/>
                  <a:gd name="T3" fmla="*/ 40 h 151"/>
                  <a:gd name="T4" fmla="*/ 274 w 459"/>
                  <a:gd name="T5" fmla="*/ 0 h 151"/>
                  <a:gd name="T6" fmla="*/ 0 w 459"/>
                  <a:gd name="T7" fmla="*/ 71 h 151"/>
                  <a:gd name="T8" fmla="*/ 188 w 459"/>
                  <a:gd name="T9" fmla="*/ 151 h 151"/>
                </a:gdLst>
                <a:ahLst/>
                <a:cxnLst>
                  <a:cxn ang="0">
                    <a:pos x="T0" y="T1"/>
                  </a:cxn>
                  <a:cxn ang="0">
                    <a:pos x="T2" y="T3"/>
                  </a:cxn>
                  <a:cxn ang="0">
                    <a:pos x="T4" y="T5"/>
                  </a:cxn>
                  <a:cxn ang="0">
                    <a:pos x="T6" y="T7"/>
                  </a:cxn>
                  <a:cxn ang="0">
                    <a:pos x="T8" y="T9"/>
                  </a:cxn>
                </a:cxnLst>
                <a:rect l="0" t="0" r="r" b="b"/>
                <a:pathLst>
                  <a:path w="459" h="151">
                    <a:moveTo>
                      <a:pt x="188" y="151"/>
                    </a:moveTo>
                    <a:lnTo>
                      <a:pt x="459" y="40"/>
                    </a:lnTo>
                    <a:lnTo>
                      <a:pt x="274" y="0"/>
                    </a:lnTo>
                    <a:lnTo>
                      <a:pt x="0" y="71"/>
                    </a:lnTo>
                    <a:lnTo>
                      <a:pt x="188" y="151"/>
                    </a:lnTo>
                    <a:close/>
                  </a:path>
                </a:pathLst>
              </a:custGeom>
              <a:solidFill>
                <a:srgbClr val="427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2" name="Freeform 345">
                <a:extLst>
                  <a:ext uri="{FF2B5EF4-FFF2-40B4-BE49-F238E27FC236}">
                    <a16:creationId xmlns:a16="http://schemas.microsoft.com/office/drawing/2014/main" id="{54898FBE-BD33-416F-A12B-58006E6A6F3C}"/>
                  </a:ext>
                </a:extLst>
              </p:cNvPr>
              <p:cNvSpPr>
                <a:spLocks/>
              </p:cNvSpPr>
              <p:nvPr/>
            </p:nvSpPr>
            <p:spPr bwMode="auto">
              <a:xfrm>
                <a:off x="8176760" y="1449047"/>
                <a:ext cx="728663" cy="239713"/>
              </a:xfrm>
              <a:custGeom>
                <a:avLst/>
                <a:gdLst>
                  <a:gd name="T0" fmla="*/ 188 w 459"/>
                  <a:gd name="T1" fmla="*/ 151 h 151"/>
                  <a:gd name="T2" fmla="*/ 459 w 459"/>
                  <a:gd name="T3" fmla="*/ 40 h 151"/>
                  <a:gd name="T4" fmla="*/ 274 w 459"/>
                  <a:gd name="T5" fmla="*/ 0 h 151"/>
                  <a:gd name="T6" fmla="*/ 0 w 459"/>
                  <a:gd name="T7" fmla="*/ 71 h 151"/>
                  <a:gd name="T8" fmla="*/ 188 w 459"/>
                  <a:gd name="T9" fmla="*/ 151 h 151"/>
                </a:gdLst>
                <a:ahLst/>
                <a:cxnLst>
                  <a:cxn ang="0">
                    <a:pos x="T0" y="T1"/>
                  </a:cxn>
                  <a:cxn ang="0">
                    <a:pos x="T2" y="T3"/>
                  </a:cxn>
                  <a:cxn ang="0">
                    <a:pos x="T4" y="T5"/>
                  </a:cxn>
                  <a:cxn ang="0">
                    <a:pos x="T6" y="T7"/>
                  </a:cxn>
                  <a:cxn ang="0">
                    <a:pos x="T8" y="T9"/>
                  </a:cxn>
                </a:cxnLst>
                <a:rect l="0" t="0" r="r" b="b"/>
                <a:pathLst>
                  <a:path w="459" h="151">
                    <a:moveTo>
                      <a:pt x="188" y="151"/>
                    </a:moveTo>
                    <a:lnTo>
                      <a:pt x="459" y="40"/>
                    </a:lnTo>
                    <a:lnTo>
                      <a:pt x="274" y="0"/>
                    </a:lnTo>
                    <a:lnTo>
                      <a:pt x="0" y="71"/>
                    </a:lnTo>
                    <a:lnTo>
                      <a:pt x="188" y="151"/>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3" name="Freeform 346">
                <a:extLst>
                  <a:ext uri="{FF2B5EF4-FFF2-40B4-BE49-F238E27FC236}">
                    <a16:creationId xmlns:a16="http://schemas.microsoft.com/office/drawing/2014/main" id="{2DF7AC13-4FD4-456B-94AB-311764D2FE89}"/>
                  </a:ext>
                </a:extLst>
              </p:cNvPr>
              <p:cNvSpPr>
                <a:spLocks noEditPoints="1"/>
              </p:cNvSpPr>
              <p:nvPr/>
            </p:nvSpPr>
            <p:spPr bwMode="auto">
              <a:xfrm>
                <a:off x="8241847" y="1396660"/>
                <a:ext cx="490538" cy="407988"/>
              </a:xfrm>
              <a:custGeom>
                <a:avLst/>
                <a:gdLst>
                  <a:gd name="T0" fmla="*/ 486 w 1697"/>
                  <a:gd name="T1" fmla="*/ 477 h 1418"/>
                  <a:gd name="T2" fmla="*/ 116 w 1697"/>
                  <a:gd name="T3" fmla="*/ 477 h 1418"/>
                  <a:gd name="T4" fmla="*/ 45 w 1697"/>
                  <a:gd name="T5" fmla="*/ 502 h 1418"/>
                  <a:gd name="T6" fmla="*/ 12 w 1697"/>
                  <a:gd name="T7" fmla="*/ 544 h 1418"/>
                  <a:gd name="T8" fmla="*/ 0 w 1697"/>
                  <a:gd name="T9" fmla="*/ 598 h 1418"/>
                  <a:gd name="T10" fmla="*/ 0 w 1697"/>
                  <a:gd name="T11" fmla="*/ 1061 h 1418"/>
                  <a:gd name="T12" fmla="*/ 102 w 1697"/>
                  <a:gd name="T13" fmla="*/ 1061 h 1418"/>
                  <a:gd name="T14" fmla="*/ 102 w 1697"/>
                  <a:gd name="T15" fmla="*/ 1418 h 1418"/>
                  <a:gd name="T16" fmla="*/ 497 w 1697"/>
                  <a:gd name="T17" fmla="*/ 1418 h 1418"/>
                  <a:gd name="T18" fmla="*/ 497 w 1697"/>
                  <a:gd name="T19" fmla="*/ 1061 h 1418"/>
                  <a:gd name="T20" fmla="*/ 602 w 1697"/>
                  <a:gd name="T21" fmla="*/ 1061 h 1418"/>
                  <a:gd name="T22" fmla="*/ 602 w 1697"/>
                  <a:gd name="T23" fmla="*/ 598 h 1418"/>
                  <a:gd name="T24" fmla="*/ 578 w 1697"/>
                  <a:gd name="T25" fmla="*/ 524 h 1418"/>
                  <a:gd name="T26" fmla="*/ 538 w 1697"/>
                  <a:gd name="T27" fmla="*/ 489 h 1418"/>
                  <a:gd name="T28" fmla="*/ 486 w 1697"/>
                  <a:gd name="T29" fmla="*/ 477 h 1418"/>
                  <a:gd name="T30" fmla="*/ 1582 w 1697"/>
                  <a:gd name="T31" fmla="*/ 409 h 1418"/>
                  <a:gd name="T32" fmla="*/ 1211 w 1697"/>
                  <a:gd name="T33" fmla="*/ 409 h 1418"/>
                  <a:gd name="T34" fmla="*/ 1140 w 1697"/>
                  <a:gd name="T35" fmla="*/ 435 h 1418"/>
                  <a:gd name="T36" fmla="*/ 1108 w 1697"/>
                  <a:gd name="T37" fmla="*/ 477 h 1418"/>
                  <a:gd name="T38" fmla="*/ 1095 w 1697"/>
                  <a:gd name="T39" fmla="*/ 531 h 1418"/>
                  <a:gd name="T40" fmla="*/ 1095 w 1697"/>
                  <a:gd name="T41" fmla="*/ 993 h 1418"/>
                  <a:gd name="T42" fmla="*/ 1197 w 1697"/>
                  <a:gd name="T43" fmla="*/ 993 h 1418"/>
                  <a:gd name="T44" fmla="*/ 1197 w 1697"/>
                  <a:gd name="T45" fmla="*/ 1351 h 1418"/>
                  <a:gd name="T46" fmla="*/ 1592 w 1697"/>
                  <a:gd name="T47" fmla="*/ 1351 h 1418"/>
                  <a:gd name="T48" fmla="*/ 1592 w 1697"/>
                  <a:gd name="T49" fmla="*/ 993 h 1418"/>
                  <a:gd name="T50" fmla="*/ 1697 w 1697"/>
                  <a:gd name="T51" fmla="*/ 993 h 1418"/>
                  <a:gd name="T52" fmla="*/ 1697 w 1697"/>
                  <a:gd name="T53" fmla="*/ 531 h 1418"/>
                  <a:gd name="T54" fmla="*/ 1673 w 1697"/>
                  <a:gd name="T55" fmla="*/ 456 h 1418"/>
                  <a:gd name="T56" fmla="*/ 1633 w 1697"/>
                  <a:gd name="T57" fmla="*/ 422 h 1418"/>
                  <a:gd name="T58" fmla="*/ 1582 w 1697"/>
                  <a:gd name="T59" fmla="*/ 409 h 1418"/>
                  <a:gd name="T60" fmla="*/ 474 w 1697"/>
                  <a:gd name="T61" fmla="*/ 248 h 1418"/>
                  <a:gd name="T62" fmla="*/ 303 w 1697"/>
                  <a:gd name="T63" fmla="*/ 67 h 1418"/>
                  <a:gd name="T64" fmla="*/ 132 w 1697"/>
                  <a:gd name="T65" fmla="*/ 248 h 1418"/>
                  <a:gd name="T66" fmla="*/ 303 w 1697"/>
                  <a:gd name="T67" fmla="*/ 428 h 1418"/>
                  <a:gd name="T68" fmla="*/ 474 w 1697"/>
                  <a:gd name="T69" fmla="*/ 248 h 1418"/>
                  <a:gd name="T70" fmla="*/ 1570 w 1697"/>
                  <a:gd name="T71" fmla="*/ 180 h 1418"/>
                  <a:gd name="T72" fmla="*/ 1398 w 1697"/>
                  <a:gd name="T73" fmla="*/ 0 h 1418"/>
                  <a:gd name="T74" fmla="*/ 1227 w 1697"/>
                  <a:gd name="T75" fmla="*/ 180 h 1418"/>
                  <a:gd name="T76" fmla="*/ 1398 w 1697"/>
                  <a:gd name="T77" fmla="*/ 360 h 1418"/>
                  <a:gd name="T78" fmla="*/ 1570 w 1697"/>
                  <a:gd name="T79" fmla="*/ 180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7" h="1418">
                    <a:moveTo>
                      <a:pt x="486" y="477"/>
                    </a:moveTo>
                    <a:lnTo>
                      <a:pt x="116" y="477"/>
                    </a:lnTo>
                    <a:cubicBezTo>
                      <a:pt x="89" y="477"/>
                      <a:pt x="65" y="486"/>
                      <a:pt x="45" y="502"/>
                    </a:cubicBezTo>
                    <a:cubicBezTo>
                      <a:pt x="31" y="513"/>
                      <a:pt x="20" y="528"/>
                      <a:pt x="12" y="544"/>
                    </a:cubicBezTo>
                    <a:cubicBezTo>
                      <a:pt x="5" y="560"/>
                      <a:pt x="0" y="579"/>
                      <a:pt x="0" y="598"/>
                    </a:cubicBezTo>
                    <a:lnTo>
                      <a:pt x="0" y="1061"/>
                    </a:lnTo>
                    <a:lnTo>
                      <a:pt x="102" y="1061"/>
                    </a:lnTo>
                    <a:lnTo>
                      <a:pt x="102" y="1418"/>
                    </a:lnTo>
                    <a:lnTo>
                      <a:pt x="497" y="1418"/>
                    </a:lnTo>
                    <a:lnTo>
                      <a:pt x="497" y="1061"/>
                    </a:lnTo>
                    <a:lnTo>
                      <a:pt x="602" y="1061"/>
                    </a:lnTo>
                    <a:lnTo>
                      <a:pt x="602" y="598"/>
                    </a:lnTo>
                    <a:cubicBezTo>
                      <a:pt x="602" y="570"/>
                      <a:pt x="593" y="544"/>
                      <a:pt x="578" y="524"/>
                    </a:cubicBezTo>
                    <a:cubicBezTo>
                      <a:pt x="567" y="509"/>
                      <a:pt x="554" y="498"/>
                      <a:pt x="538" y="489"/>
                    </a:cubicBezTo>
                    <a:cubicBezTo>
                      <a:pt x="523" y="481"/>
                      <a:pt x="505" y="477"/>
                      <a:pt x="486" y="477"/>
                    </a:cubicBezTo>
                    <a:close/>
                    <a:moveTo>
                      <a:pt x="1582" y="409"/>
                    </a:moveTo>
                    <a:lnTo>
                      <a:pt x="1211" y="409"/>
                    </a:lnTo>
                    <a:cubicBezTo>
                      <a:pt x="1184" y="409"/>
                      <a:pt x="1160" y="419"/>
                      <a:pt x="1140" y="435"/>
                    </a:cubicBezTo>
                    <a:cubicBezTo>
                      <a:pt x="1127" y="446"/>
                      <a:pt x="1115" y="460"/>
                      <a:pt x="1108" y="477"/>
                    </a:cubicBezTo>
                    <a:cubicBezTo>
                      <a:pt x="1100" y="493"/>
                      <a:pt x="1096" y="511"/>
                      <a:pt x="1095" y="531"/>
                    </a:cubicBezTo>
                    <a:lnTo>
                      <a:pt x="1095" y="993"/>
                    </a:lnTo>
                    <a:lnTo>
                      <a:pt x="1197" y="993"/>
                    </a:lnTo>
                    <a:lnTo>
                      <a:pt x="1197" y="1351"/>
                    </a:lnTo>
                    <a:lnTo>
                      <a:pt x="1592" y="1351"/>
                    </a:lnTo>
                    <a:lnTo>
                      <a:pt x="1592" y="993"/>
                    </a:lnTo>
                    <a:lnTo>
                      <a:pt x="1697" y="993"/>
                    </a:lnTo>
                    <a:lnTo>
                      <a:pt x="1697" y="531"/>
                    </a:lnTo>
                    <a:cubicBezTo>
                      <a:pt x="1697" y="503"/>
                      <a:pt x="1688" y="477"/>
                      <a:pt x="1673" y="456"/>
                    </a:cubicBezTo>
                    <a:cubicBezTo>
                      <a:pt x="1662" y="442"/>
                      <a:pt x="1649" y="430"/>
                      <a:pt x="1633" y="422"/>
                    </a:cubicBezTo>
                    <a:cubicBezTo>
                      <a:pt x="1618" y="414"/>
                      <a:pt x="1600" y="409"/>
                      <a:pt x="1582" y="409"/>
                    </a:cubicBezTo>
                    <a:close/>
                    <a:moveTo>
                      <a:pt x="474" y="248"/>
                    </a:moveTo>
                    <a:cubicBezTo>
                      <a:pt x="474" y="148"/>
                      <a:pt x="398" y="67"/>
                      <a:pt x="303" y="67"/>
                    </a:cubicBezTo>
                    <a:cubicBezTo>
                      <a:pt x="209" y="67"/>
                      <a:pt x="132" y="148"/>
                      <a:pt x="132" y="248"/>
                    </a:cubicBezTo>
                    <a:cubicBezTo>
                      <a:pt x="132" y="347"/>
                      <a:pt x="209" y="428"/>
                      <a:pt x="303" y="428"/>
                    </a:cubicBezTo>
                    <a:cubicBezTo>
                      <a:pt x="398" y="428"/>
                      <a:pt x="474" y="347"/>
                      <a:pt x="474" y="248"/>
                    </a:cubicBezTo>
                    <a:close/>
                    <a:moveTo>
                      <a:pt x="1570" y="180"/>
                    </a:moveTo>
                    <a:cubicBezTo>
                      <a:pt x="1570" y="81"/>
                      <a:pt x="1493" y="0"/>
                      <a:pt x="1398" y="0"/>
                    </a:cubicBezTo>
                    <a:cubicBezTo>
                      <a:pt x="1304" y="0"/>
                      <a:pt x="1227" y="81"/>
                      <a:pt x="1227" y="180"/>
                    </a:cubicBezTo>
                    <a:cubicBezTo>
                      <a:pt x="1227" y="280"/>
                      <a:pt x="1304" y="360"/>
                      <a:pt x="1398" y="360"/>
                    </a:cubicBezTo>
                    <a:cubicBezTo>
                      <a:pt x="1493" y="360"/>
                      <a:pt x="1570" y="280"/>
                      <a:pt x="1570" y="180"/>
                    </a:cubicBez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4" name="Freeform 347">
                <a:extLst>
                  <a:ext uri="{FF2B5EF4-FFF2-40B4-BE49-F238E27FC236}">
                    <a16:creationId xmlns:a16="http://schemas.microsoft.com/office/drawing/2014/main" id="{8EB9E7DC-20F9-415A-ADFC-D2BC309F05DB}"/>
                  </a:ext>
                </a:extLst>
              </p:cNvPr>
              <p:cNvSpPr>
                <a:spLocks noEditPoints="1"/>
              </p:cNvSpPr>
              <p:nvPr/>
            </p:nvSpPr>
            <p:spPr bwMode="auto">
              <a:xfrm>
                <a:off x="8241847" y="1396660"/>
                <a:ext cx="490538" cy="407988"/>
              </a:xfrm>
              <a:custGeom>
                <a:avLst/>
                <a:gdLst>
                  <a:gd name="T0" fmla="*/ 486 w 1697"/>
                  <a:gd name="T1" fmla="*/ 477 h 1418"/>
                  <a:gd name="T2" fmla="*/ 116 w 1697"/>
                  <a:gd name="T3" fmla="*/ 477 h 1418"/>
                  <a:gd name="T4" fmla="*/ 45 w 1697"/>
                  <a:gd name="T5" fmla="*/ 502 h 1418"/>
                  <a:gd name="T6" fmla="*/ 12 w 1697"/>
                  <a:gd name="T7" fmla="*/ 544 h 1418"/>
                  <a:gd name="T8" fmla="*/ 0 w 1697"/>
                  <a:gd name="T9" fmla="*/ 598 h 1418"/>
                  <a:gd name="T10" fmla="*/ 0 w 1697"/>
                  <a:gd name="T11" fmla="*/ 1061 h 1418"/>
                  <a:gd name="T12" fmla="*/ 102 w 1697"/>
                  <a:gd name="T13" fmla="*/ 1061 h 1418"/>
                  <a:gd name="T14" fmla="*/ 102 w 1697"/>
                  <a:gd name="T15" fmla="*/ 1418 h 1418"/>
                  <a:gd name="T16" fmla="*/ 497 w 1697"/>
                  <a:gd name="T17" fmla="*/ 1418 h 1418"/>
                  <a:gd name="T18" fmla="*/ 497 w 1697"/>
                  <a:gd name="T19" fmla="*/ 1061 h 1418"/>
                  <a:gd name="T20" fmla="*/ 602 w 1697"/>
                  <a:gd name="T21" fmla="*/ 1061 h 1418"/>
                  <a:gd name="T22" fmla="*/ 602 w 1697"/>
                  <a:gd name="T23" fmla="*/ 598 h 1418"/>
                  <a:gd name="T24" fmla="*/ 578 w 1697"/>
                  <a:gd name="T25" fmla="*/ 524 h 1418"/>
                  <a:gd name="T26" fmla="*/ 538 w 1697"/>
                  <a:gd name="T27" fmla="*/ 489 h 1418"/>
                  <a:gd name="T28" fmla="*/ 486 w 1697"/>
                  <a:gd name="T29" fmla="*/ 477 h 1418"/>
                  <a:gd name="T30" fmla="*/ 301 w 1697"/>
                  <a:gd name="T31" fmla="*/ 1418 h 1418"/>
                  <a:gd name="T32" fmla="*/ 301 w 1697"/>
                  <a:gd name="T33" fmla="*/ 1133 h 1418"/>
                  <a:gd name="T34" fmla="*/ 102 w 1697"/>
                  <a:gd name="T35" fmla="*/ 1061 h 1418"/>
                  <a:gd name="T36" fmla="*/ 102 w 1697"/>
                  <a:gd name="T37" fmla="*/ 814 h 1418"/>
                  <a:gd name="T38" fmla="*/ 497 w 1697"/>
                  <a:gd name="T39" fmla="*/ 1061 h 1418"/>
                  <a:gd name="T40" fmla="*/ 497 w 1697"/>
                  <a:gd name="T41" fmla="*/ 814 h 1418"/>
                  <a:gd name="T42" fmla="*/ 1582 w 1697"/>
                  <a:gd name="T43" fmla="*/ 409 h 1418"/>
                  <a:gd name="T44" fmla="*/ 1211 w 1697"/>
                  <a:gd name="T45" fmla="*/ 409 h 1418"/>
                  <a:gd name="T46" fmla="*/ 1140 w 1697"/>
                  <a:gd name="T47" fmla="*/ 435 h 1418"/>
                  <a:gd name="T48" fmla="*/ 1108 w 1697"/>
                  <a:gd name="T49" fmla="*/ 477 h 1418"/>
                  <a:gd name="T50" fmla="*/ 1095 w 1697"/>
                  <a:gd name="T51" fmla="*/ 531 h 1418"/>
                  <a:gd name="T52" fmla="*/ 1095 w 1697"/>
                  <a:gd name="T53" fmla="*/ 993 h 1418"/>
                  <a:gd name="T54" fmla="*/ 1197 w 1697"/>
                  <a:gd name="T55" fmla="*/ 993 h 1418"/>
                  <a:gd name="T56" fmla="*/ 1197 w 1697"/>
                  <a:gd name="T57" fmla="*/ 1351 h 1418"/>
                  <a:gd name="T58" fmla="*/ 1592 w 1697"/>
                  <a:gd name="T59" fmla="*/ 1351 h 1418"/>
                  <a:gd name="T60" fmla="*/ 1592 w 1697"/>
                  <a:gd name="T61" fmla="*/ 993 h 1418"/>
                  <a:gd name="T62" fmla="*/ 1697 w 1697"/>
                  <a:gd name="T63" fmla="*/ 993 h 1418"/>
                  <a:gd name="T64" fmla="*/ 1697 w 1697"/>
                  <a:gd name="T65" fmla="*/ 531 h 1418"/>
                  <a:gd name="T66" fmla="*/ 1673 w 1697"/>
                  <a:gd name="T67" fmla="*/ 456 h 1418"/>
                  <a:gd name="T68" fmla="*/ 1633 w 1697"/>
                  <a:gd name="T69" fmla="*/ 422 h 1418"/>
                  <a:gd name="T70" fmla="*/ 1582 w 1697"/>
                  <a:gd name="T71" fmla="*/ 409 h 1418"/>
                  <a:gd name="T72" fmla="*/ 1396 w 1697"/>
                  <a:gd name="T73" fmla="*/ 1351 h 1418"/>
                  <a:gd name="T74" fmla="*/ 1396 w 1697"/>
                  <a:gd name="T75" fmla="*/ 1065 h 1418"/>
                  <a:gd name="T76" fmla="*/ 1197 w 1697"/>
                  <a:gd name="T77" fmla="*/ 993 h 1418"/>
                  <a:gd name="T78" fmla="*/ 1197 w 1697"/>
                  <a:gd name="T79" fmla="*/ 747 h 1418"/>
                  <a:gd name="T80" fmla="*/ 1592 w 1697"/>
                  <a:gd name="T81" fmla="*/ 993 h 1418"/>
                  <a:gd name="T82" fmla="*/ 1592 w 1697"/>
                  <a:gd name="T83" fmla="*/ 747 h 1418"/>
                  <a:gd name="T84" fmla="*/ 474 w 1697"/>
                  <a:gd name="T85" fmla="*/ 248 h 1418"/>
                  <a:gd name="T86" fmla="*/ 303 w 1697"/>
                  <a:gd name="T87" fmla="*/ 67 h 1418"/>
                  <a:gd name="T88" fmla="*/ 132 w 1697"/>
                  <a:gd name="T89" fmla="*/ 248 h 1418"/>
                  <a:gd name="T90" fmla="*/ 303 w 1697"/>
                  <a:gd name="T91" fmla="*/ 428 h 1418"/>
                  <a:gd name="T92" fmla="*/ 474 w 1697"/>
                  <a:gd name="T93" fmla="*/ 248 h 1418"/>
                  <a:gd name="T94" fmla="*/ 1570 w 1697"/>
                  <a:gd name="T95" fmla="*/ 180 h 1418"/>
                  <a:gd name="T96" fmla="*/ 1398 w 1697"/>
                  <a:gd name="T97" fmla="*/ 0 h 1418"/>
                  <a:gd name="T98" fmla="*/ 1227 w 1697"/>
                  <a:gd name="T99" fmla="*/ 180 h 1418"/>
                  <a:gd name="T100" fmla="*/ 1398 w 1697"/>
                  <a:gd name="T101" fmla="*/ 360 h 1418"/>
                  <a:gd name="T102" fmla="*/ 1570 w 1697"/>
                  <a:gd name="T103" fmla="*/ 180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7" h="1418">
                    <a:moveTo>
                      <a:pt x="486" y="477"/>
                    </a:moveTo>
                    <a:lnTo>
                      <a:pt x="116" y="477"/>
                    </a:lnTo>
                    <a:cubicBezTo>
                      <a:pt x="89" y="477"/>
                      <a:pt x="65" y="486"/>
                      <a:pt x="45" y="502"/>
                    </a:cubicBezTo>
                    <a:cubicBezTo>
                      <a:pt x="31" y="513"/>
                      <a:pt x="20" y="528"/>
                      <a:pt x="12" y="544"/>
                    </a:cubicBezTo>
                    <a:cubicBezTo>
                      <a:pt x="5" y="560"/>
                      <a:pt x="0" y="579"/>
                      <a:pt x="0" y="598"/>
                    </a:cubicBezTo>
                    <a:lnTo>
                      <a:pt x="0" y="1061"/>
                    </a:lnTo>
                    <a:lnTo>
                      <a:pt x="102" y="1061"/>
                    </a:lnTo>
                    <a:lnTo>
                      <a:pt x="102" y="1418"/>
                    </a:lnTo>
                    <a:lnTo>
                      <a:pt x="497" y="1418"/>
                    </a:lnTo>
                    <a:lnTo>
                      <a:pt x="497" y="1061"/>
                    </a:lnTo>
                    <a:lnTo>
                      <a:pt x="602" y="1061"/>
                    </a:lnTo>
                    <a:lnTo>
                      <a:pt x="602" y="598"/>
                    </a:lnTo>
                    <a:cubicBezTo>
                      <a:pt x="602" y="570"/>
                      <a:pt x="593" y="544"/>
                      <a:pt x="578" y="524"/>
                    </a:cubicBezTo>
                    <a:cubicBezTo>
                      <a:pt x="567" y="509"/>
                      <a:pt x="554" y="498"/>
                      <a:pt x="538" y="489"/>
                    </a:cubicBezTo>
                    <a:cubicBezTo>
                      <a:pt x="523" y="481"/>
                      <a:pt x="505" y="477"/>
                      <a:pt x="486" y="477"/>
                    </a:cubicBezTo>
                    <a:close/>
                    <a:moveTo>
                      <a:pt x="301" y="1418"/>
                    </a:moveTo>
                    <a:lnTo>
                      <a:pt x="301" y="1133"/>
                    </a:lnTo>
                    <a:moveTo>
                      <a:pt x="102" y="1061"/>
                    </a:moveTo>
                    <a:lnTo>
                      <a:pt x="102" y="814"/>
                    </a:lnTo>
                    <a:moveTo>
                      <a:pt x="497" y="1061"/>
                    </a:moveTo>
                    <a:lnTo>
                      <a:pt x="497" y="814"/>
                    </a:lnTo>
                    <a:moveTo>
                      <a:pt x="1582" y="409"/>
                    </a:moveTo>
                    <a:lnTo>
                      <a:pt x="1211" y="409"/>
                    </a:lnTo>
                    <a:cubicBezTo>
                      <a:pt x="1184" y="409"/>
                      <a:pt x="1160" y="419"/>
                      <a:pt x="1140" y="435"/>
                    </a:cubicBezTo>
                    <a:cubicBezTo>
                      <a:pt x="1127" y="446"/>
                      <a:pt x="1115" y="460"/>
                      <a:pt x="1108" y="477"/>
                    </a:cubicBezTo>
                    <a:cubicBezTo>
                      <a:pt x="1100" y="493"/>
                      <a:pt x="1096" y="511"/>
                      <a:pt x="1095" y="531"/>
                    </a:cubicBezTo>
                    <a:lnTo>
                      <a:pt x="1095" y="993"/>
                    </a:lnTo>
                    <a:lnTo>
                      <a:pt x="1197" y="993"/>
                    </a:lnTo>
                    <a:lnTo>
                      <a:pt x="1197" y="1351"/>
                    </a:lnTo>
                    <a:lnTo>
                      <a:pt x="1592" y="1351"/>
                    </a:lnTo>
                    <a:lnTo>
                      <a:pt x="1592" y="993"/>
                    </a:lnTo>
                    <a:lnTo>
                      <a:pt x="1697" y="993"/>
                    </a:lnTo>
                    <a:lnTo>
                      <a:pt x="1697" y="531"/>
                    </a:lnTo>
                    <a:cubicBezTo>
                      <a:pt x="1697" y="503"/>
                      <a:pt x="1688" y="477"/>
                      <a:pt x="1673" y="456"/>
                    </a:cubicBezTo>
                    <a:cubicBezTo>
                      <a:pt x="1662" y="442"/>
                      <a:pt x="1649" y="430"/>
                      <a:pt x="1633" y="422"/>
                    </a:cubicBezTo>
                    <a:cubicBezTo>
                      <a:pt x="1618" y="414"/>
                      <a:pt x="1600" y="409"/>
                      <a:pt x="1582" y="409"/>
                    </a:cubicBezTo>
                    <a:close/>
                    <a:moveTo>
                      <a:pt x="1396" y="1351"/>
                    </a:moveTo>
                    <a:lnTo>
                      <a:pt x="1396" y="1065"/>
                    </a:lnTo>
                    <a:moveTo>
                      <a:pt x="1197" y="993"/>
                    </a:moveTo>
                    <a:lnTo>
                      <a:pt x="1197" y="747"/>
                    </a:lnTo>
                    <a:moveTo>
                      <a:pt x="1592" y="993"/>
                    </a:moveTo>
                    <a:lnTo>
                      <a:pt x="1592" y="747"/>
                    </a:lnTo>
                    <a:moveTo>
                      <a:pt x="474" y="248"/>
                    </a:moveTo>
                    <a:cubicBezTo>
                      <a:pt x="474" y="148"/>
                      <a:pt x="398" y="67"/>
                      <a:pt x="303" y="67"/>
                    </a:cubicBezTo>
                    <a:cubicBezTo>
                      <a:pt x="209" y="67"/>
                      <a:pt x="132" y="148"/>
                      <a:pt x="132" y="248"/>
                    </a:cubicBezTo>
                    <a:cubicBezTo>
                      <a:pt x="132" y="347"/>
                      <a:pt x="209" y="428"/>
                      <a:pt x="303" y="428"/>
                    </a:cubicBezTo>
                    <a:cubicBezTo>
                      <a:pt x="398" y="428"/>
                      <a:pt x="474" y="347"/>
                      <a:pt x="474" y="248"/>
                    </a:cubicBezTo>
                    <a:close/>
                    <a:moveTo>
                      <a:pt x="1570" y="180"/>
                    </a:moveTo>
                    <a:cubicBezTo>
                      <a:pt x="1570" y="81"/>
                      <a:pt x="1493" y="0"/>
                      <a:pt x="1398" y="0"/>
                    </a:cubicBezTo>
                    <a:cubicBezTo>
                      <a:pt x="1304" y="0"/>
                      <a:pt x="1227" y="81"/>
                      <a:pt x="1227" y="180"/>
                    </a:cubicBezTo>
                    <a:cubicBezTo>
                      <a:pt x="1227" y="280"/>
                      <a:pt x="1304" y="360"/>
                      <a:pt x="1398" y="360"/>
                    </a:cubicBezTo>
                    <a:cubicBezTo>
                      <a:pt x="1493" y="360"/>
                      <a:pt x="1570" y="280"/>
                      <a:pt x="1570" y="180"/>
                    </a:cubicBez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2" name="Freeform 365" descr="&quot;&quot;">
                <a:extLst>
                  <a:ext uri="{FF2B5EF4-FFF2-40B4-BE49-F238E27FC236}">
                    <a16:creationId xmlns:a16="http://schemas.microsoft.com/office/drawing/2014/main" id="{01E27C84-415D-4C23-BBAB-A44809AA2D24}"/>
                  </a:ext>
                </a:extLst>
              </p:cNvPr>
              <p:cNvSpPr>
                <a:spLocks/>
              </p:cNvSpPr>
              <p:nvPr/>
            </p:nvSpPr>
            <p:spPr bwMode="auto">
              <a:xfrm>
                <a:off x="7351260" y="1533185"/>
                <a:ext cx="760413" cy="0"/>
              </a:xfrm>
              <a:custGeom>
                <a:avLst/>
                <a:gdLst>
                  <a:gd name="T0" fmla="*/ 479 w 479"/>
                  <a:gd name="T1" fmla="*/ 397 w 479"/>
                  <a:gd name="T2" fmla="*/ 397 w 479"/>
                  <a:gd name="T3" fmla="*/ 0 w 479"/>
                </a:gdLst>
                <a:ahLst/>
                <a:cxnLst>
                  <a:cxn ang="0">
                    <a:pos x="T0" y="0"/>
                  </a:cxn>
                  <a:cxn ang="0">
                    <a:pos x="T1" y="0"/>
                  </a:cxn>
                  <a:cxn ang="0">
                    <a:pos x="T2" y="0"/>
                  </a:cxn>
                  <a:cxn ang="0">
                    <a:pos x="T3" y="0"/>
                  </a:cxn>
                </a:cxnLst>
                <a:rect l="0" t="0" r="r" b="b"/>
                <a:pathLst>
                  <a:path w="479">
                    <a:moveTo>
                      <a:pt x="479" y="0"/>
                    </a:moveTo>
                    <a:lnTo>
                      <a:pt x="397" y="0"/>
                    </a:lnTo>
                    <a:lnTo>
                      <a:pt x="397" y="0"/>
                    </a:lnTo>
                    <a:lnTo>
                      <a:pt x="0" y="0"/>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3" name="Freeform 366">
                <a:extLst>
                  <a:ext uri="{FF2B5EF4-FFF2-40B4-BE49-F238E27FC236}">
                    <a16:creationId xmlns:a16="http://schemas.microsoft.com/office/drawing/2014/main" id="{0FBCCD82-90B3-4801-B383-0F5E66A633CB}"/>
                  </a:ext>
                </a:extLst>
              </p:cNvPr>
              <p:cNvSpPr>
                <a:spLocks/>
              </p:cNvSpPr>
              <p:nvPr/>
            </p:nvSpPr>
            <p:spPr bwMode="auto">
              <a:xfrm>
                <a:off x="7294110" y="1501435"/>
                <a:ext cx="65088" cy="65088"/>
              </a:xfrm>
              <a:custGeom>
                <a:avLst/>
                <a:gdLst>
                  <a:gd name="T0" fmla="*/ 41 w 41"/>
                  <a:gd name="T1" fmla="*/ 41 h 41"/>
                  <a:gd name="T2" fmla="*/ 0 w 41"/>
                  <a:gd name="T3" fmla="*/ 20 h 41"/>
                  <a:gd name="T4" fmla="*/ 41 w 41"/>
                  <a:gd name="T5" fmla="*/ 0 h 41"/>
                  <a:gd name="T6" fmla="*/ 41 w 41"/>
                  <a:gd name="T7" fmla="*/ 41 h 41"/>
                </a:gdLst>
                <a:ahLst/>
                <a:cxnLst>
                  <a:cxn ang="0">
                    <a:pos x="T0" y="T1"/>
                  </a:cxn>
                  <a:cxn ang="0">
                    <a:pos x="T2" y="T3"/>
                  </a:cxn>
                  <a:cxn ang="0">
                    <a:pos x="T4" y="T5"/>
                  </a:cxn>
                  <a:cxn ang="0">
                    <a:pos x="T6" y="T7"/>
                  </a:cxn>
                </a:cxnLst>
                <a:rect l="0" t="0" r="r" b="b"/>
                <a:pathLst>
                  <a:path w="41" h="41">
                    <a:moveTo>
                      <a:pt x="41" y="41"/>
                    </a:moveTo>
                    <a:lnTo>
                      <a:pt x="0" y="20"/>
                    </a:lnTo>
                    <a:lnTo>
                      <a:pt x="41" y="0"/>
                    </a:lnTo>
                    <a:lnTo>
                      <a:pt x="41" y="41"/>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277" name="Group 276" descr="moved to production">
            <a:extLst>
              <a:ext uri="{FF2B5EF4-FFF2-40B4-BE49-F238E27FC236}">
                <a16:creationId xmlns:a16="http://schemas.microsoft.com/office/drawing/2014/main" id="{F919BBA2-289F-4501-B0AB-5FD57C696713}"/>
              </a:ext>
              <a:ext uri="{C183D7F6-B498-43B3-948B-1728B52AA6E4}">
                <adec:decorative xmlns:adec="http://schemas.microsoft.com/office/drawing/2017/decorative" xmlns="" val="0"/>
              </a:ext>
            </a:extLst>
          </p:cNvPr>
          <p:cNvGrpSpPr/>
          <p:nvPr/>
        </p:nvGrpSpPr>
        <p:grpSpPr>
          <a:xfrm>
            <a:off x="5901079" y="1223305"/>
            <a:ext cx="1643062" cy="857250"/>
            <a:chOff x="6000751" y="485776"/>
            <a:chExt cx="1643062" cy="857250"/>
          </a:xfrm>
        </p:grpSpPr>
        <p:sp>
          <p:nvSpPr>
            <p:cNvPr id="278" name="Oval 153">
              <a:extLst>
                <a:ext uri="{FF2B5EF4-FFF2-40B4-BE49-F238E27FC236}">
                  <a16:creationId xmlns:a16="http://schemas.microsoft.com/office/drawing/2014/main" id="{56576F41-5064-4C41-90BD-1A89CDD672EB}"/>
                </a:ext>
              </a:extLst>
            </p:cNvPr>
            <p:cNvSpPr>
              <a:spLocks noChangeArrowheads="1"/>
            </p:cNvSpPr>
            <p:nvPr/>
          </p:nvSpPr>
          <p:spPr bwMode="auto">
            <a:xfrm>
              <a:off x="6561138" y="863601"/>
              <a:ext cx="835025" cy="246063"/>
            </a:xfrm>
            <a:prstGeom prst="ellipse">
              <a:avLst/>
            </a:prstGeom>
            <a:solidFill>
              <a:srgbClr val="A5A5A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9" name="Oval 154">
              <a:extLst>
                <a:ext uri="{FF2B5EF4-FFF2-40B4-BE49-F238E27FC236}">
                  <a16:creationId xmlns:a16="http://schemas.microsoft.com/office/drawing/2014/main" id="{17D4BA92-01F6-4AA1-8CD8-BA9451B2A32A}"/>
                </a:ext>
              </a:extLst>
            </p:cNvPr>
            <p:cNvSpPr>
              <a:spLocks noChangeArrowheads="1"/>
            </p:cNvSpPr>
            <p:nvPr/>
          </p:nvSpPr>
          <p:spPr bwMode="auto">
            <a:xfrm>
              <a:off x="6561138" y="863601"/>
              <a:ext cx="835025" cy="246063"/>
            </a:xfrm>
            <a:prstGeom prst="ellipse">
              <a:avLst/>
            </a:pr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155">
              <a:extLst>
                <a:ext uri="{FF2B5EF4-FFF2-40B4-BE49-F238E27FC236}">
                  <a16:creationId xmlns:a16="http://schemas.microsoft.com/office/drawing/2014/main" id="{EA5DED1C-C0C6-4698-B21B-E8EEB18DB8D8}"/>
                </a:ext>
              </a:extLst>
            </p:cNvPr>
            <p:cNvSpPr>
              <a:spLocks noEditPoints="1"/>
            </p:cNvSpPr>
            <p:nvPr/>
          </p:nvSpPr>
          <p:spPr bwMode="auto">
            <a:xfrm>
              <a:off x="6635751" y="485776"/>
              <a:ext cx="684213" cy="542925"/>
            </a:xfrm>
            <a:custGeom>
              <a:avLst/>
              <a:gdLst>
                <a:gd name="T0" fmla="*/ 376 w 431"/>
                <a:gd name="T1" fmla="*/ 130 h 342"/>
                <a:gd name="T2" fmla="*/ 301 w 431"/>
                <a:gd name="T3" fmla="*/ 130 h 342"/>
                <a:gd name="T4" fmla="*/ 301 w 431"/>
                <a:gd name="T5" fmla="*/ 342 h 342"/>
                <a:gd name="T6" fmla="*/ 431 w 431"/>
                <a:gd name="T7" fmla="*/ 342 h 342"/>
                <a:gd name="T8" fmla="*/ 431 w 431"/>
                <a:gd name="T9" fmla="*/ 130 h 342"/>
                <a:gd name="T10" fmla="*/ 376 w 431"/>
                <a:gd name="T11" fmla="*/ 130 h 342"/>
                <a:gd name="T12" fmla="*/ 301 w 431"/>
                <a:gd name="T13" fmla="*/ 273 h 342"/>
                <a:gd name="T14" fmla="*/ 301 w 431"/>
                <a:gd name="T15" fmla="*/ 130 h 342"/>
                <a:gd name="T16" fmla="*/ 356 w 431"/>
                <a:gd name="T17" fmla="*/ 130 h 342"/>
                <a:gd name="T18" fmla="*/ 356 w 431"/>
                <a:gd name="T19" fmla="*/ 60 h 342"/>
                <a:gd name="T20" fmla="*/ 225 w 431"/>
                <a:gd name="T21" fmla="*/ 60 h 342"/>
                <a:gd name="T22" fmla="*/ 225 w 431"/>
                <a:gd name="T23" fmla="*/ 130 h 342"/>
                <a:gd name="T24" fmla="*/ 281 w 431"/>
                <a:gd name="T25" fmla="*/ 130 h 342"/>
                <a:gd name="T26" fmla="*/ 281 w 431"/>
                <a:gd name="T27" fmla="*/ 273 h 342"/>
                <a:gd name="T28" fmla="*/ 301 w 431"/>
                <a:gd name="T29" fmla="*/ 273 h 342"/>
                <a:gd name="T30" fmla="*/ 281 w 431"/>
                <a:gd name="T31" fmla="*/ 60 h 342"/>
                <a:gd name="T32" fmla="*/ 281 w 431"/>
                <a:gd name="T33" fmla="*/ 0 h 342"/>
                <a:gd name="T34" fmla="*/ 151 w 431"/>
                <a:gd name="T35" fmla="*/ 0 h 342"/>
                <a:gd name="T36" fmla="*/ 151 w 431"/>
                <a:gd name="T37" fmla="*/ 60 h 342"/>
                <a:gd name="T38" fmla="*/ 206 w 431"/>
                <a:gd name="T39" fmla="*/ 60 h 342"/>
                <a:gd name="T40" fmla="*/ 206 w 431"/>
                <a:gd name="T41" fmla="*/ 130 h 342"/>
                <a:gd name="T42" fmla="*/ 226 w 431"/>
                <a:gd name="T43" fmla="*/ 130 h 342"/>
                <a:gd name="T44" fmla="*/ 226 w 431"/>
                <a:gd name="T45" fmla="*/ 60 h 342"/>
                <a:gd name="T46" fmla="*/ 281 w 431"/>
                <a:gd name="T47" fmla="*/ 60 h 342"/>
                <a:gd name="T48" fmla="*/ 226 w 431"/>
                <a:gd name="T49" fmla="*/ 130 h 342"/>
                <a:gd name="T50" fmla="*/ 151 w 431"/>
                <a:gd name="T51" fmla="*/ 130 h 342"/>
                <a:gd name="T52" fmla="*/ 151 w 431"/>
                <a:gd name="T53" fmla="*/ 342 h 342"/>
                <a:gd name="T54" fmla="*/ 281 w 431"/>
                <a:gd name="T55" fmla="*/ 342 h 342"/>
                <a:gd name="T56" fmla="*/ 281 w 431"/>
                <a:gd name="T57" fmla="*/ 130 h 342"/>
                <a:gd name="T58" fmla="*/ 226 w 431"/>
                <a:gd name="T59" fmla="*/ 130 h 342"/>
                <a:gd name="T60" fmla="*/ 75 w 431"/>
                <a:gd name="T61" fmla="*/ 130 h 342"/>
                <a:gd name="T62" fmla="*/ 0 w 431"/>
                <a:gd name="T63" fmla="*/ 130 h 342"/>
                <a:gd name="T64" fmla="*/ 0 w 431"/>
                <a:gd name="T65" fmla="*/ 342 h 342"/>
                <a:gd name="T66" fmla="*/ 130 w 431"/>
                <a:gd name="T67" fmla="*/ 342 h 342"/>
                <a:gd name="T68" fmla="*/ 130 w 431"/>
                <a:gd name="T69" fmla="*/ 130 h 342"/>
                <a:gd name="T70" fmla="*/ 75 w 431"/>
                <a:gd name="T71" fmla="*/ 130 h 342"/>
                <a:gd name="T72" fmla="*/ 151 w 431"/>
                <a:gd name="T73" fmla="*/ 130 h 342"/>
                <a:gd name="T74" fmla="*/ 206 w 431"/>
                <a:gd name="T75" fmla="*/ 130 h 342"/>
                <a:gd name="T76" fmla="*/ 206 w 431"/>
                <a:gd name="T77" fmla="*/ 60 h 342"/>
                <a:gd name="T78" fmla="*/ 75 w 431"/>
                <a:gd name="T79" fmla="*/ 60 h 342"/>
                <a:gd name="T80" fmla="*/ 75 w 431"/>
                <a:gd name="T81" fmla="*/ 130 h 342"/>
                <a:gd name="T82" fmla="*/ 130 w 431"/>
                <a:gd name="T83" fmla="*/ 130 h 342"/>
                <a:gd name="T84" fmla="*/ 130 w 431"/>
                <a:gd name="T85" fmla="*/ 273 h 342"/>
                <a:gd name="T86" fmla="*/ 151 w 431"/>
                <a:gd name="T87" fmla="*/ 273 h 342"/>
                <a:gd name="T88" fmla="*/ 151 w 431"/>
                <a:gd name="T89" fmla="*/ 13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1" h="342">
                  <a:moveTo>
                    <a:pt x="376" y="130"/>
                  </a:moveTo>
                  <a:lnTo>
                    <a:pt x="301" y="130"/>
                  </a:lnTo>
                  <a:lnTo>
                    <a:pt x="301" y="342"/>
                  </a:lnTo>
                  <a:lnTo>
                    <a:pt x="431" y="342"/>
                  </a:lnTo>
                  <a:lnTo>
                    <a:pt x="431" y="130"/>
                  </a:lnTo>
                  <a:lnTo>
                    <a:pt x="376" y="130"/>
                  </a:lnTo>
                  <a:close/>
                  <a:moveTo>
                    <a:pt x="301" y="273"/>
                  </a:moveTo>
                  <a:lnTo>
                    <a:pt x="301" y="130"/>
                  </a:lnTo>
                  <a:lnTo>
                    <a:pt x="356" y="130"/>
                  </a:lnTo>
                  <a:lnTo>
                    <a:pt x="356" y="60"/>
                  </a:lnTo>
                  <a:lnTo>
                    <a:pt x="225" y="60"/>
                  </a:lnTo>
                  <a:lnTo>
                    <a:pt x="225" y="130"/>
                  </a:lnTo>
                  <a:lnTo>
                    <a:pt x="281" y="130"/>
                  </a:lnTo>
                  <a:lnTo>
                    <a:pt x="281" y="273"/>
                  </a:lnTo>
                  <a:lnTo>
                    <a:pt x="301" y="273"/>
                  </a:lnTo>
                  <a:close/>
                  <a:moveTo>
                    <a:pt x="281" y="60"/>
                  </a:moveTo>
                  <a:lnTo>
                    <a:pt x="281" y="0"/>
                  </a:lnTo>
                  <a:lnTo>
                    <a:pt x="151" y="0"/>
                  </a:lnTo>
                  <a:lnTo>
                    <a:pt x="151" y="60"/>
                  </a:lnTo>
                  <a:lnTo>
                    <a:pt x="206" y="60"/>
                  </a:lnTo>
                  <a:lnTo>
                    <a:pt x="206" y="130"/>
                  </a:lnTo>
                  <a:lnTo>
                    <a:pt x="226" y="130"/>
                  </a:lnTo>
                  <a:lnTo>
                    <a:pt x="226" y="60"/>
                  </a:lnTo>
                  <a:lnTo>
                    <a:pt x="281" y="60"/>
                  </a:lnTo>
                  <a:close/>
                  <a:moveTo>
                    <a:pt x="226" y="130"/>
                  </a:moveTo>
                  <a:lnTo>
                    <a:pt x="151" y="130"/>
                  </a:lnTo>
                  <a:lnTo>
                    <a:pt x="151" y="342"/>
                  </a:lnTo>
                  <a:lnTo>
                    <a:pt x="281" y="342"/>
                  </a:lnTo>
                  <a:lnTo>
                    <a:pt x="281" y="130"/>
                  </a:lnTo>
                  <a:lnTo>
                    <a:pt x="226" y="130"/>
                  </a:lnTo>
                  <a:close/>
                  <a:moveTo>
                    <a:pt x="75" y="130"/>
                  </a:moveTo>
                  <a:lnTo>
                    <a:pt x="0" y="130"/>
                  </a:lnTo>
                  <a:lnTo>
                    <a:pt x="0" y="342"/>
                  </a:lnTo>
                  <a:lnTo>
                    <a:pt x="130" y="342"/>
                  </a:lnTo>
                  <a:lnTo>
                    <a:pt x="130" y="130"/>
                  </a:lnTo>
                  <a:lnTo>
                    <a:pt x="75" y="130"/>
                  </a:lnTo>
                  <a:close/>
                  <a:moveTo>
                    <a:pt x="151" y="130"/>
                  </a:moveTo>
                  <a:lnTo>
                    <a:pt x="206" y="130"/>
                  </a:lnTo>
                  <a:lnTo>
                    <a:pt x="206" y="60"/>
                  </a:lnTo>
                  <a:lnTo>
                    <a:pt x="75" y="60"/>
                  </a:lnTo>
                  <a:lnTo>
                    <a:pt x="75" y="130"/>
                  </a:lnTo>
                  <a:lnTo>
                    <a:pt x="130" y="130"/>
                  </a:lnTo>
                  <a:lnTo>
                    <a:pt x="130" y="273"/>
                  </a:lnTo>
                  <a:lnTo>
                    <a:pt x="151" y="273"/>
                  </a:lnTo>
                  <a:lnTo>
                    <a:pt x="151" y="130"/>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156">
              <a:extLst>
                <a:ext uri="{FF2B5EF4-FFF2-40B4-BE49-F238E27FC236}">
                  <a16:creationId xmlns:a16="http://schemas.microsoft.com/office/drawing/2014/main" id="{4E46D505-D9C6-497F-8B15-89C3589326C8}"/>
                </a:ext>
              </a:extLst>
            </p:cNvPr>
            <p:cNvSpPr>
              <a:spLocks/>
            </p:cNvSpPr>
            <p:nvPr/>
          </p:nvSpPr>
          <p:spPr bwMode="auto">
            <a:xfrm>
              <a:off x="7113588" y="692151"/>
              <a:ext cx="206375" cy="336550"/>
            </a:xfrm>
            <a:custGeom>
              <a:avLst/>
              <a:gdLst>
                <a:gd name="T0" fmla="*/ 75 w 130"/>
                <a:gd name="T1" fmla="*/ 0 h 212"/>
                <a:gd name="T2" fmla="*/ 0 w 130"/>
                <a:gd name="T3" fmla="*/ 0 h 212"/>
                <a:gd name="T4" fmla="*/ 0 w 130"/>
                <a:gd name="T5" fmla="*/ 212 h 212"/>
                <a:gd name="T6" fmla="*/ 130 w 130"/>
                <a:gd name="T7" fmla="*/ 212 h 212"/>
                <a:gd name="T8" fmla="*/ 130 w 130"/>
                <a:gd name="T9" fmla="*/ 0 h 212"/>
                <a:gd name="T10" fmla="*/ 75 w 130"/>
                <a:gd name="T11" fmla="*/ 0 h 212"/>
              </a:gdLst>
              <a:ahLst/>
              <a:cxnLst>
                <a:cxn ang="0">
                  <a:pos x="T0" y="T1"/>
                </a:cxn>
                <a:cxn ang="0">
                  <a:pos x="T2" y="T3"/>
                </a:cxn>
                <a:cxn ang="0">
                  <a:pos x="T4" y="T5"/>
                </a:cxn>
                <a:cxn ang="0">
                  <a:pos x="T6" y="T7"/>
                </a:cxn>
                <a:cxn ang="0">
                  <a:pos x="T8" y="T9"/>
                </a:cxn>
                <a:cxn ang="0">
                  <a:pos x="T10" y="T11"/>
                </a:cxn>
              </a:cxnLst>
              <a:rect l="0" t="0" r="r" b="b"/>
              <a:pathLst>
                <a:path w="130" h="212">
                  <a:moveTo>
                    <a:pt x="75" y="0"/>
                  </a:moveTo>
                  <a:lnTo>
                    <a:pt x="0" y="0"/>
                  </a:lnTo>
                  <a:lnTo>
                    <a:pt x="0" y="212"/>
                  </a:lnTo>
                  <a:lnTo>
                    <a:pt x="130" y="212"/>
                  </a:lnTo>
                  <a:lnTo>
                    <a:pt x="130" y="0"/>
                  </a:lnTo>
                  <a:lnTo>
                    <a:pt x="75" y="0"/>
                  </a:lnTo>
                  <a:close/>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157">
              <a:extLst>
                <a:ext uri="{FF2B5EF4-FFF2-40B4-BE49-F238E27FC236}">
                  <a16:creationId xmlns:a16="http://schemas.microsoft.com/office/drawing/2014/main" id="{31D142E5-871A-40F0-B3CA-BC1B82291C02}"/>
                </a:ext>
              </a:extLst>
            </p:cNvPr>
            <p:cNvSpPr>
              <a:spLocks/>
            </p:cNvSpPr>
            <p:nvPr/>
          </p:nvSpPr>
          <p:spPr bwMode="auto">
            <a:xfrm>
              <a:off x="6992938" y="581026"/>
              <a:ext cx="207963" cy="338138"/>
            </a:xfrm>
            <a:custGeom>
              <a:avLst/>
              <a:gdLst>
                <a:gd name="T0" fmla="*/ 76 w 131"/>
                <a:gd name="T1" fmla="*/ 213 h 213"/>
                <a:gd name="T2" fmla="*/ 76 w 131"/>
                <a:gd name="T3" fmla="*/ 70 h 213"/>
                <a:gd name="T4" fmla="*/ 131 w 131"/>
                <a:gd name="T5" fmla="*/ 70 h 213"/>
                <a:gd name="T6" fmla="*/ 131 w 131"/>
                <a:gd name="T7" fmla="*/ 0 h 213"/>
                <a:gd name="T8" fmla="*/ 0 w 131"/>
                <a:gd name="T9" fmla="*/ 0 h 213"/>
                <a:gd name="T10" fmla="*/ 0 w 131"/>
                <a:gd name="T11" fmla="*/ 70 h 213"/>
                <a:gd name="T12" fmla="*/ 56 w 131"/>
                <a:gd name="T13" fmla="*/ 70 h 213"/>
                <a:gd name="T14" fmla="*/ 56 w 131"/>
                <a:gd name="T15" fmla="*/ 213 h 213"/>
                <a:gd name="T16" fmla="*/ 76 w 131"/>
                <a:gd name="T17"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13">
                  <a:moveTo>
                    <a:pt x="76" y="213"/>
                  </a:moveTo>
                  <a:lnTo>
                    <a:pt x="76" y="70"/>
                  </a:lnTo>
                  <a:lnTo>
                    <a:pt x="131" y="70"/>
                  </a:lnTo>
                  <a:lnTo>
                    <a:pt x="131" y="0"/>
                  </a:lnTo>
                  <a:lnTo>
                    <a:pt x="0" y="0"/>
                  </a:lnTo>
                  <a:lnTo>
                    <a:pt x="0" y="70"/>
                  </a:lnTo>
                  <a:lnTo>
                    <a:pt x="56" y="70"/>
                  </a:lnTo>
                  <a:lnTo>
                    <a:pt x="56" y="213"/>
                  </a:lnTo>
                  <a:lnTo>
                    <a:pt x="76" y="213"/>
                  </a:lnTo>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158">
              <a:extLst>
                <a:ext uri="{FF2B5EF4-FFF2-40B4-BE49-F238E27FC236}">
                  <a16:creationId xmlns:a16="http://schemas.microsoft.com/office/drawing/2014/main" id="{BED1C1C6-D2CA-4AA5-A31E-0EB5E0347F75}"/>
                </a:ext>
              </a:extLst>
            </p:cNvPr>
            <p:cNvSpPr>
              <a:spLocks/>
            </p:cNvSpPr>
            <p:nvPr/>
          </p:nvSpPr>
          <p:spPr bwMode="auto">
            <a:xfrm>
              <a:off x="6875463" y="485776"/>
              <a:ext cx="206375" cy="206375"/>
            </a:xfrm>
            <a:custGeom>
              <a:avLst/>
              <a:gdLst>
                <a:gd name="T0" fmla="*/ 130 w 130"/>
                <a:gd name="T1" fmla="*/ 60 h 130"/>
                <a:gd name="T2" fmla="*/ 130 w 130"/>
                <a:gd name="T3" fmla="*/ 0 h 130"/>
                <a:gd name="T4" fmla="*/ 0 w 130"/>
                <a:gd name="T5" fmla="*/ 0 h 130"/>
                <a:gd name="T6" fmla="*/ 0 w 130"/>
                <a:gd name="T7" fmla="*/ 60 h 130"/>
                <a:gd name="T8" fmla="*/ 55 w 130"/>
                <a:gd name="T9" fmla="*/ 60 h 130"/>
                <a:gd name="T10" fmla="*/ 55 w 130"/>
                <a:gd name="T11" fmla="*/ 130 h 130"/>
                <a:gd name="T12" fmla="*/ 75 w 130"/>
                <a:gd name="T13" fmla="*/ 130 h 130"/>
                <a:gd name="T14" fmla="*/ 75 w 130"/>
                <a:gd name="T15" fmla="*/ 60 h 130"/>
                <a:gd name="T16" fmla="*/ 130 w 130"/>
                <a:gd name="T17" fmla="*/ 6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30">
                  <a:moveTo>
                    <a:pt x="130" y="60"/>
                  </a:moveTo>
                  <a:lnTo>
                    <a:pt x="130" y="0"/>
                  </a:lnTo>
                  <a:lnTo>
                    <a:pt x="0" y="0"/>
                  </a:lnTo>
                  <a:lnTo>
                    <a:pt x="0" y="60"/>
                  </a:lnTo>
                  <a:lnTo>
                    <a:pt x="55" y="60"/>
                  </a:lnTo>
                  <a:lnTo>
                    <a:pt x="55" y="130"/>
                  </a:lnTo>
                  <a:lnTo>
                    <a:pt x="75" y="130"/>
                  </a:lnTo>
                  <a:lnTo>
                    <a:pt x="75" y="60"/>
                  </a:lnTo>
                  <a:lnTo>
                    <a:pt x="130" y="60"/>
                  </a:lnTo>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159">
              <a:extLst>
                <a:ext uri="{FF2B5EF4-FFF2-40B4-BE49-F238E27FC236}">
                  <a16:creationId xmlns:a16="http://schemas.microsoft.com/office/drawing/2014/main" id="{643AE239-A16A-4F9E-BEE7-9ACDA1A337F0}"/>
                </a:ext>
              </a:extLst>
            </p:cNvPr>
            <p:cNvSpPr>
              <a:spLocks/>
            </p:cNvSpPr>
            <p:nvPr/>
          </p:nvSpPr>
          <p:spPr bwMode="auto">
            <a:xfrm>
              <a:off x="6875463" y="692151"/>
              <a:ext cx="206375" cy="336550"/>
            </a:xfrm>
            <a:custGeom>
              <a:avLst/>
              <a:gdLst>
                <a:gd name="T0" fmla="*/ 75 w 130"/>
                <a:gd name="T1" fmla="*/ 0 h 212"/>
                <a:gd name="T2" fmla="*/ 0 w 130"/>
                <a:gd name="T3" fmla="*/ 0 h 212"/>
                <a:gd name="T4" fmla="*/ 0 w 130"/>
                <a:gd name="T5" fmla="*/ 212 h 212"/>
                <a:gd name="T6" fmla="*/ 130 w 130"/>
                <a:gd name="T7" fmla="*/ 212 h 212"/>
                <a:gd name="T8" fmla="*/ 130 w 130"/>
                <a:gd name="T9" fmla="*/ 0 h 212"/>
                <a:gd name="T10" fmla="*/ 75 w 130"/>
                <a:gd name="T11" fmla="*/ 0 h 212"/>
              </a:gdLst>
              <a:ahLst/>
              <a:cxnLst>
                <a:cxn ang="0">
                  <a:pos x="T0" y="T1"/>
                </a:cxn>
                <a:cxn ang="0">
                  <a:pos x="T2" y="T3"/>
                </a:cxn>
                <a:cxn ang="0">
                  <a:pos x="T4" y="T5"/>
                </a:cxn>
                <a:cxn ang="0">
                  <a:pos x="T6" y="T7"/>
                </a:cxn>
                <a:cxn ang="0">
                  <a:pos x="T8" y="T9"/>
                </a:cxn>
                <a:cxn ang="0">
                  <a:pos x="T10" y="T11"/>
                </a:cxn>
              </a:cxnLst>
              <a:rect l="0" t="0" r="r" b="b"/>
              <a:pathLst>
                <a:path w="130" h="212">
                  <a:moveTo>
                    <a:pt x="75" y="0"/>
                  </a:moveTo>
                  <a:lnTo>
                    <a:pt x="0" y="0"/>
                  </a:lnTo>
                  <a:lnTo>
                    <a:pt x="0" y="212"/>
                  </a:lnTo>
                  <a:lnTo>
                    <a:pt x="130" y="212"/>
                  </a:lnTo>
                  <a:lnTo>
                    <a:pt x="130" y="0"/>
                  </a:lnTo>
                  <a:lnTo>
                    <a:pt x="75" y="0"/>
                  </a:lnTo>
                  <a:close/>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160">
              <a:extLst>
                <a:ext uri="{FF2B5EF4-FFF2-40B4-BE49-F238E27FC236}">
                  <a16:creationId xmlns:a16="http://schemas.microsoft.com/office/drawing/2014/main" id="{0900AB65-BCE4-4C27-ACAD-A300CD30B4B8}"/>
                </a:ext>
              </a:extLst>
            </p:cNvPr>
            <p:cNvSpPr>
              <a:spLocks/>
            </p:cNvSpPr>
            <p:nvPr/>
          </p:nvSpPr>
          <p:spPr bwMode="auto">
            <a:xfrm>
              <a:off x="6635751" y="692151"/>
              <a:ext cx="206375" cy="336550"/>
            </a:xfrm>
            <a:custGeom>
              <a:avLst/>
              <a:gdLst>
                <a:gd name="T0" fmla="*/ 75 w 130"/>
                <a:gd name="T1" fmla="*/ 0 h 212"/>
                <a:gd name="T2" fmla="*/ 0 w 130"/>
                <a:gd name="T3" fmla="*/ 0 h 212"/>
                <a:gd name="T4" fmla="*/ 0 w 130"/>
                <a:gd name="T5" fmla="*/ 212 h 212"/>
                <a:gd name="T6" fmla="*/ 130 w 130"/>
                <a:gd name="T7" fmla="*/ 212 h 212"/>
                <a:gd name="T8" fmla="*/ 130 w 130"/>
                <a:gd name="T9" fmla="*/ 0 h 212"/>
                <a:gd name="T10" fmla="*/ 75 w 130"/>
                <a:gd name="T11" fmla="*/ 0 h 212"/>
              </a:gdLst>
              <a:ahLst/>
              <a:cxnLst>
                <a:cxn ang="0">
                  <a:pos x="T0" y="T1"/>
                </a:cxn>
                <a:cxn ang="0">
                  <a:pos x="T2" y="T3"/>
                </a:cxn>
                <a:cxn ang="0">
                  <a:pos x="T4" y="T5"/>
                </a:cxn>
                <a:cxn ang="0">
                  <a:pos x="T6" y="T7"/>
                </a:cxn>
                <a:cxn ang="0">
                  <a:pos x="T8" y="T9"/>
                </a:cxn>
                <a:cxn ang="0">
                  <a:pos x="T10" y="T11"/>
                </a:cxn>
              </a:cxnLst>
              <a:rect l="0" t="0" r="r" b="b"/>
              <a:pathLst>
                <a:path w="130" h="212">
                  <a:moveTo>
                    <a:pt x="75" y="0"/>
                  </a:moveTo>
                  <a:lnTo>
                    <a:pt x="0" y="0"/>
                  </a:lnTo>
                  <a:lnTo>
                    <a:pt x="0" y="212"/>
                  </a:lnTo>
                  <a:lnTo>
                    <a:pt x="130" y="212"/>
                  </a:lnTo>
                  <a:lnTo>
                    <a:pt x="130" y="0"/>
                  </a:lnTo>
                  <a:lnTo>
                    <a:pt x="75" y="0"/>
                  </a:lnTo>
                  <a:close/>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161">
              <a:extLst>
                <a:ext uri="{FF2B5EF4-FFF2-40B4-BE49-F238E27FC236}">
                  <a16:creationId xmlns:a16="http://schemas.microsoft.com/office/drawing/2014/main" id="{93372324-ED41-400E-86B9-3A5C1817E20A}"/>
                </a:ext>
              </a:extLst>
            </p:cNvPr>
            <p:cNvSpPr>
              <a:spLocks/>
            </p:cNvSpPr>
            <p:nvPr/>
          </p:nvSpPr>
          <p:spPr bwMode="auto">
            <a:xfrm>
              <a:off x="6754813" y="581026"/>
              <a:ext cx="207963" cy="338138"/>
            </a:xfrm>
            <a:custGeom>
              <a:avLst/>
              <a:gdLst>
                <a:gd name="T0" fmla="*/ 76 w 131"/>
                <a:gd name="T1" fmla="*/ 70 h 213"/>
                <a:gd name="T2" fmla="*/ 131 w 131"/>
                <a:gd name="T3" fmla="*/ 70 h 213"/>
                <a:gd name="T4" fmla="*/ 131 w 131"/>
                <a:gd name="T5" fmla="*/ 0 h 213"/>
                <a:gd name="T6" fmla="*/ 0 w 131"/>
                <a:gd name="T7" fmla="*/ 0 h 213"/>
                <a:gd name="T8" fmla="*/ 0 w 131"/>
                <a:gd name="T9" fmla="*/ 70 h 213"/>
                <a:gd name="T10" fmla="*/ 55 w 131"/>
                <a:gd name="T11" fmla="*/ 70 h 213"/>
                <a:gd name="T12" fmla="*/ 55 w 131"/>
                <a:gd name="T13" fmla="*/ 213 h 213"/>
                <a:gd name="T14" fmla="*/ 76 w 131"/>
                <a:gd name="T15" fmla="*/ 213 h 213"/>
                <a:gd name="T16" fmla="*/ 76 w 131"/>
                <a:gd name="T17" fmla="*/ 7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13">
                  <a:moveTo>
                    <a:pt x="76" y="70"/>
                  </a:moveTo>
                  <a:lnTo>
                    <a:pt x="131" y="70"/>
                  </a:lnTo>
                  <a:lnTo>
                    <a:pt x="131" y="0"/>
                  </a:lnTo>
                  <a:lnTo>
                    <a:pt x="0" y="0"/>
                  </a:lnTo>
                  <a:lnTo>
                    <a:pt x="0" y="70"/>
                  </a:lnTo>
                  <a:lnTo>
                    <a:pt x="55" y="70"/>
                  </a:lnTo>
                  <a:lnTo>
                    <a:pt x="55" y="213"/>
                  </a:lnTo>
                  <a:lnTo>
                    <a:pt x="76" y="213"/>
                  </a:lnTo>
                  <a:lnTo>
                    <a:pt x="76" y="70"/>
                  </a:lnTo>
                </a:path>
              </a:pathLst>
            </a:custGeom>
            <a:noFill/>
            <a:ln w="63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162">
              <a:extLst>
                <a:ext uri="{FF2B5EF4-FFF2-40B4-BE49-F238E27FC236}">
                  <a16:creationId xmlns:a16="http://schemas.microsoft.com/office/drawing/2014/main" id="{700D7528-3112-44F1-B02F-6DA6B6354C9F}"/>
                </a:ext>
              </a:extLst>
            </p:cNvPr>
            <p:cNvSpPr>
              <a:spLocks noEditPoints="1"/>
            </p:cNvSpPr>
            <p:nvPr/>
          </p:nvSpPr>
          <p:spPr bwMode="auto">
            <a:xfrm>
              <a:off x="6781801" y="858838"/>
              <a:ext cx="500063" cy="25400"/>
            </a:xfrm>
            <a:custGeom>
              <a:avLst/>
              <a:gdLst>
                <a:gd name="T0" fmla="*/ 1379 w 1379"/>
                <a:gd name="T1" fmla="*/ 36 h 72"/>
                <a:gd name="T2" fmla="*/ 1345 w 1379"/>
                <a:gd name="T3" fmla="*/ 0 h 72"/>
                <a:gd name="T4" fmla="*/ 1311 w 1379"/>
                <a:gd name="T5" fmla="*/ 36 h 72"/>
                <a:gd name="T6" fmla="*/ 1345 w 1379"/>
                <a:gd name="T7" fmla="*/ 72 h 72"/>
                <a:gd name="T8" fmla="*/ 1379 w 1379"/>
                <a:gd name="T9" fmla="*/ 36 h 72"/>
                <a:gd name="T10" fmla="*/ 714 w 1379"/>
                <a:gd name="T11" fmla="*/ 36 h 72"/>
                <a:gd name="T12" fmla="*/ 679 w 1379"/>
                <a:gd name="T13" fmla="*/ 0 h 72"/>
                <a:gd name="T14" fmla="*/ 645 w 1379"/>
                <a:gd name="T15" fmla="*/ 36 h 72"/>
                <a:gd name="T16" fmla="*/ 679 w 1379"/>
                <a:gd name="T17" fmla="*/ 72 h 72"/>
                <a:gd name="T18" fmla="*/ 714 w 1379"/>
                <a:gd name="T19" fmla="*/ 36 h 72"/>
                <a:gd name="T20" fmla="*/ 69 w 1379"/>
                <a:gd name="T21" fmla="*/ 36 h 72"/>
                <a:gd name="T22" fmla="*/ 34 w 1379"/>
                <a:gd name="T23" fmla="*/ 0 h 72"/>
                <a:gd name="T24" fmla="*/ 0 w 1379"/>
                <a:gd name="T25" fmla="*/ 36 h 72"/>
                <a:gd name="T26" fmla="*/ 34 w 1379"/>
                <a:gd name="T27" fmla="*/ 72 h 72"/>
                <a:gd name="T28" fmla="*/ 69 w 1379"/>
                <a:gd name="T29"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9" h="72">
                  <a:moveTo>
                    <a:pt x="1379" y="36"/>
                  </a:moveTo>
                  <a:cubicBezTo>
                    <a:pt x="1379" y="16"/>
                    <a:pt x="1364" y="0"/>
                    <a:pt x="1345" y="0"/>
                  </a:cubicBezTo>
                  <a:cubicBezTo>
                    <a:pt x="1326" y="0"/>
                    <a:pt x="1311" y="16"/>
                    <a:pt x="1311" y="36"/>
                  </a:cubicBezTo>
                  <a:cubicBezTo>
                    <a:pt x="1311" y="56"/>
                    <a:pt x="1326" y="72"/>
                    <a:pt x="1345" y="72"/>
                  </a:cubicBezTo>
                  <a:cubicBezTo>
                    <a:pt x="1364" y="72"/>
                    <a:pt x="1379" y="56"/>
                    <a:pt x="1379" y="36"/>
                  </a:cubicBezTo>
                  <a:close/>
                  <a:moveTo>
                    <a:pt x="714" y="36"/>
                  </a:moveTo>
                  <a:cubicBezTo>
                    <a:pt x="714" y="16"/>
                    <a:pt x="698" y="0"/>
                    <a:pt x="679" y="0"/>
                  </a:cubicBezTo>
                  <a:cubicBezTo>
                    <a:pt x="660" y="0"/>
                    <a:pt x="645" y="16"/>
                    <a:pt x="645" y="36"/>
                  </a:cubicBezTo>
                  <a:cubicBezTo>
                    <a:pt x="645" y="56"/>
                    <a:pt x="660" y="72"/>
                    <a:pt x="679" y="72"/>
                  </a:cubicBezTo>
                  <a:cubicBezTo>
                    <a:pt x="698" y="72"/>
                    <a:pt x="714" y="56"/>
                    <a:pt x="714" y="36"/>
                  </a:cubicBezTo>
                  <a:close/>
                  <a:moveTo>
                    <a:pt x="69" y="36"/>
                  </a:moveTo>
                  <a:cubicBezTo>
                    <a:pt x="69" y="16"/>
                    <a:pt x="53" y="0"/>
                    <a:pt x="34" y="0"/>
                  </a:cubicBezTo>
                  <a:cubicBezTo>
                    <a:pt x="15" y="0"/>
                    <a:pt x="0" y="16"/>
                    <a:pt x="0" y="36"/>
                  </a:cubicBezTo>
                  <a:cubicBezTo>
                    <a:pt x="0" y="56"/>
                    <a:pt x="15" y="72"/>
                    <a:pt x="34" y="72"/>
                  </a:cubicBezTo>
                  <a:cubicBezTo>
                    <a:pt x="53" y="72"/>
                    <a:pt x="69" y="56"/>
                    <a:pt x="69" y="36"/>
                  </a:cubicBezTo>
                  <a:close/>
                </a:path>
              </a:pathLst>
            </a:custGeom>
            <a:solidFill>
              <a:srgbClr val="A5A5A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8" name="Freeform 163">
              <a:extLst>
                <a:ext uri="{FF2B5EF4-FFF2-40B4-BE49-F238E27FC236}">
                  <a16:creationId xmlns:a16="http://schemas.microsoft.com/office/drawing/2014/main" id="{4BD42B5F-98C6-4B19-B3E5-6B099CBA74DE}"/>
                </a:ext>
              </a:extLst>
            </p:cNvPr>
            <p:cNvSpPr>
              <a:spLocks noEditPoints="1"/>
            </p:cNvSpPr>
            <p:nvPr/>
          </p:nvSpPr>
          <p:spPr bwMode="auto">
            <a:xfrm>
              <a:off x="6718301" y="909638"/>
              <a:ext cx="563563" cy="61913"/>
            </a:xfrm>
            <a:custGeom>
              <a:avLst/>
              <a:gdLst>
                <a:gd name="T0" fmla="*/ 299 w 355"/>
                <a:gd name="T1" fmla="*/ 39 h 39"/>
                <a:gd name="T2" fmla="*/ 355 w 355"/>
                <a:gd name="T3" fmla="*/ 39 h 39"/>
                <a:gd name="T4" fmla="*/ 355 w 355"/>
                <a:gd name="T5" fmla="*/ 34 h 39"/>
                <a:gd name="T6" fmla="*/ 299 w 355"/>
                <a:gd name="T7" fmla="*/ 34 h 39"/>
                <a:gd name="T8" fmla="*/ 299 w 355"/>
                <a:gd name="T9" fmla="*/ 39 h 39"/>
                <a:gd name="T10" fmla="*/ 299 w 355"/>
                <a:gd name="T11" fmla="*/ 23 h 39"/>
                <a:gd name="T12" fmla="*/ 355 w 355"/>
                <a:gd name="T13" fmla="*/ 23 h 39"/>
                <a:gd name="T14" fmla="*/ 355 w 355"/>
                <a:gd name="T15" fmla="*/ 17 h 39"/>
                <a:gd name="T16" fmla="*/ 299 w 355"/>
                <a:gd name="T17" fmla="*/ 17 h 39"/>
                <a:gd name="T18" fmla="*/ 299 w 355"/>
                <a:gd name="T19" fmla="*/ 23 h 39"/>
                <a:gd name="T20" fmla="*/ 299 w 355"/>
                <a:gd name="T21" fmla="*/ 6 h 39"/>
                <a:gd name="T22" fmla="*/ 355 w 355"/>
                <a:gd name="T23" fmla="*/ 6 h 39"/>
                <a:gd name="T24" fmla="*/ 355 w 355"/>
                <a:gd name="T25" fmla="*/ 0 h 39"/>
                <a:gd name="T26" fmla="*/ 299 w 355"/>
                <a:gd name="T27" fmla="*/ 0 h 39"/>
                <a:gd name="T28" fmla="*/ 299 w 355"/>
                <a:gd name="T29" fmla="*/ 6 h 39"/>
                <a:gd name="T30" fmla="*/ 147 w 355"/>
                <a:gd name="T31" fmla="*/ 39 h 39"/>
                <a:gd name="T32" fmla="*/ 203 w 355"/>
                <a:gd name="T33" fmla="*/ 39 h 39"/>
                <a:gd name="T34" fmla="*/ 203 w 355"/>
                <a:gd name="T35" fmla="*/ 34 h 39"/>
                <a:gd name="T36" fmla="*/ 147 w 355"/>
                <a:gd name="T37" fmla="*/ 34 h 39"/>
                <a:gd name="T38" fmla="*/ 147 w 355"/>
                <a:gd name="T39" fmla="*/ 39 h 39"/>
                <a:gd name="T40" fmla="*/ 147 w 355"/>
                <a:gd name="T41" fmla="*/ 23 h 39"/>
                <a:gd name="T42" fmla="*/ 203 w 355"/>
                <a:gd name="T43" fmla="*/ 23 h 39"/>
                <a:gd name="T44" fmla="*/ 203 w 355"/>
                <a:gd name="T45" fmla="*/ 17 h 39"/>
                <a:gd name="T46" fmla="*/ 147 w 355"/>
                <a:gd name="T47" fmla="*/ 17 h 39"/>
                <a:gd name="T48" fmla="*/ 147 w 355"/>
                <a:gd name="T49" fmla="*/ 23 h 39"/>
                <a:gd name="T50" fmla="*/ 147 w 355"/>
                <a:gd name="T51" fmla="*/ 6 h 39"/>
                <a:gd name="T52" fmla="*/ 203 w 355"/>
                <a:gd name="T53" fmla="*/ 6 h 39"/>
                <a:gd name="T54" fmla="*/ 203 w 355"/>
                <a:gd name="T55" fmla="*/ 0 h 39"/>
                <a:gd name="T56" fmla="*/ 147 w 355"/>
                <a:gd name="T57" fmla="*/ 0 h 39"/>
                <a:gd name="T58" fmla="*/ 147 w 355"/>
                <a:gd name="T59" fmla="*/ 6 h 39"/>
                <a:gd name="T60" fmla="*/ 0 w 355"/>
                <a:gd name="T61" fmla="*/ 39 h 39"/>
                <a:gd name="T62" fmla="*/ 56 w 355"/>
                <a:gd name="T63" fmla="*/ 39 h 39"/>
                <a:gd name="T64" fmla="*/ 56 w 355"/>
                <a:gd name="T65" fmla="*/ 34 h 39"/>
                <a:gd name="T66" fmla="*/ 0 w 355"/>
                <a:gd name="T67" fmla="*/ 34 h 39"/>
                <a:gd name="T68" fmla="*/ 0 w 355"/>
                <a:gd name="T69" fmla="*/ 39 h 39"/>
                <a:gd name="T70" fmla="*/ 0 w 355"/>
                <a:gd name="T71" fmla="*/ 23 h 39"/>
                <a:gd name="T72" fmla="*/ 56 w 355"/>
                <a:gd name="T73" fmla="*/ 23 h 39"/>
                <a:gd name="T74" fmla="*/ 56 w 355"/>
                <a:gd name="T75" fmla="*/ 17 h 39"/>
                <a:gd name="T76" fmla="*/ 0 w 355"/>
                <a:gd name="T77" fmla="*/ 17 h 39"/>
                <a:gd name="T78" fmla="*/ 0 w 355"/>
                <a:gd name="T79" fmla="*/ 23 h 39"/>
                <a:gd name="T80" fmla="*/ 0 w 355"/>
                <a:gd name="T81" fmla="*/ 6 h 39"/>
                <a:gd name="T82" fmla="*/ 56 w 355"/>
                <a:gd name="T83" fmla="*/ 6 h 39"/>
                <a:gd name="T84" fmla="*/ 56 w 355"/>
                <a:gd name="T85" fmla="*/ 0 h 39"/>
                <a:gd name="T86" fmla="*/ 0 w 355"/>
                <a:gd name="T87" fmla="*/ 0 h 39"/>
                <a:gd name="T88" fmla="*/ 0 w 355"/>
                <a:gd name="T89"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5" h="39">
                  <a:moveTo>
                    <a:pt x="299" y="39"/>
                  </a:moveTo>
                  <a:lnTo>
                    <a:pt x="355" y="39"/>
                  </a:lnTo>
                  <a:lnTo>
                    <a:pt x="355" y="34"/>
                  </a:lnTo>
                  <a:lnTo>
                    <a:pt x="299" y="34"/>
                  </a:lnTo>
                  <a:lnTo>
                    <a:pt x="299" y="39"/>
                  </a:lnTo>
                  <a:close/>
                  <a:moveTo>
                    <a:pt x="299" y="23"/>
                  </a:moveTo>
                  <a:lnTo>
                    <a:pt x="355" y="23"/>
                  </a:lnTo>
                  <a:lnTo>
                    <a:pt x="355" y="17"/>
                  </a:lnTo>
                  <a:lnTo>
                    <a:pt x="299" y="17"/>
                  </a:lnTo>
                  <a:lnTo>
                    <a:pt x="299" y="23"/>
                  </a:lnTo>
                  <a:close/>
                  <a:moveTo>
                    <a:pt x="299" y="6"/>
                  </a:moveTo>
                  <a:lnTo>
                    <a:pt x="355" y="6"/>
                  </a:lnTo>
                  <a:lnTo>
                    <a:pt x="355" y="0"/>
                  </a:lnTo>
                  <a:lnTo>
                    <a:pt x="299" y="0"/>
                  </a:lnTo>
                  <a:lnTo>
                    <a:pt x="299" y="6"/>
                  </a:lnTo>
                  <a:close/>
                  <a:moveTo>
                    <a:pt x="147" y="39"/>
                  </a:moveTo>
                  <a:lnTo>
                    <a:pt x="203" y="39"/>
                  </a:lnTo>
                  <a:lnTo>
                    <a:pt x="203" y="34"/>
                  </a:lnTo>
                  <a:lnTo>
                    <a:pt x="147" y="34"/>
                  </a:lnTo>
                  <a:lnTo>
                    <a:pt x="147" y="39"/>
                  </a:lnTo>
                  <a:close/>
                  <a:moveTo>
                    <a:pt x="147" y="23"/>
                  </a:moveTo>
                  <a:lnTo>
                    <a:pt x="203" y="23"/>
                  </a:lnTo>
                  <a:lnTo>
                    <a:pt x="203" y="17"/>
                  </a:lnTo>
                  <a:lnTo>
                    <a:pt x="147" y="17"/>
                  </a:lnTo>
                  <a:lnTo>
                    <a:pt x="147" y="23"/>
                  </a:lnTo>
                  <a:close/>
                  <a:moveTo>
                    <a:pt x="147" y="6"/>
                  </a:moveTo>
                  <a:lnTo>
                    <a:pt x="203" y="6"/>
                  </a:lnTo>
                  <a:lnTo>
                    <a:pt x="203" y="0"/>
                  </a:lnTo>
                  <a:lnTo>
                    <a:pt x="147" y="0"/>
                  </a:lnTo>
                  <a:lnTo>
                    <a:pt x="147" y="6"/>
                  </a:lnTo>
                  <a:close/>
                  <a:moveTo>
                    <a:pt x="0" y="39"/>
                  </a:moveTo>
                  <a:lnTo>
                    <a:pt x="56" y="39"/>
                  </a:lnTo>
                  <a:lnTo>
                    <a:pt x="56" y="34"/>
                  </a:lnTo>
                  <a:lnTo>
                    <a:pt x="0" y="34"/>
                  </a:lnTo>
                  <a:lnTo>
                    <a:pt x="0" y="39"/>
                  </a:lnTo>
                  <a:close/>
                  <a:moveTo>
                    <a:pt x="0" y="23"/>
                  </a:moveTo>
                  <a:lnTo>
                    <a:pt x="56" y="23"/>
                  </a:lnTo>
                  <a:lnTo>
                    <a:pt x="56" y="17"/>
                  </a:lnTo>
                  <a:lnTo>
                    <a:pt x="0" y="17"/>
                  </a:lnTo>
                  <a:lnTo>
                    <a:pt x="0" y="23"/>
                  </a:lnTo>
                  <a:close/>
                  <a:moveTo>
                    <a:pt x="0" y="6"/>
                  </a:moveTo>
                  <a:lnTo>
                    <a:pt x="56" y="6"/>
                  </a:lnTo>
                  <a:lnTo>
                    <a:pt x="56" y="0"/>
                  </a:lnTo>
                  <a:lnTo>
                    <a:pt x="0"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Rectangle 164" descr="moved to production">
              <a:extLst>
                <a:ext uri="{FF2B5EF4-FFF2-40B4-BE49-F238E27FC236}">
                  <a16:creationId xmlns:a16="http://schemas.microsoft.com/office/drawing/2014/main" id="{49E8A57F-AD7F-4815-B5FB-A61CB8F4BE8A}"/>
                </a:ext>
              </a:extLst>
            </p:cNvPr>
            <p:cNvSpPr>
              <a:spLocks noChangeArrowheads="1"/>
            </p:cNvSpPr>
            <p:nvPr/>
          </p:nvSpPr>
          <p:spPr bwMode="auto">
            <a:xfrm>
              <a:off x="6478588" y="1152526"/>
              <a:ext cx="11652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1E4A73"/>
                  </a:solidFill>
                  <a:effectLst/>
                  <a:latin typeface="Calibri" panose="020F0502020204030204" pitchFamily="34" charset="0"/>
                </a:rPr>
                <a:t>Moved to Production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0" name="Line 175" descr="&quot;&quot;">
              <a:extLst>
                <a:ext uri="{FF2B5EF4-FFF2-40B4-BE49-F238E27FC236}">
                  <a16:creationId xmlns:a16="http://schemas.microsoft.com/office/drawing/2014/main" id="{FC2B698B-88A8-4AFD-B119-D63F4E7FC1F4}"/>
                </a:ext>
              </a:extLst>
            </p:cNvPr>
            <p:cNvSpPr>
              <a:spLocks noChangeShapeType="1"/>
            </p:cNvSpPr>
            <p:nvPr/>
          </p:nvSpPr>
          <p:spPr bwMode="auto">
            <a:xfrm flipH="1">
              <a:off x="6062663" y="798513"/>
              <a:ext cx="428625" cy="0"/>
            </a:xfrm>
            <a:prstGeom prst="line">
              <a:avLst/>
            </a:prstGeom>
            <a:noFill/>
            <a:ln w="6350" cap="rnd">
              <a:solidFill>
                <a:srgbClr val="5692C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176">
              <a:extLst>
                <a:ext uri="{FF2B5EF4-FFF2-40B4-BE49-F238E27FC236}">
                  <a16:creationId xmlns:a16="http://schemas.microsoft.com/office/drawing/2014/main" id="{EE6A0351-D7C8-4B65-9B70-1AAFDD064CDF}"/>
                </a:ext>
              </a:extLst>
            </p:cNvPr>
            <p:cNvSpPr>
              <a:spLocks/>
            </p:cNvSpPr>
            <p:nvPr/>
          </p:nvSpPr>
          <p:spPr bwMode="auto">
            <a:xfrm>
              <a:off x="6000751" y="763588"/>
              <a:ext cx="69850" cy="69850"/>
            </a:xfrm>
            <a:custGeom>
              <a:avLst/>
              <a:gdLst>
                <a:gd name="T0" fmla="*/ 44 w 44"/>
                <a:gd name="T1" fmla="*/ 44 h 44"/>
                <a:gd name="T2" fmla="*/ 0 w 44"/>
                <a:gd name="T3" fmla="*/ 22 h 44"/>
                <a:gd name="T4" fmla="*/ 44 w 44"/>
                <a:gd name="T5" fmla="*/ 0 h 44"/>
                <a:gd name="T6" fmla="*/ 44 w 44"/>
                <a:gd name="T7" fmla="*/ 44 h 44"/>
              </a:gdLst>
              <a:ahLst/>
              <a:cxnLst>
                <a:cxn ang="0">
                  <a:pos x="T0" y="T1"/>
                </a:cxn>
                <a:cxn ang="0">
                  <a:pos x="T2" y="T3"/>
                </a:cxn>
                <a:cxn ang="0">
                  <a:pos x="T4" y="T5"/>
                </a:cxn>
                <a:cxn ang="0">
                  <a:pos x="T6" y="T7"/>
                </a:cxn>
              </a:cxnLst>
              <a:rect l="0" t="0" r="r" b="b"/>
              <a:pathLst>
                <a:path w="44" h="44">
                  <a:moveTo>
                    <a:pt x="44" y="44"/>
                  </a:moveTo>
                  <a:lnTo>
                    <a:pt x="0" y="22"/>
                  </a:lnTo>
                  <a:lnTo>
                    <a:pt x="44" y="0"/>
                  </a:lnTo>
                  <a:lnTo>
                    <a:pt x="44" y="44"/>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01" name="Rectangle 204" descr="change process flow">
            <a:extLst>
              <a:ext uri="{FF2B5EF4-FFF2-40B4-BE49-F238E27FC236}">
                <a16:creationId xmlns:a16="http://schemas.microsoft.com/office/drawing/2014/main" id="{84E01036-6016-4644-9E06-752016621B0B}"/>
              </a:ext>
            </a:extLst>
          </p:cNvPr>
          <p:cNvSpPr>
            <a:spLocks noChangeArrowheads="1"/>
          </p:cNvSpPr>
          <p:nvPr/>
        </p:nvSpPr>
        <p:spPr bwMode="auto">
          <a:xfrm>
            <a:off x="6014585" y="2582522"/>
            <a:ext cx="3352800" cy="1219200"/>
          </a:xfrm>
          <a:prstGeom prst="rect">
            <a:avLst/>
          </a:pr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2" name="Rectangle 205" descr="change process flow">
            <a:extLst>
              <a:ext uri="{FF2B5EF4-FFF2-40B4-BE49-F238E27FC236}">
                <a16:creationId xmlns:a16="http://schemas.microsoft.com/office/drawing/2014/main" id="{2BE244A6-B290-44F8-8E8A-547376AB552D}"/>
              </a:ext>
            </a:extLst>
          </p:cNvPr>
          <p:cNvSpPr>
            <a:spLocks noChangeArrowheads="1"/>
          </p:cNvSpPr>
          <p:nvPr/>
        </p:nvSpPr>
        <p:spPr bwMode="auto">
          <a:xfrm>
            <a:off x="6160635" y="2728572"/>
            <a:ext cx="3060700" cy="927100"/>
          </a:xfrm>
          <a:prstGeom prst="rect">
            <a:avLst/>
          </a:pr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4" name="Rectangle 207" descr="change Process flow">
            <a:extLst>
              <a:ext uri="{FF2B5EF4-FFF2-40B4-BE49-F238E27FC236}">
                <a16:creationId xmlns:a16="http://schemas.microsoft.com/office/drawing/2014/main" id="{1E56F72E-C79F-45CE-9A22-97211EAC1321}"/>
              </a:ext>
            </a:extLst>
          </p:cNvPr>
          <p:cNvSpPr>
            <a:spLocks noChangeArrowheads="1"/>
          </p:cNvSpPr>
          <p:nvPr/>
        </p:nvSpPr>
        <p:spPr bwMode="auto">
          <a:xfrm>
            <a:off x="6160635" y="2728572"/>
            <a:ext cx="3060700" cy="927100"/>
          </a:xfrm>
          <a:prstGeom prst="rect">
            <a:avLst/>
          </a:pr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6" name="Freeform 241" descr="enhancement">
            <a:extLst>
              <a:ext uri="{FF2B5EF4-FFF2-40B4-BE49-F238E27FC236}">
                <a16:creationId xmlns:a16="http://schemas.microsoft.com/office/drawing/2014/main" id="{A1738416-3F23-4F60-BEE2-FDB169CFFD26}"/>
              </a:ext>
              <a:ext uri="{C183D7F6-B498-43B3-948B-1728B52AA6E4}">
                <adec:decorative xmlns:adec="http://schemas.microsoft.com/office/drawing/2017/decorative" xmlns="" val="0"/>
              </a:ext>
            </a:extLst>
          </p:cNvPr>
          <p:cNvSpPr>
            <a:spLocks/>
          </p:cNvSpPr>
          <p:nvPr/>
        </p:nvSpPr>
        <p:spPr bwMode="auto">
          <a:xfrm>
            <a:off x="5241472" y="5225710"/>
            <a:ext cx="339725" cy="452438"/>
          </a:xfrm>
          <a:custGeom>
            <a:avLst/>
            <a:gdLst>
              <a:gd name="T0" fmla="*/ 214 w 214"/>
              <a:gd name="T1" fmla="*/ 55 h 285"/>
              <a:gd name="T2" fmla="*/ 161 w 214"/>
              <a:gd name="T3" fmla="*/ 0 h 285"/>
              <a:gd name="T4" fmla="*/ 0 w 214"/>
              <a:gd name="T5" fmla="*/ 0 h 285"/>
              <a:gd name="T6" fmla="*/ 0 w 214"/>
              <a:gd name="T7" fmla="*/ 285 h 285"/>
              <a:gd name="T8" fmla="*/ 214 w 214"/>
              <a:gd name="T9" fmla="*/ 285 h 285"/>
              <a:gd name="T10" fmla="*/ 214 w 214"/>
              <a:gd name="T11" fmla="*/ 55 h 285"/>
            </a:gdLst>
            <a:ahLst/>
            <a:cxnLst>
              <a:cxn ang="0">
                <a:pos x="T0" y="T1"/>
              </a:cxn>
              <a:cxn ang="0">
                <a:pos x="T2" y="T3"/>
              </a:cxn>
              <a:cxn ang="0">
                <a:pos x="T4" y="T5"/>
              </a:cxn>
              <a:cxn ang="0">
                <a:pos x="T6" y="T7"/>
              </a:cxn>
              <a:cxn ang="0">
                <a:pos x="T8" y="T9"/>
              </a:cxn>
              <a:cxn ang="0">
                <a:pos x="T10" y="T11"/>
              </a:cxn>
            </a:cxnLst>
            <a:rect l="0" t="0" r="r" b="b"/>
            <a:pathLst>
              <a:path w="214" h="285">
                <a:moveTo>
                  <a:pt x="214" y="55"/>
                </a:moveTo>
                <a:lnTo>
                  <a:pt x="161" y="0"/>
                </a:lnTo>
                <a:lnTo>
                  <a:pt x="0" y="0"/>
                </a:lnTo>
                <a:lnTo>
                  <a:pt x="0" y="285"/>
                </a:lnTo>
                <a:lnTo>
                  <a:pt x="214" y="285"/>
                </a:lnTo>
                <a:lnTo>
                  <a:pt x="214" y="55"/>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60" name="Picture 236" descr="ERB accepts">
            <a:extLst>
              <a:ext uri="{FF2B5EF4-FFF2-40B4-BE49-F238E27FC236}">
                <a16:creationId xmlns:a16="http://schemas.microsoft.com/office/drawing/2014/main" id="{69DB3DA2-E29A-490D-A7AF-1D77A024381D}"/>
              </a:ext>
              <a:ext uri="{C183D7F6-B498-43B3-948B-1728B52AA6E4}">
                <adec:decorative xmlns:adec="http://schemas.microsoft.com/office/drawing/2017/decorative" xmlns=""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5994" y="5493925"/>
            <a:ext cx="807453" cy="67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09" name="Group 1408" descr="defect">
            <a:extLst>
              <a:ext uri="{FF2B5EF4-FFF2-40B4-BE49-F238E27FC236}">
                <a16:creationId xmlns:a16="http://schemas.microsoft.com/office/drawing/2014/main" id="{60B17F0F-DC09-40F9-95DD-B82B56C124E3}"/>
              </a:ext>
              <a:ext uri="{C183D7F6-B498-43B3-948B-1728B52AA6E4}">
                <adec:decorative xmlns:adec="http://schemas.microsoft.com/office/drawing/2017/decorative" xmlns="" val="0"/>
              </a:ext>
            </a:extLst>
          </p:cNvPr>
          <p:cNvGrpSpPr/>
          <p:nvPr/>
        </p:nvGrpSpPr>
        <p:grpSpPr>
          <a:xfrm>
            <a:off x="5235122" y="6110345"/>
            <a:ext cx="439738" cy="451820"/>
            <a:chOff x="5235122" y="6113122"/>
            <a:chExt cx="439738" cy="658813"/>
          </a:xfrm>
        </p:grpSpPr>
        <p:sp>
          <p:nvSpPr>
            <p:cNvPr id="1239" name="Freeform 244" descr="&quot;&quot;">
              <a:extLst>
                <a:ext uri="{FF2B5EF4-FFF2-40B4-BE49-F238E27FC236}">
                  <a16:creationId xmlns:a16="http://schemas.microsoft.com/office/drawing/2014/main" id="{9E4FF02E-59D1-4E01-8819-65BA76C94716}"/>
                </a:ext>
              </a:extLst>
            </p:cNvPr>
            <p:cNvSpPr>
              <a:spLocks/>
            </p:cNvSpPr>
            <p:nvPr/>
          </p:nvSpPr>
          <p:spPr bwMode="auto">
            <a:xfrm>
              <a:off x="5241472" y="6113122"/>
              <a:ext cx="339725" cy="450850"/>
            </a:xfrm>
            <a:custGeom>
              <a:avLst/>
              <a:gdLst>
                <a:gd name="T0" fmla="*/ 214 w 214"/>
                <a:gd name="T1" fmla="*/ 54 h 284"/>
                <a:gd name="T2" fmla="*/ 161 w 214"/>
                <a:gd name="T3" fmla="*/ 0 h 284"/>
                <a:gd name="T4" fmla="*/ 0 w 214"/>
                <a:gd name="T5" fmla="*/ 0 h 284"/>
                <a:gd name="T6" fmla="*/ 0 w 214"/>
                <a:gd name="T7" fmla="*/ 284 h 284"/>
                <a:gd name="T8" fmla="*/ 214 w 214"/>
                <a:gd name="T9" fmla="*/ 284 h 284"/>
                <a:gd name="T10" fmla="*/ 214 w 214"/>
                <a:gd name="T11" fmla="*/ 54 h 284"/>
              </a:gdLst>
              <a:ahLst/>
              <a:cxnLst>
                <a:cxn ang="0">
                  <a:pos x="T0" y="T1"/>
                </a:cxn>
                <a:cxn ang="0">
                  <a:pos x="T2" y="T3"/>
                </a:cxn>
                <a:cxn ang="0">
                  <a:pos x="T4" y="T5"/>
                </a:cxn>
                <a:cxn ang="0">
                  <a:pos x="T6" y="T7"/>
                </a:cxn>
                <a:cxn ang="0">
                  <a:pos x="T8" y="T9"/>
                </a:cxn>
                <a:cxn ang="0">
                  <a:pos x="T10" y="T11"/>
                </a:cxn>
              </a:cxnLst>
              <a:rect l="0" t="0" r="r" b="b"/>
              <a:pathLst>
                <a:path w="214" h="284">
                  <a:moveTo>
                    <a:pt x="214" y="54"/>
                  </a:moveTo>
                  <a:lnTo>
                    <a:pt x="161" y="0"/>
                  </a:lnTo>
                  <a:lnTo>
                    <a:pt x="0" y="0"/>
                  </a:lnTo>
                  <a:lnTo>
                    <a:pt x="0" y="284"/>
                  </a:lnTo>
                  <a:lnTo>
                    <a:pt x="214" y="284"/>
                  </a:lnTo>
                  <a:lnTo>
                    <a:pt x="214" y="54"/>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1" name="Freeform 246">
              <a:extLst>
                <a:ext uri="{FF2B5EF4-FFF2-40B4-BE49-F238E27FC236}">
                  <a16:creationId xmlns:a16="http://schemas.microsoft.com/office/drawing/2014/main" id="{9AD08EE4-6844-473F-9375-C9ABBDB86A18}"/>
                </a:ext>
              </a:extLst>
            </p:cNvPr>
            <p:cNvSpPr>
              <a:spLocks noEditPoints="1"/>
            </p:cNvSpPr>
            <p:nvPr/>
          </p:nvSpPr>
          <p:spPr bwMode="auto">
            <a:xfrm>
              <a:off x="5301797" y="6116297"/>
              <a:ext cx="273050" cy="357188"/>
            </a:xfrm>
            <a:custGeom>
              <a:avLst/>
              <a:gdLst>
                <a:gd name="T0" fmla="*/ 81 w 172"/>
                <a:gd name="T1" fmla="*/ 225 h 225"/>
                <a:gd name="T2" fmla="*/ 135 w 172"/>
                <a:gd name="T3" fmla="*/ 225 h 225"/>
                <a:gd name="T4" fmla="*/ 135 w 172"/>
                <a:gd name="T5" fmla="*/ 218 h 225"/>
                <a:gd name="T6" fmla="*/ 81 w 172"/>
                <a:gd name="T7" fmla="*/ 218 h 225"/>
                <a:gd name="T8" fmla="*/ 81 w 172"/>
                <a:gd name="T9" fmla="*/ 225 h 225"/>
                <a:gd name="T10" fmla="*/ 0 w 172"/>
                <a:gd name="T11" fmla="*/ 191 h 225"/>
                <a:gd name="T12" fmla="*/ 135 w 172"/>
                <a:gd name="T13" fmla="*/ 191 h 225"/>
                <a:gd name="T14" fmla="*/ 135 w 172"/>
                <a:gd name="T15" fmla="*/ 184 h 225"/>
                <a:gd name="T16" fmla="*/ 0 w 172"/>
                <a:gd name="T17" fmla="*/ 184 h 225"/>
                <a:gd name="T18" fmla="*/ 0 w 172"/>
                <a:gd name="T19" fmla="*/ 191 h 225"/>
                <a:gd name="T20" fmla="*/ 0 w 172"/>
                <a:gd name="T21" fmla="*/ 157 h 225"/>
                <a:gd name="T22" fmla="*/ 135 w 172"/>
                <a:gd name="T23" fmla="*/ 157 h 225"/>
                <a:gd name="T24" fmla="*/ 135 w 172"/>
                <a:gd name="T25" fmla="*/ 150 h 225"/>
                <a:gd name="T26" fmla="*/ 0 w 172"/>
                <a:gd name="T27" fmla="*/ 150 h 225"/>
                <a:gd name="T28" fmla="*/ 0 w 172"/>
                <a:gd name="T29" fmla="*/ 157 h 225"/>
                <a:gd name="T30" fmla="*/ 0 w 172"/>
                <a:gd name="T31" fmla="*/ 123 h 225"/>
                <a:gd name="T32" fmla="*/ 135 w 172"/>
                <a:gd name="T33" fmla="*/ 123 h 225"/>
                <a:gd name="T34" fmla="*/ 135 w 172"/>
                <a:gd name="T35" fmla="*/ 116 h 225"/>
                <a:gd name="T36" fmla="*/ 0 w 172"/>
                <a:gd name="T37" fmla="*/ 116 h 225"/>
                <a:gd name="T38" fmla="*/ 0 w 172"/>
                <a:gd name="T39" fmla="*/ 123 h 225"/>
                <a:gd name="T40" fmla="*/ 0 w 172"/>
                <a:gd name="T41" fmla="*/ 90 h 225"/>
                <a:gd name="T42" fmla="*/ 55 w 172"/>
                <a:gd name="T43" fmla="*/ 90 h 225"/>
                <a:gd name="T44" fmla="*/ 55 w 172"/>
                <a:gd name="T45" fmla="*/ 82 h 225"/>
                <a:gd name="T46" fmla="*/ 0 w 172"/>
                <a:gd name="T47" fmla="*/ 82 h 225"/>
                <a:gd name="T48" fmla="*/ 0 w 172"/>
                <a:gd name="T49" fmla="*/ 90 h 225"/>
                <a:gd name="T50" fmla="*/ 0 w 172"/>
                <a:gd name="T51" fmla="*/ 56 h 225"/>
                <a:gd name="T52" fmla="*/ 55 w 172"/>
                <a:gd name="T53" fmla="*/ 56 h 225"/>
                <a:gd name="T54" fmla="*/ 55 w 172"/>
                <a:gd name="T55" fmla="*/ 48 h 225"/>
                <a:gd name="T56" fmla="*/ 0 w 172"/>
                <a:gd name="T57" fmla="*/ 48 h 225"/>
                <a:gd name="T58" fmla="*/ 0 w 172"/>
                <a:gd name="T59" fmla="*/ 56 h 225"/>
                <a:gd name="T60" fmla="*/ 121 w 172"/>
                <a:gd name="T61" fmla="*/ 0 h 225"/>
                <a:gd name="T62" fmla="*/ 121 w 172"/>
                <a:gd name="T63" fmla="*/ 52 h 225"/>
                <a:gd name="T64" fmla="*/ 172 w 172"/>
                <a:gd name="T65" fmla="*/ 52 h 225"/>
                <a:gd name="T66" fmla="*/ 121 w 172"/>
                <a:gd name="T6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2" h="225">
                  <a:moveTo>
                    <a:pt x="81" y="225"/>
                  </a:moveTo>
                  <a:lnTo>
                    <a:pt x="135" y="225"/>
                  </a:lnTo>
                  <a:lnTo>
                    <a:pt x="135" y="218"/>
                  </a:lnTo>
                  <a:lnTo>
                    <a:pt x="81" y="218"/>
                  </a:lnTo>
                  <a:lnTo>
                    <a:pt x="81" y="225"/>
                  </a:lnTo>
                  <a:close/>
                  <a:moveTo>
                    <a:pt x="0" y="191"/>
                  </a:moveTo>
                  <a:lnTo>
                    <a:pt x="135" y="191"/>
                  </a:lnTo>
                  <a:lnTo>
                    <a:pt x="135" y="184"/>
                  </a:lnTo>
                  <a:lnTo>
                    <a:pt x="0" y="184"/>
                  </a:lnTo>
                  <a:lnTo>
                    <a:pt x="0" y="191"/>
                  </a:lnTo>
                  <a:close/>
                  <a:moveTo>
                    <a:pt x="0" y="157"/>
                  </a:moveTo>
                  <a:lnTo>
                    <a:pt x="135" y="157"/>
                  </a:lnTo>
                  <a:lnTo>
                    <a:pt x="135" y="150"/>
                  </a:lnTo>
                  <a:lnTo>
                    <a:pt x="0" y="150"/>
                  </a:lnTo>
                  <a:lnTo>
                    <a:pt x="0" y="157"/>
                  </a:lnTo>
                  <a:close/>
                  <a:moveTo>
                    <a:pt x="0" y="123"/>
                  </a:moveTo>
                  <a:lnTo>
                    <a:pt x="135" y="123"/>
                  </a:lnTo>
                  <a:lnTo>
                    <a:pt x="135" y="116"/>
                  </a:lnTo>
                  <a:lnTo>
                    <a:pt x="0" y="116"/>
                  </a:lnTo>
                  <a:lnTo>
                    <a:pt x="0" y="123"/>
                  </a:lnTo>
                  <a:close/>
                  <a:moveTo>
                    <a:pt x="0" y="90"/>
                  </a:moveTo>
                  <a:lnTo>
                    <a:pt x="55" y="90"/>
                  </a:lnTo>
                  <a:lnTo>
                    <a:pt x="55" y="82"/>
                  </a:lnTo>
                  <a:lnTo>
                    <a:pt x="0" y="82"/>
                  </a:lnTo>
                  <a:lnTo>
                    <a:pt x="0" y="90"/>
                  </a:lnTo>
                  <a:close/>
                  <a:moveTo>
                    <a:pt x="0" y="56"/>
                  </a:moveTo>
                  <a:lnTo>
                    <a:pt x="55" y="56"/>
                  </a:lnTo>
                  <a:lnTo>
                    <a:pt x="55" y="48"/>
                  </a:lnTo>
                  <a:lnTo>
                    <a:pt x="0" y="48"/>
                  </a:lnTo>
                  <a:lnTo>
                    <a:pt x="0" y="56"/>
                  </a:lnTo>
                  <a:close/>
                  <a:moveTo>
                    <a:pt x="121" y="0"/>
                  </a:moveTo>
                  <a:lnTo>
                    <a:pt x="121" y="52"/>
                  </a:lnTo>
                  <a:lnTo>
                    <a:pt x="172" y="52"/>
                  </a:lnTo>
                  <a:lnTo>
                    <a:pt x="1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2" name="Rectangle 247">
              <a:extLst>
                <a:ext uri="{FF2B5EF4-FFF2-40B4-BE49-F238E27FC236}">
                  <a16:creationId xmlns:a16="http://schemas.microsoft.com/office/drawing/2014/main" id="{DAC9074E-64ED-496F-9332-3015D635583E}"/>
                </a:ext>
              </a:extLst>
            </p:cNvPr>
            <p:cNvSpPr>
              <a:spLocks noChangeArrowheads="1"/>
            </p:cNvSpPr>
            <p:nvPr/>
          </p:nvSpPr>
          <p:spPr bwMode="auto">
            <a:xfrm>
              <a:off x="5235122" y="6606835"/>
              <a:ext cx="4397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(Defect)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1245" name="Rectangle 250" descr="&quot;&quot;">
            <a:extLst>
              <a:ext uri="{FF2B5EF4-FFF2-40B4-BE49-F238E27FC236}">
                <a16:creationId xmlns:a16="http://schemas.microsoft.com/office/drawing/2014/main" id="{3947C383-69AE-41E8-97F4-7EDE5D9B1EBC}"/>
              </a:ext>
              <a:ext uri="{C183D7F6-B498-43B3-948B-1728B52AA6E4}">
                <adec:decorative xmlns:adec="http://schemas.microsoft.com/office/drawing/2017/decorative" xmlns="" val="0"/>
              </a:ext>
            </a:extLst>
          </p:cNvPr>
          <p:cNvSpPr>
            <a:spLocks noChangeArrowheads="1"/>
          </p:cNvSpPr>
          <p:nvPr/>
        </p:nvSpPr>
        <p:spPr bwMode="auto">
          <a:xfrm>
            <a:off x="4042910" y="4436722"/>
            <a:ext cx="114300" cy="115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59" name="Group 1458" descr="no/">
            <a:extLst>
              <a:ext uri="{FF2B5EF4-FFF2-40B4-BE49-F238E27FC236}">
                <a16:creationId xmlns:a16="http://schemas.microsoft.com/office/drawing/2014/main" id="{0E44E98B-F350-4DD1-9A96-812D79D9E031}"/>
              </a:ext>
              <a:ext uri="{C183D7F6-B498-43B3-948B-1728B52AA6E4}">
                <adec:decorative xmlns:adec="http://schemas.microsoft.com/office/drawing/2017/decorative" xmlns="" val="0"/>
              </a:ext>
            </a:extLst>
          </p:cNvPr>
          <p:cNvGrpSpPr/>
          <p:nvPr/>
        </p:nvGrpSpPr>
        <p:grpSpPr>
          <a:xfrm>
            <a:off x="3960360" y="3357222"/>
            <a:ext cx="171450" cy="2271713"/>
            <a:chOff x="3960360" y="3357222"/>
            <a:chExt cx="171450" cy="2271713"/>
          </a:xfrm>
        </p:grpSpPr>
        <p:sp>
          <p:nvSpPr>
            <p:cNvPr id="1244" name="Freeform 249">
              <a:extLst>
                <a:ext uri="{FF2B5EF4-FFF2-40B4-BE49-F238E27FC236}">
                  <a16:creationId xmlns:a16="http://schemas.microsoft.com/office/drawing/2014/main" id="{1E74C326-0553-42BB-A84A-76EBDD04BF44}"/>
                </a:ext>
              </a:extLst>
            </p:cNvPr>
            <p:cNvSpPr>
              <a:spLocks/>
            </p:cNvSpPr>
            <p:nvPr/>
          </p:nvSpPr>
          <p:spPr bwMode="auto">
            <a:xfrm>
              <a:off x="4066722" y="3357222"/>
              <a:ext cx="65088" cy="63500"/>
            </a:xfrm>
            <a:custGeom>
              <a:avLst/>
              <a:gdLst>
                <a:gd name="T0" fmla="*/ 0 w 41"/>
                <a:gd name="T1" fmla="*/ 40 h 40"/>
                <a:gd name="T2" fmla="*/ 21 w 41"/>
                <a:gd name="T3" fmla="*/ 0 h 40"/>
                <a:gd name="T4" fmla="*/ 41 w 41"/>
                <a:gd name="T5" fmla="*/ 40 h 40"/>
                <a:gd name="T6" fmla="*/ 0 w 41"/>
                <a:gd name="T7" fmla="*/ 40 h 40"/>
              </a:gdLst>
              <a:ahLst/>
              <a:cxnLst>
                <a:cxn ang="0">
                  <a:pos x="T0" y="T1"/>
                </a:cxn>
                <a:cxn ang="0">
                  <a:pos x="T2" y="T3"/>
                </a:cxn>
                <a:cxn ang="0">
                  <a:pos x="T4" y="T5"/>
                </a:cxn>
                <a:cxn ang="0">
                  <a:pos x="T6" y="T7"/>
                </a:cxn>
              </a:cxnLst>
              <a:rect l="0" t="0" r="r" b="b"/>
              <a:pathLst>
                <a:path w="41" h="40">
                  <a:moveTo>
                    <a:pt x="0" y="40"/>
                  </a:moveTo>
                  <a:lnTo>
                    <a:pt x="21" y="0"/>
                  </a:lnTo>
                  <a:lnTo>
                    <a:pt x="41" y="40"/>
                  </a:lnTo>
                  <a:lnTo>
                    <a:pt x="0" y="40"/>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58" name="Group 1457">
              <a:extLst>
                <a:ext uri="{FF2B5EF4-FFF2-40B4-BE49-F238E27FC236}">
                  <a16:creationId xmlns:a16="http://schemas.microsoft.com/office/drawing/2014/main" id="{B1711586-3B9A-4C1A-A4E4-2EB97B74F182}"/>
                </a:ext>
              </a:extLst>
            </p:cNvPr>
            <p:cNvGrpSpPr/>
            <p:nvPr/>
          </p:nvGrpSpPr>
          <p:grpSpPr>
            <a:xfrm>
              <a:off x="3960360" y="3412785"/>
              <a:ext cx="171450" cy="2216150"/>
              <a:chOff x="3960360" y="3412785"/>
              <a:chExt cx="171450" cy="2216150"/>
            </a:xfrm>
          </p:grpSpPr>
          <p:sp>
            <p:nvSpPr>
              <p:cNvPr id="1243" name="Freeform 248">
                <a:extLst>
                  <a:ext uri="{FF2B5EF4-FFF2-40B4-BE49-F238E27FC236}">
                    <a16:creationId xmlns:a16="http://schemas.microsoft.com/office/drawing/2014/main" id="{7E2FB2F8-2901-4785-99F1-43551501EC16}"/>
                  </a:ext>
                </a:extLst>
              </p:cNvPr>
              <p:cNvSpPr>
                <a:spLocks/>
              </p:cNvSpPr>
              <p:nvPr/>
            </p:nvSpPr>
            <p:spPr bwMode="auto">
              <a:xfrm>
                <a:off x="4095297" y="3412785"/>
                <a:ext cx="4763" cy="2216150"/>
              </a:xfrm>
              <a:custGeom>
                <a:avLst/>
                <a:gdLst>
                  <a:gd name="T0" fmla="*/ 0 w 3"/>
                  <a:gd name="T1" fmla="*/ 1396 h 1396"/>
                  <a:gd name="T2" fmla="*/ 0 w 3"/>
                  <a:gd name="T3" fmla="*/ 1274 h 1396"/>
                  <a:gd name="T4" fmla="*/ 3 w 3"/>
                  <a:gd name="T5" fmla="*/ 1274 h 1396"/>
                  <a:gd name="T6" fmla="*/ 3 w 3"/>
                  <a:gd name="T7" fmla="*/ 0 h 1396"/>
                </a:gdLst>
                <a:ahLst/>
                <a:cxnLst>
                  <a:cxn ang="0">
                    <a:pos x="T0" y="T1"/>
                  </a:cxn>
                  <a:cxn ang="0">
                    <a:pos x="T2" y="T3"/>
                  </a:cxn>
                  <a:cxn ang="0">
                    <a:pos x="T4" y="T5"/>
                  </a:cxn>
                  <a:cxn ang="0">
                    <a:pos x="T6" y="T7"/>
                  </a:cxn>
                </a:cxnLst>
                <a:rect l="0" t="0" r="r" b="b"/>
                <a:pathLst>
                  <a:path w="3" h="1396">
                    <a:moveTo>
                      <a:pt x="0" y="1396"/>
                    </a:moveTo>
                    <a:lnTo>
                      <a:pt x="0" y="1274"/>
                    </a:lnTo>
                    <a:lnTo>
                      <a:pt x="3" y="1274"/>
                    </a:lnTo>
                    <a:lnTo>
                      <a:pt x="3" y="0"/>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6" name="Rectangle 251" descr="no">
                <a:extLst>
                  <a:ext uri="{FF2B5EF4-FFF2-40B4-BE49-F238E27FC236}">
                    <a16:creationId xmlns:a16="http://schemas.microsoft.com/office/drawing/2014/main" id="{8CFF61CC-0202-4211-8F13-1B26FACC596F}"/>
                  </a:ext>
                </a:extLst>
              </p:cNvPr>
              <p:cNvSpPr>
                <a:spLocks noChangeArrowheads="1"/>
              </p:cNvSpPr>
              <p:nvPr/>
            </p:nvSpPr>
            <p:spPr bwMode="auto">
              <a:xfrm>
                <a:off x="3960360" y="4400210"/>
                <a:ext cx="171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41729D"/>
                    </a:solidFill>
                    <a:effectLst/>
                    <a:uLnTx/>
                    <a:uFillTx/>
                    <a:latin typeface="Calibri" panose="020F0502020204030204" pitchFamily="34" charset="0"/>
                    <a:ea typeface="+mn-ea"/>
                    <a:cs typeface="+mn-cs"/>
                  </a:rPr>
                  <a:t>No</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sp>
        <p:nvSpPr>
          <p:cNvPr id="1249" name="Freeform 254" descr="subject matter experts">
            <a:extLst>
              <a:ext uri="{FF2B5EF4-FFF2-40B4-BE49-F238E27FC236}">
                <a16:creationId xmlns:a16="http://schemas.microsoft.com/office/drawing/2014/main" id="{AAD66D5E-C8CE-49A6-BFE2-303A2A0799EB}"/>
              </a:ext>
              <a:ext uri="{C183D7F6-B498-43B3-948B-1728B52AA6E4}">
                <adec:decorative xmlns:adec="http://schemas.microsoft.com/office/drawing/2017/decorative" xmlns="" val="0"/>
              </a:ext>
            </a:extLst>
          </p:cNvPr>
          <p:cNvSpPr>
            <a:spLocks/>
          </p:cNvSpPr>
          <p:nvPr/>
        </p:nvSpPr>
        <p:spPr bwMode="auto">
          <a:xfrm>
            <a:off x="6463847" y="5524160"/>
            <a:ext cx="376238" cy="484188"/>
          </a:xfrm>
          <a:custGeom>
            <a:avLst/>
            <a:gdLst>
              <a:gd name="T0" fmla="*/ 237 w 237"/>
              <a:gd name="T1" fmla="*/ 58 h 305"/>
              <a:gd name="T2" fmla="*/ 178 w 237"/>
              <a:gd name="T3" fmla="*/ 0 h 305"/>
              <a:gd name="T4" fmla="*/ 0 w 237"/>
              <a:gd name="T5" fmla="*/ 0 h 305"/>
              <a:gd name="T6" fmla="*/ 0 w 237"/>
              <a:gd name="T7" fmla="*/ 305 h 305"/>
              <a:gd name="T8" fmla="*/ 237 w 237"/>
              <a:gd name="T9" fmla="*/ 305 h 305"/>
              <a:gd name="T10" fmla="*/ 237 w 237"/>
              <a:gd name="T11" fmla="*/ 58 h 305"/>
            </a:gdLst>
            <a:ahLst/>
            <a:cxnLst>
              <a:cxn ang="0">
                <a:pos x="T0" y="T1"/>
              </a:cxn>
              <a:cxn ang="0">
                <a:pos x="T2" y="T3"/>
              </a:cxn>
              <a:cxn ang="0">
                <a:pos x="T4" y="T5"/>
              </a:cxn>
              <a:cxn ang="0">
                <a:pos x="T6" y="T7"/>
              </a:cxn>
              <a:cxn ang="0">
                <a:pos x="T8" y="T9"/>
              </a:cxn>
              <a:cxn ang="0">
                <a:pos x="T10" y="T11"/>
              </a:cxn>
            </a:cxnLst>
            <a:rect l="0" t="0" r="r" b="b"/>
            <a:pathLst>
              <a:path w="237" h="305">
                <a:moveTo>
                  <a:pt x="237" y="58"/>
                </a:moveTo>
                <a:lnTo>
                  <a:pt x="178" y="0"/>
                </a:lnTo>
                <a:lnTo>
                  <a:pt x="0" y="0"/>
                </a:lnTo>
                <a:lnTo>
                  <a:pt x="0" y="305"/>
                </a:lnTo>
                <a:lnTo>
                  <a:pt x="237" y="305"/>
                </a:lnTo>
                <a:lnTo>
                  <a:pt x="237" y="58"/>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0" name="Freeform 255" descr="&quot;&quot;">
            <a:extLst>
              <a:ext uri="{FF2B5EF4-FFF2-40B4-BE49-F238E27FC236}">
                <a16:creationId xmlns:a16="http://schemas.microsoft.com/office/drawing/2014/main" id="{7B89B2B8-EE38-4B84-9598-E56AACCB3316}"/>
              </a:ext>
              <a:ext uri="{C183D7F6-B498-43B3-948B-1728B52AA6E4}">
                <adec:decorative xmlns:adec="http://schemas.microsoft.com/office/drawing/2017/decorative" xmlns="" val="0"/>
              </a:ext>
            </a:extLst>
          </p:cNvPr>
          <p:cNvSpPr>
            <a:spLocks noEditPoints="1"/>
          </p:cNvSpPr>
          <p:nvPr/>
        </p:nvSpPr>
        <p:spPr bwMode="auto">
          <a:xfrm>
            <a:off x="6527347" y="5527335"/>
            <a:ext cx="309563" cy="392113"/>
          </a:xfrm>
          <a:custGeom>
            <a:avLst/>
            <a:gdLst>
              <a:gd name="T0" fmla="*/ 91 w 195"/>
              <a:gd name="T1" fmla="*/ 247 h 247"/>
              <a:gd name="T2" fmla="*/ 153 w 195"/>
              <a:gd name="T3" fmla="*/ 247 h 247"/>
              <a:gd name="T4" fmla="*/ 153 w 195"/>
              <a:gd name="T5" fmla="*/ 239 h 247"/>
              <a:gd name="T6" fmla="*/ 91 w 195"/>
              <a:gd name="T7" fmla="*/ 239 h 247"/>
              <a:gd name="T8" fmla="*/ 91 w 195"/>
              <a:gd name="T9" fmla="*/ 247 h 247"/>
              <a:gd name="T10" fmla="*/ 0 w 195"/>
              <a:gd name="T11" fmla="*/ 210 h 247"/>
              <a:gd name="T12" fmla="*/ 153 w 195"/>
              <a:gd name="T13" fmla="*/ 210 h 247"/>
              <a:gd name="T14" fmla="*/ 153 w 195"/>
              <a:gd name="T15" fmla="*/ 202 h 247"/>
              <a:gd name="T16" fmla="*/ 0 w 195"/>
              <a:gd name="T17" fmla="*/ 202 h 247"/>
              <a:gd name="T18" fmla="*/ 0 w 195"/>
              <a:gd name="T19" fmla="*/ 210 h 247"/>
              <a:gd name="T20" fmla="*/ 0 w 195"/>
              <a:gd name="T21" fmla="*/ 173 h 247"/>
              <a:gd name="T22" fmla="*/ 153 w 195"/>
              <a:gd name="T23" fmla="*/ 173 h 247"/>
              <a:gd name="T24" fmla="*/ 153 w 195"/>
              <a:gd name="T25" fmla="*/ 165 h 247"/>
              <a:gd name="T26" fmla="*/ 0 w 195"/>
              <a:gd name="T27" fmla="*/ 165 h 247"/>
              <a:gd name="T28" fmla="*/ 0 w 195"/>
              <a:gd name="T29" fmla="*/ 173 h 247"/>
              <a:gd name="T30" fmla="*/ 0 w 195"/>
              <a:gd name="T31" fmla="*/ 135 h 247"/>
              <a:gd name="T32" fmla="*/ 153 w 195"/>
              <a:gd name="T33" fmla="*/ 135 h 247"/>
              <a:gd name="T34" fmla="*/ 153 w 195"/>
              <a:gd name="T35" fmla="*/ 128 h 247"/>
              <a:gd name="T36" fmla="*/ 0 w 195"/>
              <a:gd name="T37" fmla="*/ 128 h 247"/>
              <a:gd name="T38" fmla="*/ 0 w 195"/>
              <a:gd name="T39" fmla="*/ 135 h 247"/>
              <a:gd name="T40" fmla="*/ 0 w 195"/>
              <a:gd name="T41" fmla="*/ 98 h 247"/>
              <a:gd name="T42" fmla="*/ 62 w 195"/>
              <a:gd name="T43" fmla="*/ 98 h 247"/>
              <a:gd name="T44" fmla="*/ 62 w 195"/>
              <a:gd name="T45" fmla="*/ 90 h 247"/>
              <a:gd name="T46" fmla="*/ 0 w 195"/>
              <a:gd name="T47" fmla="*/ 90 h 247"/>
              <a:gd name="T48" fmla="*/ 0 w 195"/>
              <a:gd name="T49" fmla="*/ 98 h 247"/>
              <a:gd name="T50" fmla="*/ 0 w 195"/>
              <a:gd name="T51" fmla="*/ 61 h 247"/>
              <a:gd name="T52" fmla="*/ 62 w 195"/>
              <a:gd name="T53" fmla="*/ 61 h 247"/>
              <a:gd name="T54" fmla="*/ 62 w 195"/>
              <a:gd name="T55" fmla="*/ 53 h 247"/>
              <a:gd name="T56" fmla="*/ 0 w 195"/>
              <a:gd name="T57" fmla="*/ 53 h 247"/>
              <a:gd name="T58" fmla="*/ 0 w 195"/>
              <a:gd name="T59" fmla="*/ 61 h 247"/>
              <a:gd name="T60" fmla="*/ 137 w 195"/>
              <a:gd name="T61" fmla="*/ 0 h 247"/>
              <a:gd name="T62" fmla="*/ 137 w 195"/>
              <a:gd name="T63" fmla="*/ 58 h 247"/>
              <a:gd name="T64" fmla="*/ 195 w 195"/>
              <a:gd name="T65" fmla="*/ 58 h 247"/>
              <a:gd name="T66" fmla="*/ 137 w 195"/>
              <a:gd name="T6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247">
                <a:moveTo>
                  <a:pt x="91" y="247"/>
                </a:moveTo>
                <a:lnTo>
                  <a:pt x="153" y="247"/>
                </a:lnTo>
                <a:lnTo>
                  <a:pt x="153" y="239"/>
                </a:lnTo>
                <a:lnTo>
                  <a:pt x="91" y="239"/>
                </a:lnTo>
                <a:lnTo>
                  <a:pt x="91" y="247"/>
                </a:lnTo>
                <a:close/>
                <a:moveTo>
                  <a:pt x="0" y="210"/>
                </a:moveTo>
                <a:lnTo>
                  <a:pt x="153" y="210"/>
                </a:lnTo>
                <a:lnTo>
                  <a:pt x="153" y="202"/>
                </a:lnTo>
                <a:lnTo>
                  <a:pt x="0" y="202"/>
                </a:lnTo>
                <a:lnTo>
                  <a:pt x="0" y="210"/>
                </a:lnTo>
                <a:close/>
                <a:moveTo>
                  <a:pt x="0" y="173"/>
                </a:moveTo>
                <a:lnTo>
                  <a:pt x="153" y="173"/>
                </a:lnTo>
                <a:lnTo>
                  <a:pt x="153" y="165"/>
                </a:lnTo>
                <a:lnTo>
                  <a:pt x="0" y="165"/>
                </a:lnTo>
                <a:lnTo>
                  <a:pt x="0" y="173"/>
                </a:lnTo>
                <a:close/>
                <a:moveTo>
                  <a:pt x="0" y="135"/>
                </a:moveTo>
                <a:lnTo>
                  <a:pt x="153" y="135"/>
                </a:lnTo>
                <a:lnTo>
                  <a:pt x="153" y="128"/>
                </a:lnTo>
                <a:lnTo>
                  <a:pt x="0" y="128"/>
                </a:lnTo>
                <a:lnTo>
                  <a:pt x="0" y="135"/>
                </a:lnTo>
                <a:close/>
                <a:moveTo>
                  <a:pt x="0" y="98"/>
                </a:moveTo>
                <a:lnTo>
                  <a:pt x="62" y="98"/>
                </a:lnTo>
                <a:lnTo>
                  <a:pt x="62" y="90"/>
                </a:lnTo>
                <a:lnTo>
                  <a:pt x="0" y="90"/>
                </a:lnTo>
                <a:lnTo>
                  <a:pt x="0" y="98"/>
                </a:lnTo>
                <a:close/>
                <a:moveTo>
                  <a:pt x="0" y="61"/>
                </a:moveTo>
                <a:lnTo>
                  <a:pt x="62" y="61"/>
                </a:lnTo>
                <a:lnTo>
                  <a:pt x="62" y="53"/>
                </a:lnTo>
                <a:lnTo>
                  <a:pt x="0" y="53"/>
                </a:lnTo>
                <a:lnTo>
                  <a:pt x="0" y="61"/>
                </a:lnTo>
                <a:close/>
                <a:moveTo>
                  <a:pt x="137" y="0"/>
                </a:moveTo>
                <a:lnTo>
                  <a:pt x="137" y="58"/>
                </a:lnTo>
                <a:lnTo>
                  <a:pt x="195" y="58"/>
                </a:lnTo>
                <a:lnTo>
                  <a:pt x="1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8" name="Freeform 263" descr="ccb reviewers">
            <a:extLst>
              <a:ext uri="{FF2B5EF4-FFF2-40B4-BE49-F238E27FC236}">
                <a16:creationId xmlns:a16="http://schemas.microsoft.com/office/drawing/2014/main" id="{E381BD28-F321-4343-959B-B41652AA4489}"/>
              </a:ext>
              <a:ext uri="{C183D7F6-B498-43B3-948B-1728B52AA6E4}">
                <adec:decorative xmlns:adec="http://schemas.microsoft.com/office/drawing/2017/decorative" xmlns="" val="0"/>
              </a:ext>
            </a:extLst>
          </p:cNvPr>
          <p:cNvSpPr>
            <a:spLocks/>
          </p:cNvSpPr>
          <p:nvPr/>
        </p:nvSpPr>
        <p:spPr bwMode="auto">
          <a:xfrm>
            <a:off x="7444922" y="5713072"/>
            <a:ext cx="728663" cy="239713"/>
          </a:xfrm>
          <a:custGeom>
            <a:avLst/>
            <a:gdLst>
              <a:gd name="T0" fmla="*/ 188 w 459"/>
              <a:gd name="T1" fmla="*/ 151 h 151"/>
              <a:gd name="T2" fmla="*/ 459 w 459"/>
              <a:gd name="T3" fmla="*/ 40 h 151"/>
              <a:gd name="T4" fmla="*/ 274 w 459"/>
              <a:gd name="T5" fmla="*/ 0 h 151"/>
              <a:gd name="T6" fmla="*/ 0 w 459"/>
              <a:gd name="T7" fmla="*/ 72 h 151"/>
              <a:gd name="T8" fmla="*/ 188 w 459"/>
              <a:gd name="T9" fmla="*/ 151 h 151"/>
            </a:gdLst>
            <a:ahLst/>
            <a:cxnLst>
              <a:cxn ang="0">
                <a:pos x="T0" y="T1"/>
              </a:cxn>
              <a:cxn ang="0">
                <a:pos x="T2" y="T3"/>
              </a:cxn>
              <a:cxn ang="0">
                <a:pos x="T4" y="T5"/>
              </a:cxn>
              <a:cxn ang="0">
                <a:pos x="T6" y="T7"/>
              </a:cxn>
              <a:cxn ang="0">
                <a:pos x="T8" y="T9"/>
              </a:cxn>
            </a:cxnLst>
            <a:rect l="0" t="0" r="r" b="b"/>
            <a:pathLst>
              <a:path w="459" h="151">
                <a:moveTo>
                  <a:pt x="188" y="151"/>
                </a:moveTo>
                <a:lnTo>
                  <a:pt x="459" y="40"/>
                </a:lnTo>
                <a:lnTo>
                  <a:pt x="274" y="0"/>
                </a:lnTo>
                <a:lnTo>
                  <a:pt x="0" y="72"/>
                </a:lnTo>
                <a:lnTo>
                  <a:pt x="188" y="151"/>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91" name="Picture 267" descr="Decision">
            <a:extLst>
              <a:ext uri="{FF2B5EF4-FFF2-40B4-BE49-F238E27FC236}">
                <a16:creationId xmlns:a16="http://schemas.microsoft.com/office/drawing/2014/main" id="{CD08B0BC-D799-4F28-8429-3E439A07D57A}"/>
              </a:ext>
              <a:ext uri="{C183D7F6-B498-43B3-948B-1728B52AA6E4}">
                <adec:decorative xmlns:adec="http://schemas.microsoft.com/office/drawing/2017/decorative" xmlns="" val="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7772" y="4551022"/>
            <a:ext cx="86518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2" name="Picture 268" descr="decision">
            <a:extLst>
              <a:ext uri="{FF2B5EF4-FFF2-40B4-BE49-F238E27FC236}">
                <a16:creationId xmlns:a16="http://schemas.microsoft.com/office/drawing/2014/main" id="{78B734CB-E7D0-4BF2-8A35-10DA863DC77C}"/>
              </a:ext>
              <a:ext uri="{C183D7F6-B498-43B3-948B-1728B52AA6E4}">
                <adec:decorative xmlns:adec="http://schemas.microsoft.com/office/drawing/2017/decorative" xmlns="" val="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7772" y="4551022"/>
            <a:ext cx="86518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26" name="Group 1425" descr="deferred">
            <a:extLst>
              <a:ext uri="{FF2B5EF4-FFF2-40B4-BE49-F238E27FC236}">
                <a16:creationId xmlns:a16="http://schemas.microsoft.com/office/drawing/2014/main" id="{1FCE553A-5D0C-4F1C-BCFD-1CEF548BA52F}"/>
              </a:ext>
              <a:ext uri="{C183D7F6-B498-43B3-948B-1728B52AA6E4}">
                <adec:decorative xmlns:adec="http://schemas.microsoft.com/office/drawing/2017/decorative" xmlns="" val="0"/>
              </a:ext>
            </a:extLst>
          </p:cNvPr>
          <p:cNvGrpSpPr/>
          <p:nvPr/>
        </p:nvGrpSpPr>
        <p:grpSpPr>
          <a:xfrm>
            <a:off x="6589639" y="4787529"/>
            <a:ext cx="833438" cy="673131"/>
            <a:chOff x="6589260" y="4787529"/>
            <a:chExt cx="833438" cy="673131"/>
          </a:xfrm>
        </p:grpSpPr>
        <p:sp>
          <p:nvSpPr>
            <p:cNvPr id="1264" name="Freeform 269">
              <a:extLst>
                <a:ext uri="{FF2B5EF4-FFF2-40B4-BE49-F238E27FC236}">
                  <a16:creationId xmlns:a16="http://schemas.microsoft.com/office/drawing/2014/main" id="{6FDFBD8B-7091-400E-BB27-67A3F98ACDED}"/>
                </a:ext>
              </a:extLst>
            </p:cNvPr>
            <p:cNvSpPr>
              <a:spLocks/>
            </p:cNvSpPr>
            <p:nvPr/>
          </p:nvSpPr>
          <p:spPr bwMode="auto">
            <a:xfrm>
              <a:off x="6621010" y="4903447"/>
              <a:ext cx="801688" cy="500063"/>
            </a:xfrm>
            <a:custGeom>
              <a:avLst/>
              <a:gdLst>
                <a:gd name="T0" fmla="*/ 505 w 505"/>
                <a:gd name="T1" fmla="*/ 0 h 315"/>
                <a:gd name="T2" fmla="*/ 0 w 505"/>
                <a:gd name="T3" fmla="*/ 0 h 315"/>
                <a:gd name="T4" fmla="*/ 0 w 505"/>
                <a:gd name="T5" fmla="*/ 315 h 315"/>
              </a:gdLst>
              <a:ahLst/>
              <a:cxnLst>
                <a:cxn ang="0">
                  <a:pos x="T0" y="T1"/>
                </a:cxn>
                <a:cxn ang="0">
                  <a:pos x="T2" y="T3"/>
                </a:cxn>
                <a:cxn ang="0">
                  <a:pos x="T4" y="T5"/>
                </a:cxn>
              </a:cxnLst>
              <a:rect l="0" t="0" r="r" b="b"/>
              <a:pathLst>
                <a:path w="505" h="315">
                  <a:moveTo>
                    <a:pt x="505" y="0"/>
                  </a:moveTo>
                  <a:lnTo>
                    <a:pt x="0" y="0"/>
                  </a:lnTo>
                  <a:lnTo>
                    <a:pt x="0" y="315"/>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5" name="Freeform 270">
              <a:extLst>
                <a:ext uri="{FF2B5EF4-FFF2-40B4-BE49-F238E27FC236}">
                  <a16:creationId xmlns:a16="http://schemas.microsoft.com/office/drawing/2014/main" id="{779718AB-6432-4479-95E1-97DDC2AE9013}"/>
                </a:ext>
              </a:extLst>
            </p:cNvPr>
            <p:cNvSpPr>
              <a:spLocks/>
            </p:cNvSpPr>
            <p:nvPr/>
          </p:nvSpPr>
          <p:spPr bwMode="auto">
            <a:xfrm>
              <a:off x="6589260" y="5395572"/>
              <a:ext cx="65088" cy="65088"/>
            </a:xfrm>
            <a:custGeom>
              <a:avLst/>
              <a:gdLst>
                <a:gd name="T0" fmla="*/ 41 w 41"/>
                <a:gd name="T1" fmla="*/ 0 h 41"/>
                <a:gd name="T2" fmla="*/ 20 w 41"/>
                <a:gd name="T3" fmla="*/ 41 h 41"/>
                <a:gd name="T4" fmla="*/ 0 w 41"/>
                <a:gd name="T5" fmla="*/ 0 h 41"/>
                <a:gd name="T6" fmla="*/ 41 w 41"/>
                <a:gd name="T7" fmla="*/ 0 h 41"/>
              </a:gdLst>
              <a:ahLst/>
              <a:cxnLst>
                <a:cxn ang="0">
                  <a:pos x="T0" y="T1"/>
                </a:cxn>
                <a:cxn ang="0">
                  <a:pos x="T2" y="T3"/>
                </a:cxn>
                <a:cxn ang="0">
                  <a:pos x="T4" y="T5"/>
                </a:cxn>
                <a:cxn ang="0">
                  <a:pos x="T6" y="T7"/>
                </a:cxn>
              </a:cxnLst>
              <a:rect l="0" t="0" r="r" b="b"/>
              <a:pathLst>
                <a:path w="41" h="41">
                  <a:moveTo>
                    <a:pt x="41" y="0"/>
                  </a:moveTo>
                  <a:lnTo>
                    <a:pt x="20" y="41"/>
                  </a:lnTo>
                  <a:lnTo>
                    <a:pt x="0" y="0"/>
                  </a:lnTo>
                  <a:lnTo>
                    <a:pt x="41" y="0"/>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7" name="Rectangle 272" descr="deferred">
              <a:extLst>
                <a:ext uri="{FF2B5EF4-FFF2-40B4-BE49-F238E27FC236}">
                  <a16:creationId xmlns:a16="http://schemas.microsoft.com/office/drawing/2014/main" id="{F8FEE0AA-C019-4064-9944-E8204F51655A}"/>
                </a:ext>
              </a:extLst>
            </p:cNvPr>
            <p:cNvSpPr>
              <a:spLocks noChangeArrowheads="1"/>
            </p:cNvSpPr>
            <p:nvPr/>
          </p:nvSpPr>
          <p:spPr bwMode="auto">
            <a:xfrm>
              <a:off x="6618629" y="4787529"/>
              <a:ext cx="420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41729D"/>
                  </a:solidFill>
                  <a:effectLst/>
                  <a:uLnTx/>
                  <a:uFillTx/>
                  <a:latin typeface="Calibri" panose="020F0502020204030204" pitchFamily="34" charset="0"/>
                  <a:ea typeface="+mn-ea"/>
                  <a:cs typeface="+mn-cs"/>
                </a:rPr>
                <a:t>Deferred</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1417" name="Group 1416" descr="&quot;&quot;">
            <a:extLst>
              <a:ext uri="{FF2B5EF4-FFF2-40B4-BE49-F238E27FC236}">
                <a16:creationId xmlns:a16="http://schemas.microsoft.com/office/drawing/2014/main" id="{4D090A82-46C5-4AE3-9C2C-C6B85899A04F}"/>
              </a:ext>
              <a:ext uri="{C183D7F6-B498-43B3-948B-1728B52AA6E4}">
                <adec:decorative xmlns:adec="http://schemas.microsoft.com/office/drawing/2017/decorative" xmlns="" val="0"/>
              </a:ext>
            </a:extLst>
          </p:cNvPr>
          <p:cNvGrpSpPr/>
          <p:nvPr/>
        </p:nvGrpSpPr>
        <p:grpSpPr>
          <a:xfrm>
            <a:off x="5692322" y="5447506"/>
            <a:ext cx="692150" cy="887413"/>
            <a:chOff x="5646285" y="5451135"/>
            <a:chExt cx="692150" cy="887413"/>
          </a:xfrm>
        </p:grpSpPr>
        <p:sp>
          <p:nvSpPr>
            <p:cNvPr id="1274" name="Freeform 279">
              <a:extLst>
                <a:ext uri="{FF2B5EF4-FFF2-40B4-BE49-F238E27FC236}">
                  <a16:creationId xmlns:a16="http://schemas.microsoft.com/office/drawing/2014/main" id="{697B722E-A4E8-4C05-A3CC-BB2641CEDF86}"/>
                </a:ext>
              </a:extLst>
            </p:cNvPr>
            <p:cNvSpPr>
              <a:spLocks/>
            </p:cNvSpPr>
            <p:nvPr/>
          </p:nvSpPr>
          <p:spPr bwMode="auto">
            <a:xfrm>
              <a:off x="5646285" y="5451135"/>
              <a:ext cx="635000" cy="346075"/>
            </a:xfrm>
            <a:custGeom>
              <a:avLst/>
              <a:gdLst>
                <a:gd name="T0" fmla="*/ 0 w 400"/>
                <a:gd name="T1" fmla="*/ 0 h 218"/>
                <a:gd name="T2" fmla="*/ 81 w 400"/>
                <a:gd name="T3" fmla="*/ 0 h 218"/>
                <a:gd name="T4" fmla="*/ 81 w 400"/>
                <a:gd name="T5" fmla="*/ 218 h 218"/>
                <a:gd name="T6" fmla="*/ 400 w 400"/>
                <a:gd name="T7" fmla="*/ 218 h 218"/>
              </a:gdLst>
              <a:ahLst/>
              <a:cxnLst>
                <a:cxn ang="0">
                  <a:pos x="T0" y="T1"/>
                </a:cxn>
                <a:cxn ang="0">
                  <a:pos x="T2" y="T3"/>
                </a:cxn>
                <a:cxn ang="0">
                  <a:pos x="T4" y="T5"/>
                </a:cxn>
                <a:cxn ang="0">
                  <a:pos x="T6" y="T7"/>
                </a:cxn>
              </a:cxnLst>
              <a:rect l="0" t="0" r="r" b="b"/>
              <a:pathLst>
                <a:path w="400" h="218">
                  <a:moveTo>
                    <a:pt x="0" y="0"/>
                  </a:moveTo>
                  <a:lnTo>
                    <a:pt x="81" y="0"/>
                  </a:lnTo>
                  <a:lnTo>
                    <a:pt x="81" y="218"/>
                  </a:lnTo>
                  <a:lnTo>
                    <a:pt x="400" y="218"/>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6" name="Freeform 281">
              <a:extLst>
                <a:ext uri="{FF2B5EF4-FFF2-40B4-BE49-F238E27FC236}">
                  <a16:creationId xmlns:a16="http://schemas.microsoft.com/office/drawing/2014/main" id="{E70707D2-861B-417D-9449-8FEBB2523E66}"/>
                </a:ext>
              </a:extLst>
            </p:cNvPr>
            <p:cNvSpPr>
              <a:spLocks/>
            </p:cNvSpPr>
            <p:nvPr/>
          </p:nvSpPr>
          <p:spPr bwMode="auto">
            <a:xfrm>
              <a:off x="5646285" y="5797210"/>
              <a:ext cx="635000" cy="541338"/>
            </a:xfrm>
            <a:custGeom>
              <a:avLst/>
              <a:gdLst>
                <a:gd name="T0" fmla="*/ 0 w 400"/>
                <a:gd name="T1" fmla="*/ 341 h 341"/>
                <a:gd name="T2" fmla="*/ 81 w 400"/>
                <a:gd name="T3" fmla="*/ 341 h 341"/>
                <a:gd name="T4" fmla="*/ 81 w 400"/>
                <a:gd name="T5" fmla="*/ 0 h 341"/>
                <a:gd name="T6" fmla="*/ 400 w 400"/>
                <a:gd name="T7" fmla="*/ 0 h 341"/>
              </a:gdLst>
              <a:ahLst/>
              <a:cxnLst>
                <a:cxn ang="0">
                  <a:pos x="T0" y="T1"/>
                </a:cxn>
                <a:cxn ang="0">
                  <a:pos x="T2" y="T3"/>
                </a:cxn>
                <a:cxn ang="0">
                  <a:pos x="T4" y="T5"/>
                </a:cxn>
                <a:cxn ang="0">
                  <a:pos x="T6" y="T7"/>
                </a:cxn>
              </a:cxnLst>
              <a:rect l="0" t="0" r="r" b="b"/>
              <a:pathLst>
                <a:path w="400" h="341">
                  <a:moveTo>
                    <a:pt x="0" y="341"/>
                  </a:moveTo>
                  <a:lnTo>
                    <a:pt x="81" y="341"/>
                  </a:lnTo>
                  <a:lnTo>
                    <a:pt x="81" y="0"/>
                  </a:lnTo>
                  <a:lnTo>
                    <a:pt x="400" y="0"/>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7" name="Freeform 282">
              <a:extLst>
                <a:ext uri="{FF2B5EF4-FFF2-40B4-BE49-F238E27FC236}">
                  <a16:creationId xmlns:a16="http://schemas.microsoft.com/office/drawing/2014/main" id="{230E3A4B-A393-45D4-BBF9-C5E58E5319C4}"/>
                </a:ext>
              </a:extLst>
            </p:cNvPr>
            <p:cNvSpPr>
              <a:spLocks/>
            </p:cNvSpPr>
            <p:nvPr/>
          </p:nvSpPr>
          <p:spPr bwMode="auto">
            <a:xfrm>
              <a:off x="6273347" y="5763872"/>
              <a:ext cx="65088" cy="65088"/>
            </a:xfrm>
            <a:custGeom>
              <a:avLst/>
              <a:gdLst>
                <a:gd name="T0" fmla="*/ 0 w 41"/>
                <a:gd name="T1" fmla="*/ 0 h 41"/>
                <a:gd name="T2" fmla="*/ 41 w 41"/>
                <a:gd name="T3" fmla="*/ 21 h 41"/>
                <a:gd name="T4" fmla="*/ 0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41" y="21"/>
                  </a:lnTo>
                  <a:lnTo>
                    <a:pt x="0" y="41"/>
                  </a:lnTo>
                  <a:lnTo>
                    <a:pt x="0" y="0"/>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428" name="Group 1427" descr="approved">
            <a:extLst>
              <a:ext uri="{FF2B5EF4-FFF2-40B4-BE49-F238E27FC236}">
                <a16:creationId xmlns:a16="http://schemas.microsoft.com/office/drawing/2014/main" id="{D33B7CD7-0DD4-4537-992B-146AF071F1E7}"/>
              </a:ext>
              <a:ext uri="{C183D7F6-B498-43B3-948B-1728B52AA6E4}">
                <adec:decorative xmlns:adec="http://schemas.microsoft.com/office/drawing/2017/decorative" xmlns="" val="0"/>
              </a:ext>
            </a:extLst>
          </p:cNvPr>
          <p:cNvGrpSpPr/>
          <p:nvPr/>
        </p:nvGrpSpPr>
        <p:grpSpPr>
          <a:xfrm>
            <a:off x="8200572" y="4787529"/>
            <a:ext cx="1093788" cy="152400"/>
            <a:chOff x="8200572" y="4787529"/>
            <a:chExt cx="1093788" cy="152400"/>
          </a:xfrm>
        </p:grpSpPr>
        <p:sp>
          <p:nvSpPr>
            <p:cNvPr id="1298" name="Line 303" descr="&quot;&quot;">
              <a:extLst>
                <a:ext uri="{FF2B5EF4-FFF2-40B4-BE49-F238E27FC236}">
                  <a16:creationId xmlns:a16="http://schemas.microsoft.com/office/drawing/2014/main" id="{B2E69B5F-9B97-4E95-9982-54F7B79B328F}"/>
                </a:ext>
              </a:extLst>
            </p:cNvPr>
            <p:cNvSpPr>
              <a:spLocks noChangeShapeType="1"/>
            </p:cNvSpPr>
            <p:nvPr/>
          </p:nvSpPr>
          <p:spPr bwMode="auto">
            <a:xfrm>
              <a:off x="8200572" y="4903447"/>
              <a:ext cx="1036638" cy="0"/>
            </a:xfrm>
            <a:prstGeom prst="line">
              <a:avLst/>
            </a:prstGeom>
            <a:noFill/>
            <a:ln w="4763" cap="rnd">
              <a:solidFill>
                <a:srgbClr val="5692C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9" name="Freeform 304" descr="&quot;&quot;">
              <a:extLst>
                <a:ext uri="{FF2B5EF4-FFF2-40B4-BE49-F238E27FC236}">
                  <a16:creationId xmlns:a16="http://schemas.microsoft.com/office/drawing/2014/main" id="{1D40417C-803B-480B-9112-764E2440F2D9}"/>
                </a:ext>
              </a:extLst>
            </p:cNvPr>
            <p:cNvSpPr>
              <a:spLocks/>
            </p:cNvSpPr>
            <p:nvPr/>
          </p:nvSpPr>
          <p:spPr bwMode="auto">
            <a:xfrm>
              <a:off x="9229272" y="4871697"/>
              <a:ext cx="65088" cy="65088"/>
            </a:xfrm>
            <a:custGeom>
              <a:avLst/>
              <a:gdLst>
                <a:gd name="T0" fmla="*/ 0 w 41"/>
                <a:gd name="T1" fmla="*/ 0 h 41"/>
                <a:gd name="T2" fmla="*/ 41 w 41"/>
                <a:gd name="T3" fmla="*/ 20 h 41"/>
                <a:gd name="T4" fmla="*/ 0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41" y="20"/>
                  </a:lnTo>
                  <a:lnTo>
                    <a:pt x="0" y="41"/>
                  </a:lnTo>
                  <a:lnTo>
                    <a:pt x="0" y="0"/>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1" name="Rectangle 306" descr="approved">
              <a:extLst>
                <a:ext uri="{FF2B5EF4-FFF2-40B4-BE49-F238E27FC236}">
                  <a16:creationId xmlns:a16="http://schemas.microsoft.com/office/drawing/2014/main" id="{AE6599A1-65DB-4853-AA02-6E776AFA1138}"/>
                </a:ext>
              </a:extLst>
            </p:cNvPr>
            <p:cNvSpPr>
              <a:spLocks noChangeArrowheads="1"/>
            </p:cNvSpPr>
            <p:nvPr/>
          </p:nvSpPr>
          <p:spPr bwMode="auto">
            <a:xfrm>
              <a:off x="8563564" y="4787529"/>
              <a:ext cx="4587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41729D"/>
                  </a:solidFill>
                  <a:effectLst/>
                  <a:uLnTx/>
                  <a:uFillTx/>
                  <a:latin typeface="Calibri" panose="020F0502020204030204" pitchFamily="34" charset="0"/>
                  <a:ea typeface="+mn-ea"/>
                  <a:cs typeface="+mn-cs"/>
                </a:rPr>
                <a:t>Approved</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1436" name="Group 1435" descr="development">
            <a:extLst>
              <a:ext uri="{FF2B5EF4-FFF2-40B4-BE49-F238E27FC236}">
                <a16:creationId xmlns:a16="http://schemas.microsoft.com/office/drawing/2014/main" id="{AE5F381A-6C3A-4B7A-B69F-5648BDB17695}"/>
              </a:ext>
              <a:ext uri="{C183D7F6-B498-43B3-948B-1728B52AA6E4}">
                <adec:decorative xmlns:adec="http://schemas.microsoft.com/office/drawing/2017/decorative" xmlns="" val="0"/>
              </a:ext>
            </a:extLst>
          </p:cNvPr>
          <p:cNvGrpSpPr/>
          <p:nvPr/>
        </p:nvGrpSpPr>
        <p:grpSpPr>
          <a:xfrm>
            <a:off x="7973560" y="2882560"/>
            <a:ext cx="941388" cy="677863"/>
            <a:chOff x="7973560" y="2882560"/>
            <a:chExt cx="941388" cy="677863"/>
          </a:xfrm>
        </p:grpSpPr>
        <p:grpSp>
          <p:nvGrpSpPr>
            <p:cNvPr id="1435" name="Group 1434">
              <a:extLst>
                <a:ext uri="{FF2B5EF4-FFF2-40B4-BE49-F238E27FC236}">
                  <a16:creationId xmlns:a16="http://schemas.microsoft.com/office/drawing/2014/main" id="{0B720942-3804-4D44-8D99-269FC854F794}"/>
                </a:ext>
              </a:extLst>
            </p:cNvPr>
            <p:cNvGrpSpPr/>
            <p:nvPr/>
          </p:nvGrpSpPr>
          <p:grpSpPr>
            <a:xfrm>
              <a:off x="8200572" y="2882560"/>
              <a:ext cx="714376" cy="677863"/>
              <a:chOff x="8200572" y="2882560"/>
              <a:chExt cx="714376" cy="677863"/>
            </a:xfrm>
          </p:grpSpPr>
          <p:sp>
            <p:nvSpPr>
              <p:cNvPr id="1310" name="Freeform 314">
                <a:extLst>
                  <a:ext uri="{FF2B5EF4-FFF2-40B4-BE49-F238E27FC236}">
                    <a16:creationId xmlns:a16="http://schemas.microsoft.com/office/drawing/2014/main" id="{7938DB75-E8A4-4BAD-8EE6-50F3CA43430C}"/>
                  </a:ext>
                </a:extLst>
              </p:cNvPr>
              <p:cNvSpPr>
                <a:spLocks noEditPoints="1"/>
              </p:cNvSpPr>
              <p:nvPr/>
            </p:nvSpPr>
            <p:spPr bwMode="auto">
              <a:xfrm>
                <a:off x="8200572" y="2882560"/>
                <a:ext cx="403225" cy="325438"/>
              </a:xfrm>
              <a:custGeom>
                <a:avLst/>
                <a:gdLst>
                  <a:gd name="T0" fmla="*/ 1277 w 1396"/>
                  <a:gd name="T1" fmla="*/ 99 h 1130"/>
                  <a:gd name="T2" fmla="*/ 1256 w 1396"/>
                  <a:gd name="T3" fmla="*/ 38 h 1130"/>
                  <a:gd name="T4" fmla="*/ 1222 w 1396"/>
                  <a:gd name="T5" fmla="*/ 10 h 1130"/>
                  <a:gd name="T6" fmla="*/ 1178 w 1396"/>
                  <a:gd name="T7" fmla="*/ 0 h 1130"/>
                  <a:gd name="T8" fmla="*/ 215 w 1396"/>
                  <a:gd name="T9" fmla="*/ 0 h 1130"/>
                  <a:gd name="T10" fmla="*/ 154 w 1396"/>
                  <a:gd name="T11" fmla="*/ 21 h 1130"/>
                  <a:gd name="T12" fmla="*/ 126 w 1396"/>
                  <a:gd name="T13" fmla="*/ 55 h 1130"/>
                  <a:gd name="T14" fmla="*/ 116 w 1396"/>
                  <a:gd name="T15" fmla="*/ 99 h 1130"/>
                  <a:gd name="T16" fmla="*/ 116 w 1396"/>
                  <a:gd name="T17" fmla="*/ 736 h 1130"/>
                  <a:gd name="T18" fmla="*/ 1277 w 1396"/>
                  <a:gd name="T19" fmla="*/ 736 h 1130"/>
                  <a:gd name="T20" fmla="*/ 1277 w 1396"/>
                  <a:gd name="T21" fmla="*/ 99 h 1130"/>
                  <a:gd name="T22" fmla="*/ 1282 w 1396"/>
                  <a:gd name="T23" fmla="*/ 814 h 1130"/>
                  <a:gd name="T24" fmla="*/ 107 w 1396"/>
                  <a:gd name="T25" fmla="*/ 814 h 1130"/>
                  <a:gd name="T26" fmla="*/ 0 w 1396"/>
                  <a:gd name="T27" fmla="*/ 1006 h 1130"/>
                  <a:gd name="T28" fmla="*/ 0 w 1396"/>
                  <a:gd name="T29" fmla="*/ 1130 h 1130"/>
                  <a:gd name="T30" fmla="*/ 1396 w 1396"/>
                  <a:gd name="T31" fmla="*/ 1130 h 1130"/>
                  <a:gd name="T32" fmla="*/ 1396 w 1396"/>
                  <a:gd name="T33" fmla="*/ 1007 h 1130"/>
                  <a:gd name="T34" fmla="*/ 1282 w 1396"/>
                  <a:gd name="T35" fmla="*/ 81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6" h="1130">
                    <a:moveTo>
                      <a:pt x="1277" y="99"/>
                    </a:moveTo>
                    <a:cubicBezTo>
                      <a:pt x="1277" y="76"/>
                      <a:pt x="1269" y="55"/>
                      <a:pt x="1256" y="38"/>
                    </a:cubicBezTo>
                    <a:cubicBezTo>
                      <a:pt x="1247" y="26"/>
                      <a:pt x="1235" y="17"/>
                      <a:pt x="1222" y="10"/>
                    </a:cubicBezTo>
                    <a:cubicBezTo>
                      <a:pt x="1209" y="4"/>
                      <a:pt x="1194" y="0"/>
                      <a:pt x="1178" y="0"/>
                    </a:cubicBezTo>
                    <a:lnTo>
                      <a:pt x="215" y="0"/>
                    </a:lnTo>
                    <a:cubicBezTo>
                      <a:pt x="191" y="0"/>
                      <a:pt x="170" y="8"/>
                      <a:pt x="154" y="21"/>
                    </a:cubicBezTo>
                    <a:cubicBezTo>
                      <a:pt x="142" y="30"/>
                      <a:pt x="133" y="42"/>
                      <a:pt x="126" y="55"/>
                    </a:cubicBezTo>
                    <a:cubicBezTo>
                      <a:pt x="120" y="68"/>
                      <a:pt x="116" y="83"/>
                      <a:pt x="116" y="99"/>
                    </a:cubicBezTo>
                    <a:lnTo>
                      <a:pt x="116" y="736"/>
                    </a:lnTo>
                    <a:lnTo>
                      <a:pt x="1277" y="736"/>
                    </a:lnTo>
                    <a:lnTo>
                      <a:pt x="1277" y="99"/>
                    </a:lnTo>
                    <a:close/>
                    <a:moveTo>
                      <a:pt x="1282" y="814"/>
                    </a:moveTo>
                    <a:lnTo>
                      <a:pt x="107" y="814"/>
                    </a:lnTo>
                    <a:lnTo>
                      <a:pt x="0" y="1006"/>
                    </a:lnTo>
                    <a:lnTo>
                      <a:pt x="0" y="1130"/>
                    </a:lnTo>
                    <a:lnTo>
                      <a:pt x="1396" y="1130"/>
                    </a:lnTo>
                    <a:lnTo>
                      <a:pt x="1396" y="1007"/>
                    </a:lnTo>
                    <a:lnTo>
                      <a:pt x="1282" y="814"/>
                    </a:ln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34" name="Group 1433">
                <a:extLst>
                  <a:ext uri="{FF2B5EF4-FFF2-40B4-BE49-F238E27FC236}">
                    <a16:creationId xmlns:a16="http://schemas.microsoft.com/office/drawing/2014/main" id="{4E5A8904-6465-452D-AA29-2E4E3097EDED}"/>
                  </a:ext>
                </a:extLst>
              </p:cNvPr>
              <p:cNvGrpSpPr/>
              <p:nvPr/>
            </p:nvGrpSpPr>
            <p:grpSpPr>
              <a:xfrm>
                <a:off x="8200572" y="2882560"/>
                <a:ext cx="714376" cy="677863"/>
                <a:chOff x="8200572" y="2882560"/>
                <a:chExt cx="714376" cy="677863"/>
              </a:xfrm>
            </p:grpSpPr>
            <p:sp>
              <p:nvSpPr>
                <p:cNvPr id="1313" name="Freeform 316">
                  <a:extLst>
                    <a:ext uri="{FF2B5EF4-FFF2-40B4-BE49-F238E27FC236}">
                      <a16:creationId xmlns:a16="http://schemas.microsoft.com/office/drawing/2014/main" id="{1A08BFCB-C67A-4B2D-973F-D9FC98643A7E}"/>
                    </a:ext>
                  </a:extLst>
                </p:cNvPr>
                <p:cNvSpPr>
                  <a:spLocks/>
                </p:cNvSpPr>
                <p:nvPr/>
              </p:nvSpPr>
              <p:spPr bwMode="auto">
                <a:xfrm>
                  <a:off x="8256135" y="2904785"/>
                  <a:ext cx="292100" cy="168275"/>
                </a:xfrm>
                <a:custGeom>
                  <a:avLst/>
                  <a:gdLst>
                    <a:gd name="T0" fmla="*/ 1007 w 1007"/>
                    <a:gd name="T1" fmla="*/ 582 h 582"/>
                    <a:gd name="T2" fmla="*/ 1007 w 1007"/>
                    <a:gd name="T3" fmla="*/ 22 h 582"/>
                    <a:gd name="T4" fmla="*/ 1004 w 1007"/>
                    <a:gd name="T5" fmla="*/ 12 h 582"/>
                    <a:gd name="T6" fmla="*/ 995 w 1007"/>
                    <a:gd name="T7" fmla="*/ 3 h 582"/>
                    <a:gd name="T8" fmla="*/ 985 w 1007"/>
                    <a:gd name="T9" fmla="*/ 0 h 582"/>
                    <a:gd name="T10" fmla="*/ 22 w 1007"/>
                    <a:gd name="T11" fmla="*/ 0 h 582"/>
                    <a:gd name="T12" fmla="*/ 11 w 1007"/>
                    <a:gd name="T13" fmla="*/ 3 h 582"/>
                    <a:gd name="T14" fmla="*/ 3 w 1007"/>
                    <a:gd name="T15" fmla="*/ 11 h 582"/>
                    <a:gd name="T16" fmla="*/ 0 w 1007"/>
                    <a:gd name="T17" fmla="*/ 22 h 582"/>
                    <a:gd name="T18" fmla="*/ 0 w 1007"/>
                    <a:gd name="T19" fmla="*/ 582 h 582"/>
                    <a:gd name="T20" fmla="*/ 1007 w 1007"/>
                    <a:gd name="T21"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7" h="582">
                      <a:moveTo>
                        <a:pt x="1007" y="582"/>
                      </a:moveTo>
                      <a:lnTo>
                        <a:pt x="1007" y="22"/>
                      </a:lnTo>
                      <a:cubicBezTo>
                        <a:pt x="1007" y="18"/>
                        <a:pt x="1006" y="15"/>
                        <a:pt x="1004" y="12"/>
                      </a:cubicBezTo>
                      <a:cubicBezTo>
                        <a:pt x="1002" y="8"/>
                        <a:pt x="999" y="5"/>
                        <a:pt x="995" y="3"/>
                      </a:cubicBezTo>
                      <a:cubicBezTo>
                        <a:pt x="992" y="1"/>
                        <a:pt x="989" y="0"/>
                        <a:pt x="985" y="0"/>
                      </a:cubicBezTo>
                      <a:lnTo>
                        <a:pt x="22" y="0"/>
                      </a:lnTo>
                      <a:cubicBezTo>
                        <a:pt x="18" y="0"/>
                        <a:pt x="14" y="1"/>
                        <a:pt x="11" y="3"/>
                      </a:cubicBezTo>
                      <a:cubicBezTo>
                        <a:pt x="8" y="5"/>
                        <a:pt x="5" y="8"/>
                        <a:pt x="3" y="11"/>
                      </a:cubicBezTo>
                      <a:cubicBezTo>
                        <a:pt x="1" y="15"/>
                        <a:pt x="0" y="18"/>
                        <a:pt x="0" y="22"/>
                      </a:cubicBezTo>
                      <a:lnTo>
                        <a:pt x="0" y="582"/>
                      </a:lnTo>
                      <a:lnTo>
                        <a:pt x="1007" y="582"/>
                      </a:lnTo>
                      <a:close/>
                    </a:path>
                  </a:pathLst>
                </a:custGeom>
                <a:solidFill>
                  <a:srgbClr val="73AE4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33" name="Group 1432">
                  <a:extLst>
                    <a:ext uri="{FF2B5EF4-FFF2-40B4-BE49-F238E27FC236}">
                      <a16:creationId xmlns:a16="http://schemas.microsoft.com/office/drawing/2014/main" id="{8DE900EA-FC47-4596-944C-F51AEA680C50}"/>
                    </a:ext>
                  </a:extLst>
                </p:cNvPr>
                <p:cNvGrpSpPr/>
                <p:nvPr/>
              </p:nvGrpSpPr>
              <p:grpSpPr>
                <a:xfrm>
                  <a:off x="8200572" y="2882560"/>
                  <a:ext cx="714376" cy="677863"/>
                  <a:chOff x="8200572" y="2882560"/>
                  <a:chExt cx="714376" cy="677863"/>
                </a:xfrm>
              </p:grpSpPr>
              <p:sp>
                <p:nvSpPr>
                  <p:cNvPr id="1307" name="Freeform 312">
                    <a:extLst>
                      <a:ext uri="{FF2B5EF4-FFF2-40B4-BE49-F238E27FC236}">
                        <a16:creationId xmlns:a16="http://schemas.microsoft.com/office/drawing/2014/main" id="{BE3E6849-5985-4BBD-BC2E-0EFFF4176F9C}"/>
                      </a:ext>
                    </a:extLst>
                  </p:cNvPr>
                  <p:cNvSpPr>
                    <a:spLocks noEditPoints="1"/>
                  </p:cNvSpPr>
                  <p:nvPr/>
                </p:nvSpPr>
                <p:spPr bwMode="auto">
                  <a:xfrm>
                    <a:off x="8670472" y="3009560"/>
                    <a:ext cx="161925" cy="344488"/>
                  </a:xfrm>
                  <a:custGeom>
                    <a:avLst/>
                    <a:gdLst>
                      <a:gd name="T0" fmla="*/ 442 w 561"/>
                      <a:gd name="T1" fmla="*/ 159 h 1196"/>
                      <a:gd name="T2" fmla="*/ 282 w 561"/>
                      <a:gd name="T3" fmla="*/ 0 h 1196"/>
                      <a:gd name="T4" fmla="*/ 123 w 561"/>
                      <a:gd name="T5" fmla="*/ 159 h 1196"/>
                      <a:gd name="T6" fmla="*/ 282 w 561"/>
                      <a:gd name="T7" fmla="*/ 319 h 1196"/>
                      <a:gd name="T8" fmla="*/ 442 w 561"/>
                      <a:gd name="T9" fmla="*/ 159 h 1196"/>
                      <a:gd name="T10" fmla="*/ 453 w 561"/>
                      <a:gd name="T11" fmla="*/ 362 h 1196"/>
                      <a:gd name="T12" fmla="*/ 108 w 561"/>
                      <a:gd name="T13" fmla="*/ 362 h 1196"/>
                      <a:gd name="T14" fmla="*/ 42 w 561"/>
                      <a:gd name="T15" fmla="*/ 385 h 1196"/>
                      <a:gd name="T16" fmla="*/ 11 w 561"/>
                      <a:gd name="T17" fmla="*/ 422 h 1196"/>
                      <a:gd name="T18" fmla="*/ 0 w 561"/>
                      <a:gd name="T19" fmla="*/ 470 h 1196"/>
                      <a:gd name="T20" fmla="*/ 0 w 561"/>
                      <a:gd name="T21" fmla="*/ 880 h 1196"/>
                      <a:gd name="T22" fmla="*/ 94 w 561"/>
                      <a:gd name="T23" fmla="*/ 880 h 1196"/>
                      <a:gd name="T24" fmla="*/ 94 w 561"/>
                      <a:gd name="T25" fmla="*/ 1196 h 1196"/>
                      <a:gd name="T26" fmla="*/ 463 w 561"/>
                      <a:gd name="T27" fmla="*/ 1196 h 1196"/>
                      <a:gd name="T28" fmla="*/ 463 w 561"/>
                      <a:gd name="T29" fmla="*/ 880 h 1196"/>
                      <a:gd name="T30" fmla="*/ 561 w 561"/>
                      <a:gd name="T31" fmla="*/ 880 h 1196"/>
                      <a:gd name="T32" fmla="*/ 561 w 561"/>
                      <a:gd name="T33" fmla="*/ 470 h 1196"/>
                      <a:gd name="T34" fmla="*/ 538 w 561"/>
                      <a:gd name="T35" fmla="*/ 404 h 1196"/>
                      <a:gd name="T36" fmla="*/ 501 w 561"/>
                      <a:gd name="T37" fmla="*/ 373 h 1196"/>
                      <a:gd name="T38" fmla="*/ 453 w 561"/>
                      <a:gd name="T39" fmla="*/ 362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1" h="1196">
                        <a:moveTo>
                          <a:pt x="442" y="159"/>
                        </a:moveTo>
                        <a:cubicBezTo>
                          <a:pt x="442" y="71"/>
                          <a:pt x="370" y="0"/>
                          <a:pt x="282" y="0"/>
                        </a:cubicBezTo>
                        <a:cubicBezTo>
                          <a:pt x="194" y="0"/>
                          <a:pt x="123" y="71"/>
                          <a:pt x="123" y="159"/>
                        </a:cubicBezTo>
                        <a:cubicBezTo>
                          <a:pt x="123" y="247"/>
                          <a:pt x="194" y="319"/>
                          <a:pt x="282" y="319"/>
                        </a:cubicBezTo>
                        <a:cubicBezTo>
                          <a:pt x="370" y="319"/>
                          <a:pt x="442" y="247"/>
                          <a:pt x="442" y="159"/>
                        </a:cubicBezTo>
                        <a:close/>
                        <a:moveTo>
                          <a:pt x="453" y="362"/>
                        </a:moveTo>
                        <a:lnTo>
                          <a:pt x="108" y="362"/>
                        </a:lnTo>
                        <a:cubicBezTo>
                          <a:pt x="83" y="362"/>
                          <a:pt x="60" y="371"/>
                          <a:pt x="42" y="385"/>
                        </a:cubicBezTo>
                        <a:cubicBezTo>
                          <a:pt x="29" y="395"/>
                          <a:pt x="18" y="407"/>
                          <a:pt x="11" y="422"/>
                        </a:cubicBezTo>
                        <a:cubicBezTo>
                          <a:pt x="4" y="436"/>
                          <a:pt x="0" y="453"/>
                          <a:pt x="0" y="470"/>
                        </a:cubicBezTo>
                        <a:lnTo>
                          <a:pt x="0" y="880"/>
                        </a:lnTo>
                        <a:lnTo>
                          <a:pt x="94" y="880"/>
                        </a:lnTo>
                        <a:lnTo>
                          <a:pt x="94" y="1196"/>
                        </a:lnTo>
                        <a:lnTo>
                          <a:pt x="463" y="1196"/>
                        </a:lnTo>
                        <a:lnTo>
                          <a:pt x="463" y="880"/>
                        </a:lnTo>
                        <a:lnTo>
                          <a:pt x="561" y="880"/>
                        </a:lnTo>
                        <a:lnTo>
                          <a:pt x="561" y="470"/>
                        </a:lnTo>
                        <a:cubicBezTo>
                          <a:pt x="561" y="445"/>
                          <a:pt x="552" y="422"/>
                          <a:pt x="538" y="404"/>
                        </a:cubicBezTo>
                        <a:cubicBezTo>
                          <a:pt x="528" y="391"/>
                          <a:pt x="516" y="381"/>
                          <a:pt x="501" y="373"/>
                        </a:cubicBezTo>
                        <a:cubicBezTo>
                          <a:pt x="487" y="366"/>
                          <a:pt x="470" y="362"/>
                          <a:pt x="453" y="36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9" name="Freeform 313">
                    <a:extLst>
                      <a:ext uri="{FF2B5EF4-FFF2-40B4-BE49-F238E27FC236}">
                        <a16:creationId xmlns:a16="http://schemas.microsoft.com/office/drawing/2014/main" id="{2AD9A792-BDF9-4111-B7BA-2A484109D42B}"/>
                      </a:ext>
                    </a:extLst>
                  </p:cNvPr>
                  <p:cNvSpPr>
                    <a:spLocks noEditPoints="1"/>
                  </p:cNvSpPr>
                  <p:nvPr/>
                </p:nvSpPr>
                <p:spPr bwMode="auto">
                  <a:xfrm>
                    <a:off x="8433935" y="3009560"/>
                    <a:ext cx="398463" cy="344488"/>
                  </a:xfrm>
                  <a:custGeom>
                    <a:avLst/>
                    <a:gdLst>
                      <a:gd name="T0" fmla="*/ 1258 w 1377"/>
                      <a:gd name="T1" fmla="*/ 159 h 1196"/>
                      <a:gd name="T2" fmla="*/ 1098 w 1377"/>
                      <a:gd name="T3" fmla="*/ 0 h 1196"/>
                      <a:gd name="T4" fmla="*/ 939 w 1377"/>
                      <a:gd name="T5" fmla="*/ 159 h 1196"/>
                      <a:gd name="T6" fmla="*/ 1098 w 1377"/>
                      <a:gd name="T7" fmla="*/ 319 h 1196"/>
                      <a:gd name="T8" fmla="*/ 1258 w 1377"/>
                      <a:gd name="T9" fmla="*/ 159 h 1196"/>
                      <a:gd name="T10" fmla="*/ 1269 w 1377"/>
                      <a:gd name="T11" fmla="*/ 362 h 1196"/>
                      <a:gd name="T12" fmla="*/ 924 w 1377"/>
                      <a:gd name="T13" fmla="*/ 362 h 1196"/>
                      <a:gd name="T14" fmla="*/ 858 w 1377"/>
                      <a:gd name="T15" fmla="*/ 385 h 1196"/>
                      <a:gd name="T16" fmla="*/ 827 w 1377"/>
                      <a:gd name="T17" fmla="*/ 422 h 1196"/>
                      <a:gd name="T18" fmla="*/ 816 w 1377"/>
                      <a:gd name="T19" fmla="*/ 470 h 1196"/>
                      <a:gd name="T20" fmla="*/ 816 w 1377"/>
                      <a:gd name="T21" fmla="*/ 880 h 1196"/>
                      <a:gd name="T22" fmla="*/ 910 w 1377"/>
                      <a:gd name="T23" fmla="*/ 880 h 1196"/>
                      <a:gd name="T24" fmla="*/ 910 w 1377"/>
                      <a:gd name="T25" fmla="*/ 1196 h 1196"/>
                      <a:gd name="T26" fmla="*/ 1279 w 1377"/>
                      <a:gd name="T27" fmla="*/ 1196 h 1196"/>
                      <a:gd name="T28" fmla="*/ 1279 w 1377"/>
                      <a:gd name="T29" fmla="*/ 880 h 1196"/>
                      <a:gd name="T30" fmla="*/ 1377 w 1377"/>
                      <a:gd name="T31" fmla="*/ 880 h 1196"/>
                      <a:gd name="T32" fmla="*/ 1377 w 1377"/>
                      <a:gd name="T33" fmla="*/ 470 h 1196"/>
                      <a:gd name="T34" fmla="*/ 1354 w 1377"/>
                      <a:gd name="T35" fmla="*/ 404 h 1196"/>
                      <a:gd name="T36" fmla="*/ 1317 w 1377"/>
                      <a:gd name="T37" fmla="*/ 373 h 1196"/>
                      <a:gd name="T38" fmla="*/ 1269 w 1377"/>
                      <a:gd name="T39" fmla="*/ 362 h 1196"/>
                      <a:gd name="T40" fmla="*/ 1096 w 1377"/>
                      <a:gd name="T41" fmla="*/ 1196 h 1196"/>
                      <a:gd name="T42" fmla="*/ 1096 w 1377"/>
                      <a:gd name="T43" fmla="*/ 943 h 1196"/>
                      <a:gd name="T44" fmla="*/ 910 w 1377"/>
                      <a:gd name="T45" fmla="*/ 880 h 1196"/>
                      <a:gd name="T46" fmla="*/ 910 w 1377"/>
                      <a:gd name="T47" fmla="*/ 661 h 1196"/>
                      <a:gd name="T48" fmla="*/ 1279 w 1377"/>
                      <a:gd name="T49" fmla="*/ 880 h 1196"/>
                      <a:gd name="T50" fmla="*/ 1279 w 1377"/>
                      <a:gd name="T51" fmla="*/ 661 h 1196"/>
                      <a:gd name="T52" fmla="*/ 0 w 1377"/>
                      <a:gd name="T53" fmla="*/ 880 h 1196"/>
                      <a:gd name="T54" fmla="*/ 816 w 1377"/>
                      <a:gd name="T55" fmla="*/ 88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77" h="1196">
                        <a:moveTo>
                          <a:pt x="1258" y="159"/>
                        </a:moveTo>
                        <a:cubicBezTo>
                          <a:pt x="1258" y="71"/>
                          <a:pt x="1186" y="0"/>
                          <a:pt x="1098" y="0"/>
                        </a:cubicBezTo>
                        <a:cubicBezTo>
                          <a:pt x="1010" y="0"/>
                          <a:pt x="939" y="71"/>
                          <a:pt x="939" y="159"/>
                        </a:cubicBezTo>
                        <a:cubicBezTo>
                          <a:pt x="939" y="247"/>
                          <a:pt x="1010" y="319"/>
                          <a:pt x="1098" y="319"/>
                        </a:cubicBezTo>
                        <a:cubicBezTo>
                          <a:pt x="1186" y="319"/>
                          <a:pt x="1258" y="247"/>
                          <a:pt x="1258" y="159"/>
                        </a:cubicBezTo>
                        <a:close/>
                        <a:moveTo>
                          <a:pt x="1269" y="362"/>
                        </a:moveTo>
                        <a:lnTo>
                          <a:pt x="924" y="362"/>
                        </a:lnTo>
                        <a:cubicBezTo>
                          <a:pt x="899" y="362"/>
                          <a:pt x="876" y="371"/>
                          <a:pt x="858" y="385"/>
                        </a:cubicBezTo>
                        <a:cubicBezTo>
                          <a:pt x="845" y="395"/>
                          <a:pt x="834" y="407"/>
                          <a:pt x="827" y="422"/>
                        </a:cubicBezTo>
                        <a:cubicBezTo>
                          <a:pt x="820" y="436"/>
                          <a:pt x="816" y="453"/>
                          <a:pt x="816" y="470"/>
                        </a:cubicBezTo>
                        <a:lnTo>
                          <a:pt x="816" y="880"/>
                        </a:lnTo>
                        <a:lnTo>
                          <a:pt x="910" y="880"/>
                        </a:lnTo>
                        <a:lnTo>
                          <a:pt x="910" y="1196"/>
                        </a:lnTo>
                        <a:lnTo>
                          <a:pt x="1279" y="1196"/>
                        </a:lnTo>
                        <a:lnTo>
                          <a:pt x="1279" y="880"/>
                        </a:lnTo>
                        <a:lnTo>
                          <a:pt x="1377" y="880"/>
                        </a:lnTo>
                        <a:lnTo>
                          <a:pt x="1377" y="470"/>
                        </a:lnTo>
                        <a:cubicBezTo>
                          <a:pt x="1377" y="445"/>
                          <a:pt x="1368" y="422"/>
                          <a:pt x="1354" y="404"/>
                        </a:cubicBezTo>
                        <a:cubicBezTo>
                          <a:pt x="1344" y="391"/>
                          <a:pt x="1332" y="381"/>
                          <a:pt x="1317" y="373"/>
                        </a:cubicBezTo>
                        <a:cubicBezTo>
                          <a:pt x="1303" y="366"/>
                          <a:pt x="1286" y="362"/>
                          <a:pt x="1269" y="362"/>
                        </a:cubicBezTo>
                        <a:close/>
                        <a:moveTo>
                          <a:pt x="1096" y="1196"/>
                        </a:moveTo>
                        <a:lnTo>
                          <a:pt x="1096" y="943"/>
                        </a:lnTo>
                        <a:moveTo>
                          <a:pt x="910" y="880"/>
                        </a:moveTo>
                        <a:lnTo>
                          <a:pt x="910" y="661"/>
                        </a:lnTo>
                        <a:moveTo>
                          <a:pt x="1279" y="880"/>
                        </a:moveTo>
                        <a:lnTo>
                          <a:pt x="1279" y="661"/>
                        </a:lnTo>
                        <a:moveTo>
                          <a:pt x="0" y="880"/>
                        </a:moveTo>
                        <a:lnTo>
                          <a:pt x="816" y="880"/>
                        </a:lnTo>
                      </a:path>
                    </a:pathLst>
                  </a:custGeom>
                  <a:noFill/>
                  <a:ln w="4763" cap="rnd">
                    <a:solidFill>
                      <a:srgbClr val="73AE4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2" name="Freeform 315">
                    <a:extLst>
                      <a:ext uri="{FF2B5EF4-FFF2-40B4-BE49-F238E27FC236}">
                        <a16:creationId xmlns:a16="http://schemas.microsoft.com/office/drawing/2014/main" id="{595417A5-6B81-4061-987F-1B08B4EF6EA3}"/>
                      </a:ext>
                    </a:extLst>
                  </p:cNvPr>
                  <p:cNvSpPr>
                    <a:spLocks noEditPoints="1"/>
                  </p:cNvSpPr>
                  <p:nvPr/>
                </p:nvSpPr>
                <p:spPr bwMode="auto">
                  <a:xfrm>
                    <a:off x="8200572" y="2882560"/>
                    <a:ext cx="403225" cy="325438"/>
                  </a:xfrm>
                  <a:custGeom>
                    <a:avLst/>
                    <a:gdLst>
                      <a:gd name="T0" fmla="*/ 1277 w 1396"/>
                      <a:gd name="T1" fmla="*/ 99 h 1130"/>
                      <a:gd name="T2" fmla="*/ 1256 w 1396"/>
                      <a:gd name="T3" fmla="*/ 38 h 1130"/>
                      <a:gd name="T4" fmla="*/ 1222 w 1396"/>
                      <a:gd name="T5" fmla="*/ 10 h 1130"/>
                      <a:gd name="T6" fmla="*/ 1178 w 1396"/>
                      <a:gd name="T7" fmla="*/ 0 h 1130"/>
                      <a:gd name="T8" fmla="*/ 215 w 1396"/>
                      <a:gd name="T9" fmla="*/ 0 h 1130"/>
                      <a:gd name="T10" fmla="*/ 154 w 1396"/>
                      <a:gd name="T11" fmla="*/ 21 h 1130"/>
                      <a:gd name="T12" fmla="*/ 126 w 1396"/>
                      <a:gd name="T13" fmla="*/ 55 h 1130"/>
                      <a:gd name="T14" fmla="*/ 116 w 1396"/>
                      <a:gd name="T15" fmla="*/ 99 h 1130"/>
                      <a:gd name="T16" fmla="*/ 116 w 1396"/>
                      <a:gd name="T17" fmla="*/ 736 h 1130"/>
                      <a:gd name="T18" fmla="*/ 1277 w 1396"/>
                      <a:gd name="T19" fmla="*/ 736 h 1130"/>
                      <a:gd name="T20" fmla="*/ 1277 w 1396"/>
                      <a:gd name="T21" fmla="*/ 99 h 1130"/>
                      <a:gd name="T22" fmla="*/ 1282 w 1396"/>
                      <a:gd name="T23" fmla="*/ 814 h 1130"/>
                      <a:gd name="T24" fmla="*/ 107 w 1396"/>
                      <a:gd name="T25" fmla="*/ 814 h 1130"/>
                      <a:gd name="T26" fmla="*/ 0 w 1396"/>
                      <a:gd name="T27" fmla="*/ 1006 h 1130"/>
                      <a:gd name="T28" fmla="*/ 0 w 1396"/>
                      <a:gd name="T29" fmla="*/ 1130 h 1130"/>
                      <a:gd name="T30" fmla="*/ 1396 w 1396"/>
                      <a:gd name="T31" fmla="*/ 1130 h 1130"/>
                      <a:gd name="T32" fmla="*/ 1396 w 1396"/>
                      <a:gd name="T33" fmla="*/ 1007 h 1130"/>
                      <a:gd name="T34" fmla="*/ 1282 w 1396"/>
                      <a:gd name="T35" fmla="*/ 81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6" h="1130">
                        <a:moveTo>
                          <a:pt x="1277" y="99"/>
                        </a:moveTo>
                        <a:cubicBezTo>
                          <a:pt x="1277" y="76"/>
                          <a:pt x="1269" y="55"/>
                          <a:pt x="1256" y="38"/>
                        </a:cubicBezTo>
                        <a:cubicBezTo>
                          <a:pt x="1247" y="26"/>
                          <a:pt x="1235" y="17"/>
                          <a:pt x="1222" y="10"/>
                        </a:cubicBezTo>
                        <a:cubicBezTo>
                          <a:pt x="1209" y="4"/>
                          <a:pt x="1194" y="0"/>
                          <a:pt x="1178" y="0"/>
                        </a:cubicBezTo>
                        <a:lnTo>
                          <a:pt x="215" y="0"/>
                        </a:lnTo>
                        <a:cubicBezTo>
                          <a:pt x="191" y="0"/>
                          <a:pt x="170" y="8"/>
                          <a:pt x="154" y="21"/>
                        </a:cubicBezTo>
                        <a:cubicBezTo>
                          <a:pt x="142" y="30"/>
                          <a:pt x="133" y="42"/>
                          <a:pt x="126" y="55"/>
                        </a:cubicBezTo>
                        <a:cubicBezTo>
                          <a:pt x="120" y="68"/>
                          <a:pt x="116" y="83"/>
                          <a:pt x="116" y="99"/>
                        </a:cubicBezTo>
                        <a:lnTo>
                          <a:pt x="116" y="736"/>
                        </a:lnTo>
                        <a:lnTo>
                          <a:pt x="1277" y="736"/>
                        </a:lnTo>
                        <a:lnTo>
                          <a:pt x="1277" y="99"/>
                        </a:lnTo>
                        <a:close/>
                        <a:moveTo>
                          <a:pt x="1282" y="814"/>
                        </a:moveTo>
                        <a:lnTo>
                          <a:pt x="107" y="814"/>
                        </a:lnTo>
                        <a:lnTo>
                          <a:pt x="0" y="1006"/>
                        </a:lnTo>
                        <a:lnTo>
                          <a:pt x="0" y="1130"/>
                        </a:lnTo>
                        <a:lnTo>
                          <a:pt x="1396" y="1130"/>
                        </a:lnTo>
                        <a:lnTo>
                          <a:pt x="1396" y="1007"/>
                        </a:lnTo>
                        <a:lnTo>
                          <a:pt x="1282" y="814"/>
                        </a:lnTo>
                        <a:close/>
                      </a:path>
                    </a:pathLst>
                  </a:custGeom>
                  <a:noFill/>
                  <a:ln w="4763" cap="rnd">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4" name="Freeform 317">
                    <a:extLst>
                      <a:ext uri="{FF2B5EF4-FFF2-40B4-BE49-F238E27FC236}">
                        <a16:creationId xmlns:a16="http://schemas.microsoft.com/office/drawing/2014/main" id="{E7D66422-80D0-47AF-AD36-EEC4A7FB09D9}"/>
                      </a:ext>
                    </a:extLst>
                  </p:cNvPr>
                  <p:cNvSpPr>
                    <a:spLocks/>
                  </p:cNvSpPr>
                  <p:nvPr/>
                </p:nvSpPr>
                <p:spPr bwMode="auto">
                  <a:xfrm>
                    <a:off x="8256135" y="2904785"/>
                    <a:ext cx="292100" cy="168275"/>
                  </a:xfrm>
                  <a:custGeom>
                    <a:avLst/>
                    <a:gdLst>
                      <a:gd name="T0" fmla="*/ 1007 w 1007"/>
                      <a:gd name="T1" fmla="*/ 582 h 582"/>
                      <a:gd name="T2" fmla="*/ 1007 w 1007"/>
                      <a:gd name="T3" fmla="*/ 22 h 582"/>
                      <a:gd name="T4" fmla="*/ 1004 w 1007"/>
                      <a:gd name="T5" fmla="*/ 12 h 582"/>
                      <a:gd name="T6" fmla="*/ 995 w 1007"/>
                      <a:gd name="T7" fmla="*/ 3 h 582"/>
                      <a:gd name="T8" fmla="*/ 985 w 1007"/>
                      <a:gd name="T9" fmla="*/ 0 h 582"/>
                      <a:gd name="T10" fmla="*/ 22 w 1007"/>
                      <a:gd name="T11" fmla="*/ 0 h 582"/>
                      <a:gd name="T12" fmla="*/ 11 w 1007"/>
                      <a:gd name="T13" fmla="*/ 3 h 582"/>
                      <a:gd name="T14" fmla="*/ 3 w 1007"/>
                      <a:gd name="T15" fmla="*/ 11 h 582"/>
                      <a:gd name="T16" fmla="*/ 0 w 1007"/>
                      <a:gd name="T17" fmla="*/ 22 h 582"/>
                      <a:gd name="T18" fmla="*/ 0 w 1007"/>
                      <a:gd name="T19" fmla="*/ 582 h 582"/>
                      <a:gd name="T20" fmla="*/ 1007 w 1007"/>
                      <a:gd name="T21"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7" h="582">
                        <a:moveTo>
                          <a:pt x="1007" y="582"/>
                        </a:moveTo>
                        <a:lnTo>
                          <a:pt x="1007" y="22"/>
                        </a:lnTo>
                        <a:cubicBezTo>
                          <a:pt x="1007" y="18"/>
                          <a:pt x="1006" y="15"/>
                          <a:pt x="1004" y="12"/>
                        </a:cubicBezTo>
                        <a:cubicBezTo>
                          <a:pt x="1002" y="8"/>
                          <a:pt x="999" y="5"/>
                          <a:pt x="995" y="3"/>
                        </a:cubicBezTo>
                        <a:cubicBezTo>
                          <a:pt x="992" y="1"/>
                          <a:pt x="989" y="0"/>
                          <a:pt x="985" y="0"/>
                        </a:cubicBezTo>
                        <a:lnTo>
                          <a:pt x="22" y="0"/>
                        </a:lnTo>
                        <a:cubicBezTo>
                          <a:pt x="18" y="0"/>
                          <a:pt x="14" y="1"/>
                          <a:pt x="11" y="3"/>
                        </a:cubicBezTo>
                        <a:cubicBezTo>
                          <a:pt x="8" y="5"/>
                          <a:pt x="5" y="8"/>
                          <a:pt x="3" y="11"/>
                        </a:cubicBezTo>
                        <a:cubicBezTo>
                          <a:pt x="1" y="15"/>
                          <a:pt x="0" y="18"/>
                          <a:pt x="0" y="22"/>
                        </a:cubicBezTo>
                        <a:lnTo>
                          <a:pt x="0" y="582"/>
                        </a:lnTo>
                        <a:lnTo>
                          <a:pt x="1007" y="582"/>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5" name="Freeform 318">
                    <a:extLst>
                      <a:ext uri="{FF2B5EF4-FFF2-40B4-BE49-F238E27FC236}">
                        <a16:creationId xmlns:a16="http://schemas.microsoft.com/office/drawing/2014/main" id="{1812904F-7F29-4517-9227-5E3DC4506DBA}"/>
                      </a:ext>
                    </a:extLst>
                  </p:cNvPr>
                  <p:cNvSpPr>
                    <a:spLocks/>
                  </p:cNvSpPr>
                  <p:nvPr/>
                </p:nvSpPr>
                <p:spPr bwMode="auto">
                  <a:xfrm>
                    <a:off x="8235497" y="3136560"/>
                    <a:ext cx="333375" cy="28575"/>
                  </a:xfrm>
                  <a:custGeom>
                    <a:avLst/>
                    <a:gdLst>
                      <a:gd name="T0" fmla="*/ 10 w 210"/>
                      <a:gd name="T1" fmla="*/ 0 h 18"/>
                      <a:gd name="T2" fmla="*/ 0 w 210"/>
                      <a:gd name="T3" fmla="*/ 18 h 18"/>
                      <a:gd name="T4" fmla="*/ 210 w 210"/>
                      <a:gd name="T5" fmla="*/ 18 h 18"/>
                      <a:gd name="T6" fmla="*/ 200 w 210"/>
                      <a:gd name="T7" fmla="*/ 0 h 18"/>
                      <a:gd name="T8" fmla="*/ 10 w 210"/>
                      <a:gd name="T9" fmla="*/ 0 h 18"/>
                    </a:gdLst>
                    <a:ahLst/>
                    <a:cxnLst>
                      <a:cxn ang="0">
                        <a:pos x="T0" y="T1"/>
                      </a:cxn>
                      <a:cxn ang="0">
                        <a:pos x="T2" y="T3"/>
                      </a:cxn>
                      <a:cxn ang="0">
                        <a:pos x="T4" y="T5"/>
                      </a:cxn>
                      <a:cxn ang="0">
                        <a:pos x="T6" y="T7"/>
                      </a:cxn>
                      <a:cxn ang="0">
                        <a:pos x="T8" y="T9"/>
                      </a:cxn>
                    </a:cxnLst>
                    <a:rect l="0" t="0" r="r" b="b"/>
                    <a:pathLst>
                      <a:path w="210" h="18">
                        <a:moveTo>
                          <a:pt x="10" y="0"/>
                        </a:moveTo>
                        <a:lnTo>
                          <a:pt x="0" y="18"/>
                        </a:lnTo>
                        <a:lnTo>
                          <a:pt x="210" y="18"/>
                        </a:lnTo>
                        <a:lnTo>
                          <a:pt x="200" y="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6" name="Rectangle 319">
                    <a:extLst>
                      <a:ext uri="{FF2B5EF4-FFF2-40B4-BE49-F238E27FC236}">
                        <a16:creationId xmlns:a16="http://schemas.microsoft.com/office/drawing/2014/main" id="{81432D48-F5D1-486A-8450-E9BF5FE93CD8}"/>
                      </a:ext>
                    </a:extLst>
                  </p:cNvPr>
                  <p:cNvSpPr>
                    <a:spLocks noChangeArrowheads="1"/>
                  </p:cNvSpPr>
                  <p:nvPr/>
                </p:nvSpPr>
                <p:spPr bwMode="auto">
                  <a:xfrm>
                    <a:off x="8221210" y="3393735"/>
                    <a:ext cx="69373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Development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grpSp>
        <p:sp>
          <p:nvSpPr>
            <p:cNvPr id="1346" name="Freeform 349">
              <a:extLst>
                <a:ext uri="{FF2B5EF4-FFF2-40B4-BE49-F238E27FC236}">
                  <a16:creationId xmlns:a16="http://schemas.microsoft.com/office/drawing/2014/main" id="{8EFD56A2-D7C6-454A-8337-4BCC13208BA9}"/>
                </a:ext>
              </a:extLst>
            </p:cNvPr>
            <p:cNvSpPr>
              <a:spLocks/>
            </p:cNvSpPr>
            <p:nvPr/>
          </p:nvSpPr>
          <p:spPr bwMode="auto">
            <a:xfrm>
              <a:off x="7973560" y="3119097"/>
              <a:ext cx="161925" cy="0"/>
            </a:xfrm>
            <a:custGeom>
              <a:avLst/>
              <a:gdLst>
                <a:gd name="T0" fmla="*/ 102 w 102"/>
                <a:gd name="T1" fmla="*/ 21 w 102"/>
                <a:gd name="T2" fmla="*/ 21 w 102"/>
                <a:gd name="T3" fmla="*/ 0 w 102"/>
              </a:gdLst>
              <a:ahLst/>
              <a:cxnLst>
                <a:cxn ang="0">
                  <a:pos x="T0" y="0"/>
                </a:cxn>
                <a:cxn ang="0">
                  <a:pos x="T1" y="0"/>
                </a:cxn>
                <a:cxn ang="0">
                  <a:pos x="T2" y="0"/>
                </a:cxn>
                <a:cxn ang="0">
                  <a:pos x="T3" y="0"/>
                </a:cxn>
              </a:cxnLst>
              <a:rect l="0" t="0" r="r" b="b"/>
              <a:pathLst>
                <a:path w="102">
                  <a:moveTo>
                    <a:pt x="102" y="0"/>
                  </a:moveTo>
                  <a:lnTo>
                    <a:pt x="21" y="0"/>
                  </a:lnTo>
                  <a:lnTo>
                    <a:pt x="21" y="0"/>
                  </a:lnTo>
                  <a:lnTo>
                    <a:pt x="0" y="0"/>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7" name="Freeform 350">
              <a:extLst>
                <a:ext uri="{FF2B5EF4-FFF2-40B4-BE49-F238E27FC236}">
                  <a16:creationId xmlns:a16="http://schemas.microsoft.com/office/drawing/2014/main" id="{FA337177-EDD5-4F04-B277-712F1B7F1CA2}"/>
                </a:ext>
              </a:extLst>
            </p:cNvPr>
            <p:cNvSpPr>
              <a:spLocks/>
            </p:cNvSpPr>
            <p:nvPr/>
          </p:nvSpPr>
          <p:spPr bwMode="auto">
            <a:xfrm>
              <a:off x="7973560" y="3087347"/>
              <a:ext cx="65088" cy="65088"/>
            </a:xfrm>
            <a:custGeom>
              <a:avLst/>
              <a:gdLst>
                <a:gd name="T0" fmla="*/ 41 w 41"/>
                <a:gd name="T1" fmla="*/ 41 h 41"/>
                <a:gd name="T2" fmla="*/ 0 w 41"/>
                <a:gd name="T3" fmla="*/ 20 h 41"/>
                <a:gd name="T4" fmla="*/ 41 w 41"/>
                <a:gd name="T5" fmla="*/ 0 h 41"/>
                <a:gd name="T6" fmla="*/ 41 w 41"/>
                <a:gd name="T7" fmla="*/ 41 h 41"/>
              </a:gdLst>
              <a:ahLst/>
              <a:cxnLst>
                <a:cxn ang="0">
                  <a:pos x="T0" y="T1"/>
                </a:cxn>
                <a:cxn ang="0">
                  <a:pos x="T2" y="T3"/>
                </a:cxn>
                <a:cxn ang="0">
                  <a:pos x="T4" y="T5"/>
                </a:cxn>
                <a:cxn ang="0">
                  <a:pos x="T6" y="T7"/>
                </a:cxn>
              </a:cxnLst>
              <a:rect l="0" t="0" r="r" b="b"/>
              <a:pathLst>
                <a:path w="41" h="41">
                  <a:moveTo>
                    <a:pt x="41" y="41"/>
                  </a:moveTo>
                  <a:lnTo>
                    <a:pt x="0" y="20"/>
                  </a:lnTo>
                  <a:lnTo>
                    <a:pt x="41" y="0"/>
                  </a:lnTo>
                  <a:lnTo>
                    <a:pt x="41" y="41"/>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441" name="Group 1440" descr="system test">
            <a:extLst>
              <a:ext uri="{FF2B5EF4-FFF2-40B4-BE49-F238E27FC236}">
                <a16:creationId xmlns:a16="http://schemas.microsoft.com/office/drawing/2014/main" id="{379DC8EB-6703-48F3-A396-220CD0C04991}"/>
              </a:ext>
              <a:ext uri="{C183D7F6-B498-43B3-948B-1728B52AA6E4}">
                <adec:decorative xmlns:adec="http://schemas.microsoft.com/office/drawing/2017/decorative" xmlns="" val="0"/>
              </a:ext>
            </a:extLst>
          </p:cNvPr>
          <p:cNvGrpSpPr/>
          <p:nvPr/>
        </p:nvGrpSpPr>
        <p:grpSpPr>
          <a:xfrm>
            <a:off x="7051222" y="2884147"/>
            <a:ext cx="901701" cy="677863"/>
            <a:chOff x="7051222" y="2884147"/>
            <a:chExt cx="901701" cy="677863"/>
          </a:xfrm>
        </p:grpSpPr>
        <p:grpSp>
          <p:nvGrpSpPr>
            <p:cNvPr id="1440" name="Group 1439">
              <a:extLst>
                <a:ext uri="{FF2B5EF4-FFF2-40B4-BE49-F238E27FC236}">
                  <a16:creationId xmlns:a16="http://schemas.microsoft.com/office/drawing/2014/main" id="{8053BF4C-79F3-4C1E-8FAA-166FCE03C183}"/>
                </a:ext>
              </a:extLst>
            </p:cNvPr>
            <p:cNvGrpSpPr/>
            <p:nvPr/>
          </p:nvGrpSpPr>
          <p:grpSpPr>
            <a:xfrm>
              <a:off x="7278235" y="2884147"/>
              <a:ext cx="674688" cy="677863"/>
              <a:chOff x="7278235" y="2884147"/>
              <a:chExt cx="674688" cy="677863"/>
            </a:xfrm>
          </p:grpSpPr>
          <p:sp>
            <p:nvSpPr>
              <p:cNvPr id="1319" name="Freeform 322">
                <a:extLst>
                  <a:ext uri="{FF2B5EF4-FFF2-40B4-BE49-F238E27FC236}">
                    <a16:creationId xmlns:a16="http://schemas.microsoft.com/office/drawing/2014/main" id="{6929A0A1-8607-41C0-8A3E-4A53882BBA33}"/>
                  </a:ext>
                </a:extLst>
              </p:cNvPr>
              <p:cNvSpPr>
                <a:spLocks noEditPoints="1"/>
              </p:cNvSpPr>
              <p:nvPr/>
            </p:nvSpPr>
            <p:spPr bwMode="auto">
              <a:xfrm>
                <a:off x="7278235" y="2884147"/>
                <a:ext cx="403225" cy="325438"/>
              </a:xfrm>
              <a:custGeom>
                <a:avLst/>
                <a:gdLst>
                  <a:gd name="T0" fmla="*/ 1277 w 1396"/>
                  <a:gd name="T1" fmla="*/ 99 h 1130"/>
                  <a:gd name="T2" fmla="*/ 1256 w 1396"/>
                  <a:gd name="T3" fmla="*/ 38 h 1130"/>
                  <a:gd name="T4" fmla="*/ 1222 w 1396"/>
                  <a:gd name="T5" fmla="*/ 11 h 1130"/>
                  <a:gd name="T6" fmla="*/ 1178 w 1396"/>
                  <a:gd name="T7" fmla="*/ 0 h 1130"/>
                  <a:gd name="T8" fmla="*/ 215 w 1396"/>
                  <a:gd name="T9" fmla="*/ 0 h 1130"/>
                  <a:gd name="T10" fmla="*/ 154 w 1396"/>
                  <a:gd name="T11" fmla="*/ 21 h 1130"/>
                  <a:gd name="T12" fmla="*/ 126 w 1396"/>
                  <a:gd name="T13" fmla="*/ 55 h 1130"/>
                  <a:gd name="T14" fmla="*/ 116 w 1396"/>
                  <a:gd name="T15" fmla="*/ 99 h 1130"/>
                  <a:gd name="T16" fmla="*/ 116 w 1396"/>
                  <a:gd name="T17" fmla="*/ 736 h 1130"/>
                  <a:gd name="T18" fmla="*/ 1277 w 1396"/>
                  <a:gd name="T19" fmla="*/ 736 h 1130"/>
                  <a:gd name="T20" fmla="*/ 1277 w 1396"/>
                  <a:gd name="T21" fmla="*/ 99 h 1130"/>
                  <a:gd name="T22" fmla="*/ 1282 w 1396"/>
                  <a:gd name="T23" fmla="*/ 814 h 1130"/>
                  <a:gd name="T24" fmla="*/ 107 w 1396"/>
                  <a:gd name="T25" fmla="*/ 814 h 1130"/>
                  <a:gd name="T26" fmla="*/ 0 w 1396"/>
                  <a:gd name="T27" fmla="*/ 1007 h 1130"/>
                  <a:gd name="T28" fmla="*/ 0 w 1396"/>
                  <a:gd name="T29" fmla="*/ 1130 h 1130"/>
                  <a:gd name="T30" fmla="*/ 1396 w 1396"/>
                  <a:gd name="T31" fmla="*/ 1130 h 1130"/>
                  <a:gd name="T32" fmla="*/ 1396 w 1396"/>
                  <a:gd name="T33" fmla="*/ 1007 h 1130"/>
                  <a:gd name="T34" fmla="*/ 1282 w 1396"/>
                  <a:gd name="T35" fmla="*/ 81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6" h="1130">
                    <a:moveTo>
                      <a:pt x="1277" y="99"/>
                    </a:moveTo>
                    <a:cubicBezTo>
                      <a:pt x="1277" y="76"/>
                      <a:pt x="1269" y="55"/>
                      <a:pt x="1256" y="38"/>
                    </a:cubicBezTo>
                    <a:cubicBezTo>
                      <a:pt x="1247" y="27"/>
                      <a:pt x="1235" y="17"/>
                      <a:pt x="1222" y="11"/>
                    </a:cubicBezTo>
                    <a:cubicBezTo>
                      <a:pt x="1209" y="4"/>
                      <a:pt x="1194" y="0"/>
                      <a:pt x="1178" y="0"/>
                    </a:cubicBezTo>
                    <a:lnTo>
                      <a:pt x="215" y="0"/>
                    </a:lnTo>
                    <a:cubicBezTo>
                      <a:pt x="191" y="0"/>
                      <a:pt x="170" y="8"/>
                      <a:pt x="154" y="21"/>
                    </a:cubicBezTo>
                    <a:cubicBezTo>
                      <a:pt x="142" y="30"/>
                      <a:pt x="133" y="42"/>
                      <a:pt x="126" y="55"/>
                    </a:cubicBezTo>
                    <a:cubicBezTo>
                      <a:pt x="120" y="68"/>
                      <a:pt x="116" y="83"/>
                      <a:pt x="116" y="99"/>
                    </a:cubicBezTo>
                    <a:lnTo>
                      <a:pt x="116" y="736"/>
                    </a:lnTo>
                    <a:lnTo>
                      <a:pt x="1277" y="736"/>
                    </a:lnTo>
                    <a:lnTo>
                      <a:pt x="1277" y="99"/>
                    </a:lnTo>
                    <a:close/>
                    <a:moveTo>
                      <a:pt x="1282" y="814"/>
                    </a:moveTo>
                    <a:lnTo>
                      <a:pt x="107" y="814"/>
                    </a:lnTo>
                    <a:lnTo>
                      <a:pt x="0" y="1007"/>
                    </a:lnTo>
                    <a:lnTo>
                      <a:pt x="0" y="1130"/>
                    </a:lnTo>
                    <a:lnTo>
                      <a:pt x="1396" y="1130"/>
                    </a:lnTo>
                    <a:lnTo>
                      <a:pt x="1396" y="1007"/>
                    </a:lnTo>
                    <a:lnTo>
                      <a:pt x="1282" y="814"/>
                    </a:ln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39" name="Group 1438">
                <a:extLst>
                  <a:ext uri="{FF2B5EF4-FFF2-40B4-BE49-F238E27FC236}">
                    <a16:creationId xmlns:a16="http://schemas.microsoft.com/office/drawing/2014/main" id="{1525A0E5-29F1-4826-8DD9-AD36107A8CBD}"/>
                  </a:ext>
                </a:extLst>
              </p:cNvPr>
              <p:cNvGrpSpPr/>
              <p:nvPr/>
            </p:nvGrpSpPr>
            <p:grpSpPr>
              <a:xfrm>
                <a:off x="7278235" y="2884147"/>
                <a:ext cx="674688" cy="677863"/>
                <a:chOff x="7278235" y="2884147"/>
                <a:chExt cx="674688" cy="677863"/>
              </a:xfrm>
            </p:grpSpPr>
            <p:sp>
              <p:nvSpPr>
                <p:cNvPr id="1321" name="Freeform 324">
                  <a:extLst>
                    <a:ext uri="{FF2B5EF4-FFF2-40B4-BE49-F238E27FC236}">
                      <a16:creationId xmlns:a16="http://schemas.microsoft.com/office/drawing/2014/main" id="{4E985733-BEC1-489D-ACFD-BE8ACEC18DA1}"/>
                    </a:ext>
                  </a:extLst>
                </p:cNvPr>
                <p:cNvSpPr>
                  <a:spLocks/>
                </p:cNvSpPr>
                <p:nvPr/>
              </p:nvSpPr>
              <p:spPr bwMode="auto">
                <a:xfrm>
                  <a:off x="7333797" y="2906372"/>
                  <a:ext cx="290513" cy="166688"/>
                </a:xfrm>
                <a:custGeom>
                  <a:avLst/>
                  <a:gdLst>
                    <a:gd name="T0" fmla="*/ 1007 w 1007"/>
                    <a:gd name="T1" fmla="*/ 582 h 582"/>
                    <a:gd name="T2" fmla="*/ 1007 w 1007"/>
                    <a:gd name="T3" fmla="*/ 22 h 582"/>
                    <a:gd name="T4" fmla="*/ 1004 w 1007"/>
                    <a:gd name="T5" fmla="*/ 12 h 582"/>
                    <a:gd name="T6" fmla="*/ 995 w 1007"/>
                    <a:gd name="T7" fmla="*/ 3 h 582"/>
                    <a:gd name="T8" fmla="*/ 985 w 1007"/>
                    <a:gd name="T9" fmla="*/ 0 h 582"/>
                    <a:gd name="T10" fmla="*/ 22 w 1007"/>
                    <a:gd name="T11" fmla="*/ 0 h 582"/>
                    <a:gd name="T12" fmla="*/ 11 w 1007"/>
                    <a:gd name="T13" fmla="*/ 3 h 582"/>
                    <a:gd name="T14" fmla="*/ 3 w 1007"/>
                    <a:gd name="T15" fmla="*/ 12 h 582"/>
                    <a:gd name="T16" fmla="*/ 0 w 1007"/>
                    <a:gd name="T17" fmla="*/ 22 h 582"/>
                    <a:gd name="T18" fmla="*/ 0 w 1007"/>
                    <a:gd name="T19" fmla="*/ 582 h 582"/>
                    <a:gd name="T20" fmla="*/ 1007 w 1007"/>
                    <a:gd name="T21"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7" h="582">
                      <a:moveTo>
                        <a:pt x="1007" y="582"/>
                      </a:moveTo>
                      <a:lnTo>
                        <a:pt x="1007" y="22"/>
                      </a:lnTo>
                      <a:cubicBezTo>
                        <a:pt x="1007" y="18"/>
                        <a:pt x="1006" y="15"/>
                        <a:pt x="1004" y="12"/>
                      </a:cubicBezTo>
                      <a:cubicBezTo>
                        <a:pt x="1002" y="8"/>
                        <a:pt x="999" y="5"/>
                        <a:pt x="995" y="3"/>
                      </a:cubicBezTo>
                      <a:cubicBezTo>
                        <a:pt x="992" y="1"/>
                        <a:pt x="989" y="1"/>
                        <a:pt x="985" y="0"/>
                      </a:cubicBezTo>
                      <a:lnTo>
                        <a:pt x="22" y="0"/>
                      </a:lnTo>
                      <a:cubicBezTo>
                        <a:pt x="18" y="0"/>
                        <a:pt x="14" y="1"/>
                        <a:pt x="11" y="3"/>
                      </a:cubicBezTo>
                      <a:cubicBezTo>
                        <a:pt x="8" y="5"/>
                        <a:pt x="5" y="8"/>
                        <a:pt x="3" y="12"/>
                      </a:cubicBezTo>
                      <a:cubicBezTo>
                        <a:pt x="1" y="15"/>
                        <a:pt x="0" y="18"/>
                        <a:pt x="0" y="22"/>
                      </a:cubicBezTo>
                      <a:lnTo>
                        <a:pt x="0" y="582"/>
                      </a:lnTo>
                      <a:lnTo>
                        <a:pt x="1007" y="582"/>
                      </a:lnTo>
                      <a:close/>
                    </a:path>
                  </a:pathLst>
                </a:custGeom>
                <a:solidFill>
                  <a:srgbClr val="73AE4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38" name="Group 1437">
                  <a:extLst>
                    <a:ext uri="{FF2B5EF4-FFF2-40B4-BE49-F238E27FC236}">
                      <a16:creationId xmlns:a16="http://schemas.microsoft.com/office/drawing/2014/main" id="{FA829366-3696-4FD7-BC3D-088B64240223}"/>
                    </a:ext>
                  </a:extLst>
                </p:cNvPr>
                <p:cNvGrpSpPr/>
                <p:nvPr/>
              </p:nvGrpSpPr>
              <p:grpSpPr>
                <a:xfrm>
                  <a:off x="7278235" y="2884147"/>
                  <a:ext cx="674688" cy="677863"/>
                  <a:chOff x="7278235" y="2884147"/>
                  <a:chExt cx="674688" cy="677863"/>
                </a:xfrm>
              </p:grpSpPr>
              <p:sp>
                <p:nvSpPr>
                  <p:cNvPr id="1317" name="Freeform 320">
                    <a:extLst>
                      <a:ext uri="{FF2B5EF4-FFF2-40B4-BE49-F238E27FC236}">
                        <a16:creationId xmlns:a16="http://schemas.microsoft.com/office/drawing/2014/main" id="{82BE8D99-09A1-43BB-9DFF-25EA43FEA297}"/>
                      </a:ext>
                    </a:extLst>
                  </p:cNvPr>
                  <p:cNvSpPr>
                    <a:spLocks noEditPoints="1"/>
                  </p:cNvSpPr>
                  <p:nvPr/>
                </p:nvSpPr>
                <p:spPr bwMode="auto">
                  <a:xfrm>
                    <a:off x="7746547" y="3011147"/>
                    <a:ext cx="161925" cy="344488"/>
                  </a:xfrm>
                  <a:custGeom>
                    <a:avLst/>
                    <a:gdLst>
                      <a:gd name="T0" fmla="*/ 442 w 561"/>
                      <a:gd name="T1" fmla="*/ 160 h 1196"/>
                      <a:gd name="T2" fmla="*/ 282 w 561"/>
                      <a:gd name="T3" fmla="*/ 0 h 1196"/>
                      <a:gd name="T4" fmla="*/ 123 w 561"/>
                      <a:gd name="T5" fmla="*/ 160 h 1196"/>
                      <a:gd name="T6" fmla="*/ 282 w 561"/>
                      <a:gd name="T7" fmla="*/ 319 h 1196"/>
                      <a:gd name="T8" fmla="*/ 442 w 561"/>
                      <a:gd name="T9" fmla="*/ 160 h 1196"/>
                      <a:gd name="T10" fmla="*/ 453 w 561"/>
                      <a:gd name="T11" fmla="*/ 362 h 1196"/>
                      <a:gd name="T12" fmla="*/ 108 w 561"/>
                      <a:gd name="T13" fmla="*/ 362 h 1196"/>
                      <a:gd name="T14" fmla="*/ 42 w 561"/>
                      <a:gd name="T15" fmla="*/ 385 h 1196"/>
                      <a:gd name="T16" fmla="*/ 11 w 561"/>
                      <a:gd name="T17" fmla="*/ 422 h 1196"/>
                      <a:gd name="T18" fmla="*/ 0 w 561"/>
                      <a:gd name="T19" fmla="*/ 470 h 1196"/>
                      <a:gd name="T20" fmla="*/ 0 w 561"/>
                      <a:gd name="T21" fmla="*/ 880 h 1196"/>
                      <a:gd name="T22" fmla="*/ 94 w 561"/>
                      <a:gd name="T23" fmla="*/ 880 h 1196"/>
                      <a:gd name="T24" fmla="*/ 94 w 561"/>
                      <a:gd name="T25" fmla="*/ 1196 h 1196"/>
                      <a:gd name="T26" fmla="*/ 463 w 561"/>
                      <a:gd name="T27" fmla="*/ 1196 h 1196"/>
                      <a:gd name="T28" fmla="*/ 463 w 561"/>
                      <a:gd name="T29" fmla="*/ 880 h 1196"/>
                      <a:gd name="T30" fmla="*/ 561 w 561"/>
                      <a:gd name="T31" fmla="*/ 880 h 1196"/>
                      <a:gd name="T32" fmla="*/ 561 w 561"/>
                      <a:gd name="T33" fmla="*/ 470 h 1196"/>
                      <a:gd name="T34" fmla="*/ 538 w 561"/>
                      <a:gd name="T35" fmla="*/ 404 h 1196"/>
                      <a:gd name="T36" fmla="*/ 501 w 561"/>
                      <a:gd name="T37" fmla="*/ 374 h 1196"/>
                      <a:gd name="T38" fmla="*/ 453 w 561"/>
                      <a:gd name="T39" fmla="*/ 362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1" h="1196">
                        <a:moveTo>
                          <a:pt x="442" y="160"/>
                        </a:moveTo>
                        <a:cubicBezTo>
                          <a:pt x="442" y="71"/>
                          <a:pt x="370" y="0"/>
                          <a:pt x="282" y="0"/>
                        </a:cubicBezTo>
                        <a:cubicBezTo>
                          <a:pt x="194" y="0"/>
                          <a:pt x="123" y="71"/>
                          <a:pt x="123" y="160"/>
                        </a:cubicBezTo>
                        <a:cubicBezTo>
                          <a:pt x="123" y="248"/>
                          <a:pt x="194" y="319"/>
                          <a:pt x="282" y="319"/>
                        </a:cubicBezTo>
                        <a:cubicBezTo>
                          <a:pt x="370" y="319"/>
                          <a:pt x="442" y="248"/>
                          <a:pt x="442" y="160"/>
                        </a:cubicBezTo>
                        <a:close/>
                        <a:moveTo>
                          <a:pt x="453" y="362"/>
                        </a:moveTo>
                        <a:lnTo>
                          <a:pt x="108" y="362"/>
                        </a:lnTo>
                        <a:cubicBezTo>
                          <a:pt x="83" y="362"/>
                          <a:pt x="60" y="371"/>
                          <a:pt x="42" y="385"/>
                        </a:cubicBezTo>
                        <a:cubicBezTo>
                          <a:pt x="29" y="395"/>
                          <a:pt x="18" y="408"/>
                          <a:pt x="11" y="422"/>
                        </a:cubicBezTo>
                        <a:cubicBezTo>
                          <a:pt x="4" y="437"/>
                          <a:pt x="0" y="453"/>
                          <a:pt x="0" y="470"/>
                        </a:cubicBezTo>
                        <a:lnTo>
                          <a:pt x="0" y="880"/>
                        </a:lnTo>
                        <a:lnTo>
                          <a:pt x="94" y="880"/>
                        </a:lnTo>
                        <a:lnTo>
                          <a:pt x="94" y="1196"/>
                        </a:lnTo>
                        <a:lnTo>
                          <a:pt x="463" y="1196"/>
                        </a:lnTo>
                        <a:lnTo>
                          <a:pt x="463" y="880"/>
                        </a:lnTo>
                        <a:lnTo>
                          <a:pt x="561" y="880"/>
                        </a:lnTo>
                        <a:lnTo>
                          <a:pt x="561" y="470"/>
                        </a:lnTo>
                        <a:cubicBezTo>
                          <a:pt x="561" y="445"/>
                          <a:pt x="552" y="422"/>
                          <a:pt x="538" y="404"/>
                        </a:cubicBezTo>
                        <a:cubicBezTo>
                          <a:pt x="528" y="391"/>
                          <a:pt x="516" y="381"/>
                          <a:pt x="501" y="374"/>
                        </a:cubicBezTo>
                        <a:cubicBezTo>
                          <a:pt x="487" y="366"/>
                          <a:pt x="470" y="362"/>
                          <a:pt x="453" y="36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8" name="Freeform 321">
                    <a:extLst>
                      <a:ext uri="{FF2B5EF4-FFF2-40B4-BE49-F238E27FC236}">
                        <a16:creationId xmlns:a16="http://schemas.microsoft.com/office/drawing/2014/main" id="{B54B4FC3-6944-42CE-A570-08B3E365A743}"/>
                      </a:ext>
                    </a:extLst>
                  </p:cNvPr>
                  <p:cNvSpPr>
                    <a:spLocks noEditPoints="1"/>
                  </p:cNvSpPr>
                  <p:nvPr/>
                </p:nvSpPr>
                <p:spPr bwMode="auto">
                  <a:xfrm>
                    <a:off x="7511597" y="3011147"/>
                    <a:ext cx="396875" cy="344488"/>
                  </a:xfrm>
                  <a:custGeom>
                    <a:avLst/>
                    <a:gdLst>
                      <a:gd name="T0" fmla="*/ 1258 w 1377"/>
                      <a:gd name="T1" fmla="*/ 160 h 1196"/>
                      <a:gd name="T2" fmla="*/ 1098 w 1377"/>
                      <a:gd name="T3" fmla="*/ 0 h 1196"/>
                      <a:gd name="T4" fmla="*/ 939 w 1377"/>
                      <a:gd name="T5" fmla="*/ 160 h 1196"/>
                      <a:gd name="T6" fmla="*/ 1098 w 1377"/>
                      <a:gd name="T7" fmla="*/ 319 h 1196"/>
                      <a:gd name="T8" fmla="*/ 1258 w 1377"/>
                      <a:gd name="T9" fmla="*/ 160 h 1196"/>
                      <a:gd name="T10" fmla="*/ 1269 w 1377"/>
                      <a:gd name="T11" fmla="*/ 362 h 1196"/>
                      <a:gd name="T12" fmla="*/ 924 w 1377"/>
                      <a:gd name="T13" fmla="*/ 362 h 1196"/>
                      <a:gd name="T14" fmla="*/ 858 w 1377"/>
                      <a:gd name="T15" fmla="*/ 385 h 1196"/>
                      <a:gd name="T16" fmla="*/ 827 w 1377"/>
                      <a:gd name="T17" fmla="*/ 422 h 1196"/>
                      <a:gd name="T18" fmla="*/ 816 w 1377"/>
                      <a:gd name="T19" fmla="*/ 470 h 1196"/>
                      <a:gd name="T20" fmla="*/ 816 w 1377"/>
                      <a:gd name="T21" fmla="*/ 880 h 1196"/>
                      <a:gd name="T22" fmla="*/ 910 w 1377"/>
                      <a:gd name="T23" fmla="*/ 880 h 1196"/>
                      <a:gd name="T24" fmla="*/ 910 w 1377"/>
                      <a:gd name="T25" fmla="*/ 1196 h 1196"/>
                      <a:gd name="T26" fmla="*/ 1279 w 1377"/>
                      <a:gd name="T27" fmla="*/ 1196 h 1196"/>
                      <a:gd name="T28" fmla="*/ 1279 w 1377"/>
                      <a:gd name="T29" fmla="*/ 880 h 1196"/>
                      <a:gd name="T30" fmla="*/ 1377 w 1377"/>
                      <a:gd name="T31" fmla="*/ 880 h 1196"/>
                      <a:gd name="T32" fmla="*/ 1377 w 1377"/>
                      <a:gd name="T33" fmla="*/ 470 h 1196"/>
                      <a:gd name="T34" fmla="*/ 1354 w 1377"/>
                      <a:gd name="T35" fmla="*/ 404 h 1196"/>
                      <a:gd name="T36" fmla="*/ 1317 w 1377"/>
                      <a:gd name="T37" fmla="*/ 374 h 1196"/>
                      <a:gd name="T38" fmla="*/ 1269 w 1377"/>
                      <a:gd name="T39" fmla="*/ 362 h 1196"/>
                      <a:gd name="T40" fmla="*/ 1096 w 1377"/>
                      <a:gd name="T41" fmla="*/ 1196 h 1196"/>
                      <a:gd name="T42" fmla="*/ 1096 w 1377"/>
                      <a:gd name="T43" fmla="*/ 943 h 1196"/>
                      <a:gd name="T44" fmla="*/ 910 w 1377"/>
                      <a:gd name="T45" fmla="*/ 880 h 1196"/>
                      <a:gd name="T46" fmla="*/ 910 w 1377"/>
                      <a:gd name="T47" fmla="*/ 662 h 1196"/>
                      <a:gd name="T48" fmla="*/ 1279 w 1377"/>
                      <a:gd name="T49" fmla="*/ 880 h 1196"/>
                      <a:gd name="T50" fmla="*/ 1279 w 1377"/>
                      <a:gd name="T51" fmla="*/ 662 h 1196"/>
                      <a:gd name="T52" fmla="*/ 0 w 1377"/>
                      <a:gd name="T53" fmla="*/ 880 h 1196"/>
                      <a:gd name="T54" fmla="*/ 816 w 1377"/>
                      <a:gd name="T55" fmla="*/ 88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77" h="1196">
                        <a:moveTo>
                          <a:pt x="1258" y="160"/>
                        </a:moveTo>
                        <a:cubicBezTo>
                          <a:pt x="1258" y="71"/>
                          <a:pt x="1186" y="0"/>
                          <a:pt x="1098" y="0"/>
                        </a:cubicBezTo>
                        <a:cubicBezTo>
                          <a:pt x="1010" y="0"/>
                          <a:pt x="939" y="71"/>
                          <a:pt x="939" y="160"/>
                        </a:cubicBezTo>
                        <a:cubicBezTo>
                          <a:pt x="939" y="248"/>
                          <a:pt x="1010" y="319"/>
                          <a:pt x="1098" y="319"/>
                        </a:cubicBezTo>
                        <a:cubicBezTo>
                          <a:pt x="1186" y="319"/>
                          <a:pt x="1258" y="248"/>
                          <a:pt x="1258" y="160"/>
                        </a:cubicBezTo>
                        <a:close/>
                        <a:moveTo>
                          <a:pt x="1269" y="362"/>
                        </a:moveTo>
                        <a:lnTo>
                          <a:pt x="924" y="362"/>
                        </a:lnTo>
                        <a:cubicBezTo>
                          <a:pt x="899" y="362"/>
                          <a:pt x="876" y="371"/>
                          <a:pt x="858" y="385"/>
                        </a:cubicBezTo>
                        <a:cubicBezTo>
                          <a:pt x="845" y="395"/>
                          <a:pt x="834" y="408"/>
                          <a:pt x="827" y="422"/>
                        </a:cubicBezTo>
                        <a:cubicBezTo>
                          <a:pt x="820" y="437"/>
                          <a:pt x="816" y="453"/>
                          <a:pt x="816" y="470"/>
                        </a:cubicBezTo>
                        <a:lnTo>
                          <a:pt x="816" y="880"/>
                        </a:lnTo>
                        <a:lnTo>
                          <a:pt x="910" y="880"/>
                        </a:lnTo>
                        <a:lnTo>
                          <a:pt x="910" y="1196"/>
                        </a:lnTo>
                        <a:lnTo>
                          <a:pt x="1279" y="1196"/>
                        </a:lnTo>
                        <a:lnTo>
                          <a:pt x="1279" y="880"/>
                        </a:lnTo>
                        <a:lnTo>
                          <a:pt x="1377" y="880"/>
                        </a:lnTo>
                        <a:lnTo>
                          <a:pt x="1377" y="470"/>
                        </a:lnTo>
                        <a:cubicBezTo>
                          <a:pt x="1377" y="445"/>
                          <a:pt x="1368" y="422"/>
                          <a:pt x="1354" y="404"/>
                        </a:cubicBezTo>
                        <a:cubicBezTo>
                          <a:pt x="1344" y="391"/>
                          <a:pt x="1332" y="381"/>
                          <a:pt x="1317" y="374"/>
                        </a:cubicBezTo>
                        <a:cubicBezTo>
                          <a:pt x="1303" y="366"/>
                          <a:pt x="1286" y="362"/>
                          <a:pt x="1269" y="362"/>
                        </a:cubicBezTo>
                        <a:close/>
                        <a:moveTo>
                          <a:pt x="1096" y="1196"/>
                        </a:moveTo>
                        <a:lnTo>
                          <a:pt x="1096" y="943"/>
                        </a:lnTo>
                        <a:moveTo>
                          <a:pt x="910" y="880"/>
                        </a:moveTo>
                        <a:lnTo>
                          <a:pt x="910" y="662"/>
                        </a:lnTo>
                        <a:moveTo>
                          <a:pt x="1279" y="880"/>
                        </a:moveTo>
                        <a:lnTo>
                          <a:pt x="1279" y="662"/>
                        </a:lnTo>
                        <a:moveTo>
                          <a:pt x="0" y="880"/>
                        </a:moveTo>
                        <a:lnTo>
                          <a:pt x="816" y="880"/>
                        </a:lnTo>
                      </a:path>
                    </a:pathLst>
                  </a:custGeom>
                  <a:noFill/>
                  <a:ln w="4763" cap="rnd">
                    <a:solidFill>
                      <a:srgbClr val="73AE4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0" name="Freeform 323">
                    <a:extLst>
                      <a:ext uri="{FF2B5EF4-FFF2-40B4-BE49-F238E27FC236}">
                        <a16:creationId xmlns:a16="http://schemas.microsoft.com/office/drawing/2014/main" id="{69A5BE85-7CAC-474A-B2BE-6C8526826FE6}"/>
                      </a:ext>
                    </a:extLst>
                  </p:cNvPr>
                  <p:cNvSpPr>
                    <a:spLocks noEditPoints="1"/>
                  </p:cNvSpPr>
                  <p:nvPr/>
                </p:nvSpPr>
                <p:spPr bwMode="auto">
                  <a:xfrm>
                    <a:off x="7278235" y="2884147"/>
                    <a:ext cx="403225" cy="325438"/>
                  </a:xfrm>
                  <a:custGeom>
                    <a:avLst/>
                    <a:gdLst>
                      <a:gd name="T0" fmla="*/ 1277 w 1396"/>
                      <a:gd name="T1" fmla="*/ 99 h 1130"/>
                      <a:gd name="T2" fmla="*/ 1256 w 1396"/>
                      <a:gd name="T3" fmla="*/ 38 h 1130"/>
                      <a:gd name="T4" fmla="*/ 1222 w 1396"/>
                      <a:gd name="T5" fmla="*/ 11 h 1130"/>
                      <a:gd name="T6" fmla="*/ 1178 w 1396"/>
                      <a:gd name="T7" fmla="*/ 0 h 1130"/>
                      <a:gd name="T8" fmla="*/ 215 w 1396"/>
                      <a:gd name="T9" fmla="*/ 0 h 1130"/>
                      <a:gd name="T10" fmla="*/ 154 w 1396"/>
                      <a:gd name="T11" fmla="*/ 21 h 1130"/>
                      <a:gd name="T12" fmla="*/ 126 w 1396"/>
                      <a:gd name="T13" fmla="*/ 55 h 1130"/>
                      <a:gd name="T14" fmla="*/ 116 w 1396"/>
                      <a:gd name="T15" fmla="*/ 99 h 1130"/>
                      <a:gd name="T16" fmla="*/ 116 w 1396"/>
                      <a:gd name="T17" fmla="*/ 736 h 1130"/>
                      <a:gd name="T18" fmla="*/ 1277 w 1396"/>
                      <a:gd name="T19" fmla="*/ 736 h 1130"/>
                      <a:gd name="T20" fmla="*/ 1277 w 1396"/>
                      <a:gd name="T21" fmla="*/ 99 h 1130"/>
                      <a:gd name="T22" fmla="*/ 1282 w 1396"/>
                      <a:gd name="T23" fmla="*/ 814 h 1130"/>
                      <a:gd name="T24" fmla="*/ 107 w 1396"/>
                      <a:gd name="T25" fmla="*/ 814 h 1130"/>
                      <a:gd name="T26" fmla="*/ 0 w 1396"/>
                      <a:gd name="T27" fmla="*/ 1007 h 1130"/>
                      <a:gd name="T28" fmla="*/ 0 w 1396"/>
                      <a:gd name="T29" fmla="*/ 1130 h 1130"/>
                      <a:gd name="T30" fmla="*/ 1396 w 1396"/>
                      <a:gd name="T31" fmla="*/ 1130 h 1130"/>
                      <a:gd name="T32" fmla="*/ 1396 w 1396"/>
                      <a:gd name="T33" fmla="*/ 1007 h 1130"/>
                      <a:gd name="T34" fmla="*/ 1282 w 1396"/>
                      <a:gd name="T35" fmla="*/ 814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6" h="1130">
                        <a:moveTo>
                          <a:pt x="1277" y="99"/>
                        </a:moveTo>
                        <a:cubicBezTo>
                          <a:pt x="1277" y="76"/>
                          <a:pt x="1269" y="55"/>
                          <a:pt x="1256" y="38"/>
                        </a:cubicBezTo>
                        <a:cubicBezTo>
                          <a:pt x="1247" y="27"/>
                          <a:pt x="1235" y="17"/>
                          <a:pt x="1222" y="11"/>
                        </a:cubicBezTo>
                        <a:cubicBezTo>
                          <a:pt x="1209" y="4"/>
                          <a:pt x="1194" y="0"/>
                          <a:pt x="1178" y="0"/>
                        </a:cubicBezTo>
                        <a:lnTo>
                          <a:pt x="215" y="0"/>
                        </a:lnTo>
                        <a:cubicBezTo>
                          <a:pt x="191" y="0"/>
                          <a:pt x="170" y="8"/>
                          <a:pt x="154" y="21"/>
                        </a:cubicBezTo>
                        <a:cubicBezTo>
                          <a:pt x="142" y="30"/>
                          <a:pt x="133" y="42"/>
                          <a:pt x="126" y="55"/>
                        </a:cubicBezTo>
                        <a:cubicBezTo>
                          <a:pt x="120" y="68"/>
                          <a:pt x="116" y="83"/>
                          <a:pt x="116" y="99"/>
                        </a:cubicBezTo>
                        <a:lnTo>
                          <a:pt x="116" y="736"/>
                        </a:lnTo>
                        <a:lnTo>
                          <a:pt x="1277" y="736"/>
                        </a:lnTo>
                        <a:lnTo>
                          <a:pt x="1277" y="99"/>
                        </a:lnTo>
                        <a:close/>
                        <a:moveTo>
                          <a:pt x="1282" y="814"/>
                        </a:moveTo>
                        <a:lnTo>
                          <a:pt x="107" y="814"/>
                        </a:lnTo>
                        <a:lnTo>
                          <a:pt x="0" y="1007"/>
                        </a:lnTo>
                        <a:lnTo>
                          <a:pt x="0" y="1130"/>
                        </a:lnTo>
                        <a:lnTo>
                          <a:pt x="1396" y="1130"/>
                        </a:lnTo>
                        <a:lnTo>
                          <a:pt x="1396" y="1007"/>
                        </a:lnTo>
                        <a:lnTo>
                          <a:pt x="1282" y="814"/>
                        </a:lnTo>
                        <a:close/>
                      </a:path>
                    </a:pathLst>
                  </a:custGeom>
                  <a:noFill/>
                  <a:ln w="4763" cap="rnd">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2" name="Freeform 325">
                    <a:extLst>
                      <a:ext uri="{FF2B5EF4-FFF2-40B4-BE49-F238E27FC236}">
                        <a16:creationId xmlns:a16="http://schemas.microsoft.com/office/drawing/2014/main" id="{59623CB2-51C2-4689-A2BE-A3E8F00C7B4A}"/>
                      </a:ext>
                    </a:extLst>
                  </p:cNvPr>
                  <p:cNvSpPr>
                    <a:spLocks/>
                  </p:cNvSpPr>
                  <p:nvPr/>
                </p:nvSpPr>
                <p:spPr bwMode="auto">
                  <a:xfrm>
                    <a:off x="7333797" y="2906372"/>
                    <a:ext cx="290513" cy="166688"/>
                  </a:xfrm>
                  <a:custGeom>
                    <a:avLst/>
                    <a:gdLst>
                      <a:gd name="T0" fmla="*/ 1007 w 1007"/>
                      <a:gd name="T1" fmla="*/ 582 h 582"/>
                      <a:gd name="T2" fmla="*/ 1007 w 1007"/>
                      <a:gd name="T3" fmla="*/ 22 h 582"/>
                      <a:gd name="T4" fmla="*/ 1004 w 1007"/>
                      <a:gd name="T5" fmla="*/ 12 h 582"/>
                      <a:gd name="T6" fmla="*/ 995 w 1007"/>
                      <a:gd name="T7" fmla="*/ 3 h 582"/>
                      <a:gd name="T8" fmla="*/ 985 w 1007"/>
                      <a:gd name="T9" fmla="*/ 0 h 582"/>
                      <a:gd name="T10" fmla="*/ 22 w 1007"/>
                      <a:gd name="T11" fmla="*/ 0 h 582"/>
                      <a:gd name="T12" fmla="*/ 11 w 1007"/>
                      <a:gd name="T13" fmla="*/ 3 h 582"/>
                      <a:gd name="T14" fmla="*/ 3 w 1007"/>
                      <a:gd name="T15" fmla="*/ 12 h 582"/>
                      <a:gd name="T16" fmla="*/ 0 w 1007"/>
                      <a:gd name="T17" fmla="*/ 22 h 582"/>
                      <a:gd name="T18" fmla="*/ 0 w 1007"/>
                      <a:gd name="T19" fmla="*/ 582 h 582"/>
                      <a:gd name="T20" fmla="*/ 1007 w 1007"/>
                      <a:gd name="T21"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7" h="582">
                        <a:moveTo>
                          <a:pt x="1007" y="582"/>
                        </a:moveTo>
                        <a:lnTo>
                          <a:pt x="1007" y="22"/>
                        </a:lnTo>
                        <a:cubicBezTo>
                          <a:pt x="1007" y="18"/>
                          <a:pt x="1006" y="15"/>
                          <a:pt x="1004" y="12"/>
                        </a:cubicBezTo>
                        <a:cubicBezTo>
                          <a:pt x="1002" y="8"/>
                          <a:pt x="999" y="5"/>
                          <a:pt x="995" y="3"/>
                        </a:cubicBezTo>
                        <a:cubicBezTo>
                          <a:pt x="992" y="1"/>
                          <a:pt x="989" y="1"/>
                          <a:pt x="985" y="0"/>
                        </a:cubicBezTo>
                        <a:lnTo>
                          <a:pt x="22" y="0"/>
                        </a:lnTo>
                        <a:cubicBezTo>
                          <a:pt x="18" y="0"/>
                          <a:pt x="14" y="1"/>
                          <a:pt x="11" y="3"/>
                        </a:cubicBezTo>
                        <a:cubicBezTo>
                          <a:pt x="8" y="5"/>
                          <a:pt x="5" y="8"/>
                          <a:pt x="3" y="12"/>
                        </a:cubicBezTo>
                        <a:cubicBezTo>
                          <a:pt x="1" y="15"/>
                          <a:pt x="0" y="18"/>
                          <a:pt x="0" y="22"/>
                        </a:cubicBezTo>
                        <a:lnTo>
                          <a:pt x="0" y="582"/>
                        </a:lnTo>
                        <a:lnTo>
                          <a:pt x="1007" y="582"/>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3" name="Freeform 326">
                    <a:extLst>
                      <a:ext uri="{FF2B5EF4-FFF2-40B4-BE49-F238E27FC236}">
                        <a16:creationId xmlns:a16="http://schemas.microsoft.com/office/drawing/2014/main" id="{6A6785D7-67B5-41F7-8312-EAB0416FA63E}"/>
                      </a:ext>
                    </a:extLst>
                  </p:cNvPr>
                  <p:cNvSpPr>
                    <a:spLocks/>
                  </p:cNvSpPr>
                  <p:nvPr/>
                </p:nvSpPr>
                <p:spPr bwMode="auto">
                  <a:xfrm>
                    <a:off x="7311572" y="3136560"/>
                    <a:ext cx="334963" cy="30163"/>
                  </a:xfrm>
                  <a:custGeom>
                    <a:avLst/>
                    <a:gdLst>
                      <a:gd name="T0" fmla="*/ 11 w 211"/>
                      <a:gd name="T1" fmla="*/ 0 h 19"/>
                      <a:gd name="T2" fmla="*/ 0 w 211"/>
                      <a:gd name="T3" fmla="*/ 19 h 19"/>
                      <a:gd name="T4" fmla="*/ 211 w 211"/>
                      <a:gd name="T5" fmla="*/ 19 h 19"/>
                      <a:gd name="T6" fmla="*/ 200 w 211"/>
                      <a:gd name="T7" fmla="*/ 0 h 19"/>
                      <a:gd name="T8" fmla="*/ 11 w 211"/>
                      <a:gd name="T9" fmla="*/ 0 h 19"/>
                    </a:gdLst>
                    <a:ahLst/>
                    <a:cxnLst>
                      <a:cxn ang="0">
                        <a:pos x="T0" y="T1"/>
                      </a:cxn>
                      <a:cxn ang="0">
                        <a:pos x="T2" y="T3"/>
                      </a:cxn>
                      <a:cxn ang="0">
                        <a:pos x="T4" y="T5"/>
                      </a:cxn>
                      <a:cxn ang="0">
                        <a:pos x="T6" y="T7"/>
                      </a:cxn>
                      <a:cxn ang="0">
                        <a:pos x="T8" y="T9"/>
                      </a:cxn>
                    </a:cxnLst>
                    <a:rect l="0" t="0" r="r" b="b"/>
                    <a:pathLst>
                      <a:path w="211" h="19">
                        <a:moveTo>
                          <a:pt x="11" y="0"/>
                        </a:moveTo>
                        <a:lnTo>
                          <a:pt x="0" y="19"/>
                        </a:lnTo>
                        <a:lnTo>
                          <a:pt x="211" y="19"/>
                        </a:lnTo>
                        <a:lnTo>
                          <a:pt x="200"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4" name="Rectangle 327">
                    <a:extLst>
                      <a:ext uri="{FF2B5EF4-FFF2-40B4-BE49-F238E27FC236}">
                        <a16:creationId xmlns:a16="http://schemas.microsoft.com/office/drawing/2014/main" id="{10C584E8-F068-4C4B-AA52-8CE1A9AD67EF}"/>
                      </a:ext>
                    </a:extLst>
                  </p:cNvPr>
                  <p:cNvSpPr>
                    <a:spLocks noChangeArrowheads="1"/>
                  </p:cNvSpPr>
                  <p:nvPr/>
                </p:nvSpPr>
                <p:spPr bwMode="auto">
                  <a:xfrm>
                    <a:off x="7332210" y="3395322"/>
                    <a:ext cx="620713"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System Test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grpSp>
        <p:sp>
          <p:nvSpPr>
            <p:cNvPr id="1348" name="Freeform 351">
              <a:extLst>
                <a:ext uri="{FF2B5EF4-FFF2-40B4-BE49-F238E27FC236}">
                  <a16:creationId xmlns:a16="http://schemas.microsoft.com/office/drawing/2014/main" id="{C2005441-8D46-493A-A7C9-951E0F480242}"/>
                </a:ext>
              </a:extLst>
            </p:cNvPr>
            <p:cNvSpPr>
              <a:spLocks/>
            </p:cNvSpPr>
            <p:nvPr/>
          </p:nvSpPr>
          <p:spPr bwMode="auto">
            <a:xfrm>
              <a:off x="7108372" y="3119097"/>
              <a:ext cx="104775" cy="0"/>
            </a:xfrm>
            <a:custGeom>
              <a:avLst/>
              <a:gdLst>
                <a:gd name="T0" fmla="*/ 66 w 66"/>
                <a:gd name="T1" fmla="*/ 45 w 66"/>
                <a:gd name="T2" fmla="*/ 45 w 66"/>
                <a:gd name="T3" fmla="*/ 0 w 66"/>
              </a:gdLst>
              <a:ahLst/>
              <a:cxnLst>
                <a:cxn ang="0">
                  <a:pos x="T0" y="0"/>
                </a:cxn>
                <a:cxn ang="0">
                  <a:pos x="T1" y="0"/>
                </a:cxn>
                <a:cxn ang="0">
                  <a:pos x="T2" y="0"/>
                </a:cxn>
                <a:cxn ang="0">
                  <a:pos x="T3" y="0"/>
                </a:cxn>
              </a:cxnLst>
              <a:rect l="0" t="0" r="r" b="b"/>
              <a:pathLst>
                <a:path w="66">
                  <a:moveTo>
                    <a:pt x="66" y="0"/>
                  </a:moveTo>
                  <a:lnTo>
                    <a:pt x="45" y="0"/>
                  </a:lnTo>
                  <a:lnTo>
                    <a:pt x="45" y="0"/>
                  </a:lnTo>
                  <a:lnTo>
                    <a:pt x="0" y="0"/>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9" name="Freeform 352">
              <a:extLst>
                <a:ext uri="{FF2B5EF4-FFF2-40B4-BE49-F238E27FC236}">
                  <a16:creationId xmlns:a16="http://schemas.microsoft.com/office/drawing/2014/main" id="{84FC8713-502C-4CDB-B52A-C42085D3D699}"/>
                </a:ext>
              </a:extLst>
            </p:cNvPr>
            <p:cNvSpPr>
              <a:spLocks/>
            </p:cNvSpPr>
            <p:nvPr/>
          </p:nvSpPr>
          <p:spPr bwMode="auto">
            <a:xfrm>
              <a:off x="7051222" y="3085760"/>
              <a:ext cx="65088" cy="65088"/>
            </a:xfrm>
            <a:custGeom>
              <a:avLst/>
              <a:gdLst>
                <a:gd name="T0" fmla="*/ 41 w 41"/>
                <a:gd name="T1" fmla="*/ 41 h 41"/>
                <a:gd name="T2" fmla="*/ 0 w 41"/>
                <a:gd name="T3" fmla="*/ 21 h 41"/>
                <a:gd name="T4" fmla="*/ 41 w 41"/>
                <a:gd name="T5" fmla="*/ 0 h 41"/>
                <a:gd name="T6" fmla="*/ 41 w 41"/>
                <a:gd name="T7" fmla="*/ 41 h 41"/>
              </a:gdLst>
              <a:ahLst/>
              <a:cxnLst>
                <a:cxn ang="0">
                  <a:pos x="T0" y="T1"/>
                </a:cxn>
                <a:cxn ang="0">
                  <a:pos x="T2" y="T3"/>
                </a:cxn>
                <a:cxn ang="0">
                  <a:pos x="T4" y="T5"/>
                </a:cxn>
                <a:cxn ang="0">
                  <a:pos x="T6" y="T7"/>
                </a:cxn>
              </a:cxnLst>
              <a:rect l="0" t="0" r="r" b="b"/>
              <a:pathLst>
                <a:path w="41" h="41">
                  <a:moveTo>
                    <a:pt x="41" y="41"/>
                  </a:moveTo>
                  <a:lnTo>
                    <a:pt x="0" y="21"/>
                  </a:lnTo>
                  <a:lnTo>
                    <a:pt x="41" y="0"/>
                  </a:lnTo>
                  <a:lnTo>
                    <a:pt x="41" y="41"/>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462" name="Group 1461" descr="close/resolve incident/CR user is notified">
            <a:extLst>
              <a:ext uri="{FF2B5EF4-FFF2-40B4-BE49-F238E27FC236}">
                <a16:creationId xmlns:a16="http://schemas.microsoft.com/office/drawing/2014/main" id="{C07CD249-CD01-46A2-BE91-065CC80CEEEF}"/>
              </a:ext>
              <a:ext uri="{C183D7F6-B498-43B3-948B-1728B52AA6E4}">
                <adec:decorative xmlns:adec="http://schemas.microsoft.com/office/drawing/2017/decorative" xmlns="" val="0"/>
              </a:ext>
            </a:extLst>
          </p:cNvPr>
          <p:cNvGrpSpPr/>
          <p:nvPr/>
        </p:nvGrpSpPr>
        <p:grpSpPr>
          <a:xfrm>
            <a:off x="3642860" y="2904785"/>
            <a:ext cx="914400" cy="454025"/>
            <a:chOff x="3642860" y="2904785"/>
            <a:chExt cx="914400" cy="454025"/>
          </a:xfrm>
        </p:grpSpPr>
        <p:sp>
          <p:nvSpPr>
            <p:cNvPr id="1374" name="Freeform 377">
              <a:extLst>
                <a:ext uri="{FF2B5EF4-FFF2-40B4-BE49-F238E27FC236}">
                  <a16:creationId xmlns:a16="http://schemas.microsoft.com/office/drawing/2014/main" id="{D47251BB-1C54-4BEF-9C2E-90263870236C}"/>
                </a:ext>
              </a:extLst>
            </p:cNvPr>
            <p:cNvSpPr>
              <a:spLocks/>
            </p:cNvSpPr>
            <p:nvPr/>
          </p:nvSpPr>
          <p:spPr bwMode="auto">
            <a:xfrm>
              <a:off x="3642860" y="2904785"/>
              <a:ext cx="914400" cy="452438"/>
            </a:xfrm>
            <a:custGeom>
              <a:avLst/>
              <a:gdLst>
                <a:gd name="T0" fmla="*/ 784 w 3163"/>
                <a:gd name="T1" fmla="*/ 1568 h 1568"/>
                <a:gd name="T2" fmla="*/ 2379 w 3163"/>
                <a:gd name="T3" fmla="*/ 1568 h 1568"/>
                <a:gd name="T4" fmla="*/ 3163 w 3163"/>
                <a:gd name="T5" fmla="*/ 784 h 1568"/>
                <a:gd name="T6" fmla="*/ 2379 w 3163"/>
                <a:gd name="T7" fmla="*/ 0 h 1568"/>
                <a:gd name="T8" fmla="*/ 784 w 3163"/>
                <a:gd name="T9" fmla="*/ 0 h 1568"/>
                <a:gd name="T10" fmla="*/ 0 w 3163"/>
                <a:gd name="T11" fmla="*/ 784 h 1568"/>
                <a:gd name="T12" fmla="*/ 784 w 3163"/>
                <a:gd name="T13" fmla="*/ 1568 h 1568"/>
              </a:gdLst>
              <a:ahLst/>
              <a:cxnLst>
                <a:cxn ang="0">
                  <a:pos x="T0" y="T1"/>
                </a:cxn>
                <a:cxn ang="0">
                  <a:pos x="T2" y="T3"/>
                </a:cxn>
                <a:cxn ang="0">
                  <a:pos x="T4" y="T5"/>
                </a:cxn>
                <a:cxn ang="0">
                  <a:pos x="T6" y="T7"/>
                </a:cxn>
                <a:cxn ang="0">
                  <a:pos x="T8" y="T9"/>
                </a:cxn>
                <a:cxn ang="0">
                  <a:pos x="T10" y="T11"/>
                </a:cxn>
                <a:cxn ang="0">
                  <a:pos x="T12" y="T13"/>
                </a:cxn>
              </a:cxnLst>
              <a:rect l="0" t="0" r="r" b="b"/>
              <a:pathLst>
                <a:path w="3163" h="1568">
                  <a:moveTo>
                    <a:pt x="784" y="1568"/>
                  </a:moveTo>
                  <a:lnTo>
                    <a:pt x="2379" y="1568"/>
                  </a:lnTo>
                  <a:cubicBezTo>
                    <a:pt x="2812" y="1568"/>
                    <a:pt x="3163" y="1217"/>
                    <a:pt x="3163" y="784"/>
                  </a:cubicBezTo>
                  <a:cubicBezTo>
                    <a:pt x="3163" y="351"/>
                    <a:pt x="2812" y="0"/>
                    <a:pt x="2379" y="0"/>
                  </a:cubicBezTo>
                  <a:lnTo>
                    <a:pt x="784" y="0"/>
                  </a:lnTo>
                  <a:cubicBezTo>
                    <a:pt x="351" y="0"/>
                    <a:pt x="0" y="351"/>
                    <a:pt x="0" y="784"/>
                  </a:cubicBezTo>
                  <a:cubicBezTo>
                    <a:pt x="0" y="1217"/>
                    <a:pt x="351" y="1568"/>
                    <a:pt x="784" y="1568"/>
                  </a:cubicBezTo>
                  <a:close/>
                </a:path>
              </a:pathLst>
            </a:custGeom>
            <a:solidFill>
              <a:srgbClr val="73AE4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5" name="Freeform 378">
              <a:extLst>
                <a:ext uri="{FF2B5EF4-FFF2-40B4-BE49-F238E27FC236}">
                  <a16:creationId xmlns:a16="http://schemas.microsoft.com/office/drawing/2014/main" id="{82206038-C5A9-4B5A-AF5A-CFB65D8DD673}"/>
                </a:ext>
              </a:extLst>
            </p:cNvPr>
            <p:cNvSpPr>
              <a:spLocks/>
            </p:cNvSpPr>
            <p:nvPr/>
          </p:nvSpPr>
          <p:spPr bwMode="auto">
            <a:xfrm>
              <a:off x="3642860" y="2904785"/>
              <a:ext cx="914400" cy="452438"/>
            </a:xfrm>
            <a:custGeom>
              <a:avLst/>
              <a:gdLst>
                <a:gd name="T0" fmla="*/ 784 w 3163"/>
                <a:gd name="T1" fmla="*/ 1568 h 1568"/>
                <a:gd name="T2" fmla="*/ 2379 w 3163"/>
                <a:gd name="T3" fmla="*/ 1568 h 1568"/>
                <a:gd name="T4" fmla="*/ 3163 w 3163"/>
                <a:gd name="T5" fmla="*/ 784 h 1568"/>
                <a:gd name="T6" fmla="*/ 2379 w 3163"/>
                <a:gd name="T7" fmla="*/ 0 h 1568"/>
                <a:gd name="T8" fmla="*/ 784 w 3163"/>
                <a:gd name="T9" fmla="*/ 0 h 1568"/>
                <a:gd name="T10" fmla="*/ 0 w 3163"/>
                <a:gd name="T11" fmla="*/ 784 h 1568"/>
                <a:gd name="T12" fmla="*/ 784 w 3163"/>
                <a:gd name="T13" fmla="*/ 1568 h 1568"/>
              </a:gdLst>
              <a:ahLst/>
              <a:cxnLst>
                <a:cxn ang="0">
                  <a:pos x="T0" y="T1"/>
                </a:cxn>
                <a:cxn ang="0">
                  <a:pos x="T2" y="T3"/>
                </a:cxn>
                <a:cxn ang="0">
                  <a:pos x="T4" y="T5"/>
                </a:cxn>
                <a:cxn ang="0">
                  <a:pos x="T6" y="T7"/>
                </a:cxn>
                <a:cxn ang="0">
                  <a:pos x="T8" y="T9"/>
                </a:cxn>
                <a:cxn ang="0">
                  <a:pos x="T10" y="T11"/>
                </a:cxn>
                <a:cxn ang="0">
                  <a:pos x="T12" y="T13"/>
                </a:cxn>
              </a:cxnLst>
              <a:rect l="0" t="0" r="r" b="b"/>
              <a:pathLst>
                <a:path w="3163" h="1568">
                  <a:moveTo>
                    <a:pt x="784" y="1568"/>
                  </a:moveTo>
                  <a:lnTo>
                    <a:pt x="2379" y="1568"/>
                  </a:lnTo>
                  <a:cubicBezTo>
                    <a:pt x="2812" y="1568"/>
                    <a:pt x="3163" y="1217"/>
                    <a:pt x="3163" y="784"/>
                  </a:cubicBezTo>
                  <a:cubicBezTo>
                    <a:pt x="3163" y="351"/>
                    <a:pt x="2812" y="0"/>
                    <a:pt x="2379" y="0"/>
                  </a:cubicBezTo>
                  <a:lnTo>
                    <a:pt x="784" y="0"/>
                  </a:lnTo>
                  <a:cubicBezTo>
                    <a:pt x="351" y="0"/>
                    <a:pt x="0" y="351"/>
                    <a:pt x="0" y="784"/>
                  </a:cubicBezTo>
                  <a:cubicBezTo>
                    <a:pt x="0" y="1217"/>
                    <a:pt x="351" y="1568"/>
                    <a:pt x="784" y="1568"/>
                  </a:cubicBezTo>
                  <a:close/>
                </a:path>
              </a:pathLst>
            </a:custGeom>
            <a:noFill/>
            <a:ln w="4763"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6" name="Rectangle 379" descr="close/resolve incident CR user is notified">
              <a:extLst>
                <a:ext uri="{FF2B5EF4-FFF2-40B4-BE49-F238E27FC236}">
                  <a16:creationId xmlns:a16="http://schemas.microsoft.com/office/drawing/2014/main" id="{90A7A97B-AF97-4CB8-A5DC-4A91182FF2B1}"/>
                </a:ext>
              </a:extLst>
            </p:cNvPr>
            <p:cNvSpPr>
              <a:spLocks noChangeArrowheads="1"/>
            </p:cNvSpPr>
            <p:nvPr/>
          </p:nvSpPr>
          <p:spPr bwMode="auto">
            <a:xfrm>
              <a:off x="3793672" y="2934947"/>
              <a:ext cx="7445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Close/Resolve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77" name="Rectangle 380">
              <a:extLst>
                <a:ext uri="{FF2B5EF4-FFF2-40B4-BE49-F238E27FC236}">
                  <a16:creationId xmlns:a16="http://schemas.microsoft.com/office/drawing/2014/main" id="{F044721C-642C-4009-B9E6-8AD8C2107F59}"/>
                </a:ext>
              </a:extLst>
            </p:cNvPr>
            <p:cNvSpPr>
              <a:spLocks noChangeArrowheads="1"/>
            </p:cNvSpPr>
            <p:nvPr/>
          </p:nvSpPr>
          <p:spPr bwMode="auto">
            <a:xfrm>
              <a:off x="3844472" y="3063535"/>
              <a:ext cx="638175"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Incident/CR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78" name="Rectangle 381">
              <a:extLst>
                <a:ext uri="{FF2B5EF4-FFF2-40B4-BE49-F238E27FC236}">
                  <a16:creationId xmlns:a16="http://schemas.microsoft.com/office/drawing/2014/main" id="{C55B0FEF-9B58-4CC8-8295-8D089954827C}"/>
                </a:ext>
              </a:extLst>
            </p:cNvPr>
            <p:cNvSpPr>
              <a:spLocks noChangeArrowheads="1"/>
            </p:cNvSpPr>
            <p:nvPr/>
          </p:nvSpPr>
          <p:spPr bwMode="auto">
            <a:xfrm>
              <a:off x="3765097" y="3192122"/>
              <a:ext cx="78105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User is Notified</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1457" name="Group 1456" descr="disapprove">
            <a:extLst>
              <a:ext uri="{FF2B5EF4-FFF2-40B4-BE49-F238E27FC236}">
                <a16:creationId xmlns:a16="http://schemas.microsoft.com/office/drawing/2014/main" id="{B3E4207D-7DF2-4710-B2CB-379BC91F3679}"/>
              </a:ext>
              <a:ext uri="{C183D7F6-B498-43B3-948B-1728B52AA6E4}">
                <adec:decorative xmlns:adec="http://schemas.microsoft.com/office/drawing/2017/decorative" xmlns="" val="0"/>
              </a:ext>
            </a:extLst>
          </p:cNvPr>
          <p:cNvGrpSpPr/>
          <p:nvPr/>
        </p:nvGrpSpPr>
        <p:grpSpPr>
          <a:xfrm>
            <a:off x="4557260" y="3098460"/>
            <a:ext cx="3254375" cy="1514475"/>
            <a:chOff x="4557260" y="3098460"/>
            <a:chExt cx="3254375" cy="1514475"/>
          </a:xfrm>
        </p:grpSpPr>
        <p:sp>
          <p:nvSpPr>
            <p:cNvPr id="1382" name="Freeform 385">
              <a:extLst>
                <a:ext uri="{FF2B5EF4-FFF2-40B4-BE49-F238E27FC236}">
                  <a16:creationId xmlns:a16="http://schemas.microsoft.com/office/drawing/2014/main" id="{D5F972FD-FFCC-4F5E-9DC8-9EE706172356}"/>
                </a:ext>
              </a:extLst>
            </p:cNvPr>
            <p:cNvSpPr>
              <a:spLocks/>
            </p:cNvSpPr>
            <p:nvPr/>
          </p:nvSpPr>
          <p:spPr bwMode="auto">
            <a:xfrm>
              <a:off x="4557260" y="3098460"/>
              <a:ext cx="65088" cy="65088"/>
            </a:xfrm>
            <a:custGeom>
              <a:avLst/>
              <a:gdLst>
                <a:gd name="T0" fmla="*/ 41 w 41"/>
                <a:gd name="T1" fmla="*/ 41 h 41"/>
                <a:gd name="T2" fmla="*/ 0 w 41"/>
                <a:gd name="T3" fmla="*/ 20 h 41"/>
                <a:gd name="T4" fmla="*/ 41 w 41"/>
                <a:gd name="T5" fmla="*/ 0 h 41"/>
                <a:gd name="T6" fmla="*/ 41 w 41"/>
                <a:gd name="T7" fmla="*/ 41 h 41"/>
              </a:gdLst>
              <a:ahLst/>
              <a:cxnLst>
                <a:cxn ang="0">
                  <a:pos x="T0" y="T1"/>
                </a:cxn>
                <a:cxn ang="0">
                  <a:pos x="T2" y="T3"/>
                </a:cxn>
                <a:cxn ang="0">
                  <a:pos x="T4" y="T5"/>
                </a:cxn>
                <a:cxn ang="0">
                  <a:pos x="T6" y="T7"/>
                </a:cxn>
              </a:cxnLst>
              <a:rect l="0" t="0" r="r" b="b"/>
              <a:pathLst>
                <a:path w="41" h="41">
                  <a:moveTo>
                    <a:pt x="41" y="41"/>
                  </a:moveTo>
                  <a:lnTo>
                    <a:pt x="0" y="20"/>
                  </a:lnTo>
                  <a:lnTo>
                    <a:pt x="41" y="0"/>
                  </a:lnTo>
                  <a:lnTo>
                    <a:pt x="41" y="41"/>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56" name="Group 1455">
              <a:extLst>
                <a:ext uri="{FF2B5EF4-FFF2-40B4-BE49-F238E27FC236}">
                  <a16:creationId xmlns:a16="http://schemas.microsoft.com/office/drawing/2014/main" id="{D01AC6C7-D519-4127-9BD7-AA1A4540E1CD}"/>
                </a:ext>
              </a:extLst>
            </p:cNvPr>
            <p:cNvGrpSpPr/>
            <p:nvPr/>
          </p:nvGrpSpPr>
          <p:grpSpPr>
            <a:xfrm>
              <a:off x="4614410" y="3130210"/>
              <a:ext cx="3197225" cy="1482725"/>
              <a:chOff x="4614410" y="3130210"/>
              <a:chExt cx="3197225" cy="1482725"/>
            </a:xfrm>
          </p:grpSpPr>
          <p:sp>
            <p:nvSpPr>
              <p:cNvPr id="1381" name="Freeform 384" descr="&quot;&quot;">
                <a:extLst>
                  <a:ext uri="{FF2B5EF4-FFF2-40B4-BE49-F238E27FC236}">
                    <a16:creationId xmlns:a16="http://schemas.microsoft.com/office/drawing/2014/main" id="{253FBB3C-A2CB-495D-BAB9-658122AFE359}"/>
                  </a:ext>
                </a:extLst>
              </p:cNvPr>
              <p:cNvSpPr>
                <a:spLocks/>
              </p:cNvSpPr>
              <p:nvPr/>
            </p:nvSpPr>
            <p:spPr bwMode="auto">
              <a:xfrm>
                <a:off x="4614410" y="3130210"/>
                <a:ext cx="3197225" cy="1482725"/>
              </a:xfrm>
              <a:custGeom>
                <a:avLst/>
                <a:gdLst>
                  <a:gd name="T0" fmla="*/ 2014 w 2014"/>
                  <a:gd name="T1" fmla="*/ 934 h 934"/>
                  <a:gd name="T2" fmla="*/ 2014 w 2014"/>
                  <a:gd name="T3" fmla="*/ 813 h 934"/>
                  <a:gd name="T4" fmla="*/ 86 w 2014"/>
                  <a:gd name="T5" fmla="*/ 813 h 934"/>
                  <a:gd name="T6" fmla="*/ 86 w 2014"/>
                  <a:gd name="T7" fmla="*/ 0 h 934"/>
                  <a:gd name="T8" fmla="*/ 0 w 2014"/>
                  <a:gd name="T9" fmla="*/ 0 h 934"/>
                </a:gdLst>
                <a:ahLst/>
                <a:cxnLst>
                  <a:cxn ang="0">
                    <a:pos x="T0" y="T1"/>
                  </a:cxn>
                  <a:cxn ang="0">
                    <a:pos x="T2" y="T3"/>
                  </a:cxn>
                  <a:cxn ang="0">
                    <a:pos x="T4" y="T5"/>
                  </a:cxn>
                  <a:cxn ang="0">
                    <a:pos x="T6" y="T7"/>
                  </a:cxn>
                  <a:cxn ang="0">
                    <a:pos x="T8" y="T9"/>
                  </a:cxn>
                </a:cxnLst>
                <a:rect l="0" t="0" r="r" b="b"/>
                <a:pathLst>
                  <a:path w="2014" h="934">
                    <a:moveTo>
                      <a:pt x="2014" y="934"/>
                    </a:moveTo>
                    <a:lnTo>
                      <a:pt x="2014" y="813"/>
                    </a:lnTo>
                    <a:lnTo>
                      <a:pt x="86" y="813"/>
                    </a:lnTo>
                    <a:lnTo>
                      <a:pt x="86" y="0"/>
                    </a:lnTo>
                    <a:lnTo>
                      <a:pt x="0" y="0"/>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4" name="Rectangle 387" descr="disapprove">
                <a:extLst>
                  <a:ext uri="{FF2B5EF4-FFF2-40B4-BE49-F238E27FC236}">
                    <a16:creationId xmlns:a16="http://schemas.microsoft.com/office/drawing/2014/main" id="{AF7F176A-193E-48A8-8C9B-88A419839E3E}"/>
                  </a:ext>
                </a:extLst>
              </p:cNvPr>
              <p:cNvSpPr>
                <a:spLocks noChangeArrowheads="1"/>
              </p:cNvSpPr>
              <p:nvPr/>
            </p:nvSpPr>
            <p:spPr bwMode="auto">
              <a:xfrm>
                <a:off x="5394666" y="4298282"/>
                <a:ext cx="5273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41729D"/>
                    </a:solidFill>
                    <a:effectLst/>
                    <a:uLnTx/>
                    <a:uFillTx/>
                    <a:latin typeface="Calibri" panose="020F0502020204030204" pitchFamily="34" charset="0"/>
                    <a:ea typeface="+mn-ea"/>
                    <a:cs typeface="+mn-cs"/>
                  </a:rPr>
                  <a:t>Disapproved</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grpSp>
        <p:nvGrpSpPr>
          <p:cNvPr id="1466" name="Group 1465" descr="SDLC">
            <a:extLst>
              <a:ext uri="{FF2B5EF4-FFF2-40B4-BE49-F238E27FC236}">
                <a16:creationId xmlns:a16="http://schemas.microsoft.com/office/drawing/2014/main" id="{04A39AB9-60E3-4E3B-92D7-61FA9A6D4256}"/>
              </a:ext>
              <a:ext uri="{C183D7F6-B498-43B3-948B-1728B52AA6E4}">
                <adec:decorative xmlns:adec="http://schemas.microsoft.com/office/drawing/2017/decorative" xmlns="" val="0"/>
              </a:ext>
            </a:extLst>
          </p:cNvPr>
          <p:cNvGrpSpPr/>
          <p:nvPr/>
        </p:nvGrpSpPr>
        <p:grpSpPr>
          <a:xfrm>
            <a:off x="6678160" y="1953872"/>
            <a:ext cx="1895475" cy="633413"/>
            <a:chOff x="6678160" y="1953872"/>
            <a:chExt cx="1895475" cy="633413"/>
          </a:xfrm>
        </p:grpSpPr>
        <p:grpSp>
          <p:nvGrpSpPr>
            <p:cNvPr id="1465" name="Group 1464">
              <a:extLst>
                <a:ext uri="{FF2B5EF4-FFF2-40B4-BE49-F238E27FC236}">
                  <a16:creationId xmlns:a16="http://schemas.microsoft.com/office/drawing/2014/main" id="{EB0053AC-D3F7-4B94-8A31-159E2005611C}"/>
                </a:ext>
              </a:extLst>
            </p:cNvPr>
            <p:cNvGrpSpPr/>
            <p:nvPr/>
          </p:nvGrpSpPr>
          <p:grpSpPr>
            <a:xfrm>
              <a:off x="6678160" y="2011022"/>
              <a:ext cx="1862137" cy="576263"/>
              <a:chOff x="6678160" y="2011022"/>
              <a:chExt cx="1862137" cy="576263"/>
            </a:xfrm>
          </p:grpSpPr>
          <p:sp>
            <p:nvSpPr>
              <p:cNvPr id="1205" name="Rectangle 208" descr="sdlc">
                <a:extLst>
                  <a:ext uri="{FF2B5EF4-FFF2-40B4-BE49-F238E27FC236}">
                    <a16:creationId xmlns:a16="http://schemas.microsoft.com/office/drawing/2014/main" id="{21D8EDFF-4776-4673-90AC-B907327DE725}"/>
                  </a:ext>
                </a:extLst>
              </p:cNvPr>
              <p:cNvSpPr>
                <a:spLocks noChangeArrowheads="1"/>
              </p:cNvSpPr>
              <p:nvPr/>
            </p:nvSpPr>
            <p:spPr bwMode="auto">
              <a:xfrm>
                <a:off x="7560810" y="2379322"/>
                <a:ext cx="3571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4271C6"/>
                    </a:solidFill>
                    <a:effectLst/>
                    <a:uLnTx/>
                    <a:uFillTx/>
                    <a:latin typeface="Calibri" panose="020F0502020204030204" pitchFamily="34" charset="0"/>
                    <a:ea typeface="+mn-ea"/>
                    <a:cs typeface="+mn-cs"/>
                  </a:rPr>
                  <a:t>SDLC</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385" name="Freeform 388">
                <a:extLst>
                  <a:ext uri="{FF2B5EF4-FFF2-40B4-BE49-F238E27FC236}">
                    <a16:creationId xmlns:a16="http://schemas.microsoft.com/office/drawing/2014/main" id="{41584D39-E70C-4969-91F0-755802B96F31}"/>
                  </a:ext>
                </a:extLst>
              </p:cNvPr>
              <p:cNvSpPr>
                <a:spLocks/>
              </p:cNvSpPr>
              <p:nvPr/>
            </p:nvSpPr>
            <p:spPr bwMode="auto">
              <a:xfrm>
                <a:off x="6678160" y="2011022"/>
                <a:ext cx="1862137" cy="561975"/>
              </a:xfrm>
              <a:custGeom>
                <a:avLst/>
                <a:gdLst>
                  <a:gd name="T0" fmla="*/ 0 w 1178"/>
                  <a:gd name="T1" fmla="*/ 508 h 508"/>
                  <a:gd name="T2" fmla="*/ 0 w 1178"/>
                  <a:gd name="T3" fmla="*/ 147 h 508"/>
                  <a:gd name="T4" fmla="*/ 1178 w 1178"/>
                  <a:gd name="T5" fmla="*/ 147 h 508"/>
                  <a:gd name="T6" fmla="*/ 1178 w 1178"/>
                  <a:gd name="T7" fmla="*/ 0 h 508"/>
                </a:gdLst>
                <a:ahLst/>
                <a:cxnLst>
                  <a:cxn ang="0">
                    <a:pos x="T0" y="T1"/>
                  </a:cxn>
                  <a:cxn ang="0">
                    <a:pos x="T2" y="T3"/>
                  </a:cxn>
                  <a:cxn ang="0">
                    <a:pos x="T4" y="T5"/>
                  </a:cxn>
                  <a:cxn ang="0">
                    <a:pos x="T6" y="T7"/>
                  </a:cxn>
                </a:cxnLst>
                <a:rect l="0" t="0" r="r" b="b"/>
                <a:pathLst>
                  <a:path w="1178" h="508">
                    <a:moveTo>
                      <a:pt x="0" y="508"/>
                    </a:moveTo>
                    <a:lnTo>
                      <a:pt x="0" y="147"/>
                    </a:lnTo>
                    <a:lnTo>
                      <a:pt x="1178" y="147"/>
                    </a:lnTo>
                    <a:lnTo>
                      <a:pt x="1178" y="0"/>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386" name="Freeform 389">
              <a:extLst>
                <a:ext uri="{FF2B5EF4-FFF2-40B4-BE49-F238E27FC236}">
                  <a16:creationId xmlns:a16="http://schemas.microsoft.com/office/drawing/2014/main" id="{F344721F-B287-405E-83A5-B58DC6276562}"/>
                </a:ext>
              </a:extLst>
            </p:cNvPr>
            <p:cNvSpPr>
              <a:spLocks/>
            </p:cNvSpPr>
            <p:nvPr/>
          </p:nvSpPr>
          <p:spPr bwMode="auto">
            <a:xfrm>
              <a:off x="8508547" y="1953872"/>
              <a:ext cx="65088" cy="65088"/>
            </a:xfrm>
            <a:custGeom>
              <a:avLst/>
              <a:gdLst>
                <a:gd name="T0" fmla="*/ 0 w 41"/>
                <a:gd name="T1" fmla="*/ 41 h 41"/>
                <a:gd name="T2" fmla="*/ 20 w 41"/>
                <a:gd name="T3" fmla="*/ 0 h 41"/>
                <a:gd name="T4" fmla="*/ 41 w 41"/>
                <a:gd name="T5" fmla="*/ 41 h 41"/>
                <a:gd name="T6" fmla="*/ 0 w 41"/>
                <a:gd name="T7" fmla="*/ 41 h 41"/>
              </a:gdLst>
              <a:ahLst/>
              <a:cxnLst>
                <a:cxn ang="0">
                  <a:pos x="T0" y="T1"/>
                </a:cxn>
                <a:cxn ang="0">
                  <a:pos x="T2" y="T3"/>
                </a:cxn>
                <a:cxn ang="0">
                  <a:pos x="T4" y="T5"/>
                </a:cxn>
                <a:cxn ang="0">
                  <a:pos x="T6" y="T7"/>
                </a:cxn>
              </a:cxnLst>
              <a:rect l="0" t="0" r="r" b="b"/>
              <a:pathLst>
                <a:path w="41" h="41">
                  <a:moveTo>
                    <a:pt x="0" y="41"/>
                  </a:moveTo>
                  <a:lnTo>
                    <a:pt x="20" y="0"/>
                  </a:lnTo>
                  <a:lnTo>
                    <a:pt x="41" y="41"/>
                  </a:lnTo>
                  <a:lnTo>
                    <a:pt x="0" y="41"/>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415" name="Group 1414" descr="YES">
            <a:extLst>
              <a:ext uri="{FF2B5EF4-FFF2-40B4-BE49-F238E27FC236}">
                <a16:creationId xmlns:a16="http://schemas.microsoft.com/office/drawing/2014/main" id="{D97E875F-67CC-44FE-A6F7-9ABD45C3B101}"/>
              </a:ext>
              <a:ext uri="{C183D7F6-B498-43B3-948B-1728B52AA6E4}">
                <adec:decorative xmlns:adec="http://schemas.microsoft.com/office/drawing/2017/decorative" xmlns="" val="0"/>
              </a:ext>
            </a:extLst>
          </p:cNvPr>
          <p:cNvGrpSpPr/>
          <p:nvPr/>
        </p:nvGrpSpPr>
        <p:grpSpPr>
          <a:xfrm>
            <a:off x="4484235" y="5419385"/>
            <a:ext cx="692150" cy="950913"/>
            <a:chOff x="4484235" y="5419385"/>
            <a:chExt cx="692150" cy="950913"/>
          </a:xfrm>
        </p:grpSpPr>
        <p:sp>
          <p:nvSpPr>
            <p:cNvPr id="1388" name="Freeform 391">
              <a:extLst>
                <a:ext uri="{FF2B5EF4-FFF2-40B4-BE49-F238E27FC236}">
                  <a16:creationId xmlns:a16="http://schemas.microsoft.com/office/drawing/2014/main" id="{6CDFF45B-21B6-4F45-9A25-C1FD238AC87E}"/>
                </a:ext>
              </a:extLst>
            </p:cNvPr>
            <p:cNvSpPr>
              <a:spLocks/>
            </p:cNvSpPr>
            <p:nvPr/>
          </p:nvSpPr>
          <p:spPr bwMode="auto">
            <a:xfrm>
              <a:off x="5111297" y="5419385"/>
              <a:ext cx="65088" cy="65088"/>
            </a:xfrm>
            <a:custGeom>
              <a:avLst/>
              <a:gdLst>
                <a:gd name="T0" fmla="*/ 0 w 41"/>
                <a:gd name="T1" fmla="*/ 0 h 41"/>
                <a:gd name="T2" fmla="*/ 41 w 41"/>
                <a:gd name="T3" fmla="*/ 20 h 41"/>
                <a:gd name="T4" fmla="*/ 0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41" y="20"/>
                  </a:lnTo>
                  <a:lnTo>
                    <a:pt x="0" y="41"/>
                  </a:lnTo>
                  <a:lnTo>
                    <a:pt x="0" y="0"/>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2" name="Freeform 395">
              <a:extLst>
                <a:ext uri="{FF2B5EF4-FFF2-40B4-BE49-F238E27FC236}">
                  <a16:creationId xmlns:a16="http://schemas.microsoft.com/office/drawing/2014/main" id="{9BB229EF-346B-4B5B-B17D-FBE94702077E}"/>
                </a:ext>
              </a:extLst>
            </p:cNvPr>
            <p:cNvSpPr>
              <a:spLocks/>
            </p:cNvSpPr>
            <p:nvPr/>
          </p:nvSpPr>
          <p:spPr bwMode="auto">
            <a:xfrm>
              <a:off x="5111297" y="6306797"/>
              <a:ext cx="65088" cy="63500"/>
            </a:xfrm>
            <a:custGeom>
              <a:avLst/>
              <a:gdLst>
                <a:gd name="T0" fmla="*/ 0 w 41"/>
                <a:gd name="T1" fmla="*/ 0 h 40"/>
                <a:gd name="T2" fmla="*/ 41 w 41"/>
                <a:gd name="T3" fmla="*/ 20 h 40"/>
                <a:gd name="T4" fmla="*/ 0 w 41"/>
                <a:gd name="T5" fmla="*/ 40 h 40"/>
                <a:gd name="T6" fmla="*/ 0 w 41"/>
                <a:gd name="T7" fmla="*/ 0 h 40"/>
              </a:gdLst>
              <a:ahLst/>
              <a:cxnLst>
                <a:cxn ang="0">
                  <a:pos x="T0" y="T1"/>
                </a:cxn>
                <a:cxn ang="0">
                  <a:pos x="T2" y="T3"/>
                </a:cxn>
                <a:cxn ang="0">
                  <a:pos x="T4" y="T5"/>
                </a:cxn>
                <a:cxn ang="0">
                  <a:pos x="T6" y="T7"/>
                </a:cxn>
              </a:cxnLst>
              <a:rect l="0" t="0" r="r" b="b"/>
              <a:pathLst>
                <a:path w="41" h="40">
                  <a:moveTo>
                    <a:pt x="0" y="0"/>
                  </a:moveTo>
                  <a:lnTo>
                    <a:pt x="41" y="20"/>
                  </a:lnTo>
                  <a:lnTo>
                    <a:pt x="0" y="40"/>
                  </a:lnTo>
                  <a:lnTo>
                    <a:pt x="0" y="0"/>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14" name="Group 1413">
              <a:extLst>
                <a:ext uri="{FF2B5EF4-FFF2-40B4-BE49-F238E27FC236}">
                  <a16:creationId xmlns:a16="http://schemas.microsoft.com/office/drawing/2014/main" id="{3D6F4828-6B06-4EAA-857F-E520942B1E3D}"/>
                </a:ext>
              </a:extLst>
            </p:cNvPr>
            <p:cNvGrpSpPr/>
            <p:nvPr/>
          </p:nvGrpSpPr>
          <p:grpSpPr>
            <a:xfrm>
              <a:off x="4484235" y="5451135"/>
              <a:ext cx="635000" cy="919163"/>
              <a:chOff x="4484235" y="5451135"/>
              <a:chExt cx="635000" cy="919163"/>
            </a:xfrm>
          </p:grpSpPr>
          <p:sp>
            <p:nvSpPr>
              <p:cNvPr id="1389" name="Rectangle 392">
                <a:extLst>
                  <a:ext uri="{FF2B5EF4-FFF2-40B4-BE49-F238E27FC236}">
                    <a16:creationId xmlns:a16="http://schemas.microsoft.com/office/drawing/2014/main" id="{B8B27D37-E2A4-47F3-A102-3F44D2F5CD16}"/>
                  </a:ext>
                </a:extLst>
              </p:cNvPr>
              <p:cNvSpPr>
                <a:spLocks noChangeArrowheads="1"/>
              </p:cNvSpPr>
              <p:nvPr/>
            </p:nvSpPr>
            <p:spPr bwMode="auto">
              <a:xfrm>
                <a:off x="4611235" y="5476535"/>
                <a:ext cx="133350" cy="115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3" name="Rectangle 396">
                <a:extLst>
                  <a:ext uri="{FF2B5EF4-FFF2-40B4-BE49-F238E27FC236}">
                    <a16:creationId xmlns:a16="http://schemas.microsoft.com/office/drawing/2014/main" id="{66704C61-6A36-4B89-AFC8-9A42E658CA84}"/>
                  </a:ext>
                </a:extLst>
              </p:cNvPr>
              <p:cNvSpPr>
                <a:spLocks noChangeArrowheads="1"/>
              </p:cNvSpPr>
              <p:nvPr/>
            </p:nvSpPr>
            <p:spPr bwMode="auto">
              <a:xfrm>
                <a:off x="4611235" y="6222660"/>
                <a:ext cx="133350" cy="115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410" name="Group 1409">
                <a:extLst>
                  <a:ext uri="{FF2B5EF4-FFF2-40B4-BE49-F238E27FC236}">
                    <a16:creationId xmlns:a16="http://schemas.microsoft.com/office/drawing/2014/main" id="{E79CFAB6-315D-4F36-9A14-3225E1801DA9}"/>
                  </a:ext>
                </a:extLst>
              </p:cNvPr>
              <p:cNvGrpSpPr/>
              <p:nvPr/>
            </p:nvGrpSpPr>
            <p:grpSpPr>
              <a:xfrm>
                <a:off x="4484235" y="5451135"/>
                <a:ext cx="635000" cy="919163"/>
                <a:chOff x="4484235" y="5451135"/>
                <a:chExt cx="635000" cy="919163"/>
              </a:xfrm>
            </p:grpSpPr>
            <p:grpSp>
              <p:nvGrpSpPr>
                <p:cNvPr id="1406" name="Group 1405">
                  <a:extLst>
                    <a:ext uri="{FF2B5EF4-FFF2-40B4-BE49-F238E27FC236}">
                      <a16:creationId xmlns:a16="http://schemas.microsoft.com/office/drawing/2014/main" id="{14A2BFCC-51C2-471B-9D1E-4ACE41E48DB8}"/>
                    </a:ext>
                  </a:extLst>
                </p:cNvPr>
                <p:cNvGrpSpPr/>
                <p:nvPr/>
              </p:nvGrpSpPr>
              <p:grpSpPr>
                <a:xfrm>
                  <a:off x="4484235" y="5451135"/>
                  <a:ext cx="635000" cy="468313"/>
                  <a:chOff x="4484235" y="5451135"/>
                  <a:chExt cx="635000" cy="468313"/>
                </a:xfrm>
              </p:grpSpPr>
              <p:sp>
                <p:nvSpPr>
                  <p:cNvPr id="1387" name="Freeform 390" descr="&quot;&quot;">
                    <a:extLst>
                      <a:ext uri="{FF2B5EF4-FFF2-40B4-BE49-F238E27FC236}">
                        <a16:creationId xmlns:a16="http://schemas.microsoft.com/office/drawing/2014/main" id="{435325D5-38EA-4640-8837-22F3DB8CA6A1}"/>
                      </a:ext>
                    </a:extLst>
                  </p:cNvPr>
                  <p:cNvSpPr>
                    <a:spLocks/>
                  </p:cNvSpPr>
                  <p:nvPr/>
                </p:nvSpPr>
                <p:spPr bwMode="auto">
                  <a:xfrm>
                    <a:off x="4484235" y="5451135"/>
                    <a:ext cx="635000" cy="468313"/>
                  </a:xfrm>
                  <a:custGeom>
                    <a:avLst/>
                    <a:gdLst>
                      <a:gd name="T0" fmla="*/ 0 w 400"/>
                      <a:gd name="T1" fmla="*/ 295 h 295"/>
                      <a:gd name="T2" fmla="*/ 122 w 400"/>
                      <a:gd name="T3" fmla="*/ 295 h 295"/>
                      <a:gd name="T4" fmla="*/ 122 w 400"/>
                      <a:gd name="T5" fmla="*/ 0 h 295"/>
                      <a:gd name="T6" fmla="*/ 400 w 400"/>
                      <a:gd name="T7" fmla="*/ 0 h 295"/>
                    </a:gdLst>
                    <a:ahLst/>
                    <a:cxnLst>
                      <a:cxn ang="0">
                        <a:pos x="T0" y="T1"/>
                      </a:cxn>
                      <a:cxn ang="0">
                        <a:pos x="T2" y="T3"/>
                      </a:cxn>
                      <a:cxn ang="0">
                        <a:pos x="T4" y="T5"/>
                      </a:cxn>
                      <a:cxn ang="0">
                        <a:pos x="T6" y="T7"/>
                      </a:cxn>
                    </a:cxnLst>
                    <a:rect l="0" t="0" r="r" b="b"/>
                    <a:pathLst>
                      <a:path w="400" h="295">
                        <a:moveTo>
                          <a:pt x="0" y="295"/>
                        </a:moveTo>
                        <a:lnTo>
                          <a:pt x="122" y="295"/>
                        </a:lnTo>
                        <a:lnTo>
                          <a:pt x="122" y="0"/>
                        </a:lnTo>
                        <a:lnTo>
                          <a:pt x="400" y="0"/>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0" name="Rectangle 393">
                    <a:extLst>
                      <a:ext uri="{FF2B5EF4-FFF2-40B4-BE49-F238E27FC236}">
                        <a16:creationId xmlns:a16="http://schemas.microsoft.com/office/drawing/2014/main" id="{D228E8D6-9F50-4F58-A258-B5AE847C9E60}"/>
                      </a:ext>
                    </a:extLst>
                  </p:cNvPr>
                  <p:cNvSpPr>
                    <a:spLocks noChangeArrowheads="1"/>
                  </p:cNvSpPr>
                  <p:nvPr/>
                </p:nvSpPr>
                <p:spPr bwMode="auto">
                  <a:xfrm>
                    <a:off x="4614410" y="5473360"/>
                    <a:ext cx="1889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41729D"/>
                        </a:solidFill>
                        <a:effectLst/>
                        <a:uLnTx/>
                        <a:uFillTx/>
                        <a:latin typeface="Calibri" panose="020F0502020204030204" pitchFamily="34" charset="0"/>
                        <a:ea typeface="+mn-ea"/>
                        <a:cs typeface="+mn-cs"/>
                      </a:rPr>
                      <a:t>Yes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1391" name="Freeform 394" descr="&quot;&quot;">
                  <a:extLst>
                    <a:ext uri="{FF2B5EF4-FFF2-40B4-BE49-F238E27FC236}">
                      <a16:creationId xmlns:a16="http://schemas.microsoft.com/office/drawing/2014/main" id="{6E4FBE6D-F80E-4499-9872-CA8178CFA8A4}"/>
                    </a:ext>
                  </a:extLst>
                </p:cNvPr>
                <p:cNvSpPr>
                  <a:spLocks/>
                </p:cNvSpPr>
                <p:nvPr/>
              </p:nvSpPr>
              <p:spPr bwMode="auto">
                <a:xfrm>
                  <a:off x="4484235" y="5919447"/>
                  <a:ext cx="635000" cy="419100"/>
                </a:xfrm>
                <a:custGeom>
                  <a:avLst/>
                  <a:gdLst>
                    <a:gd name="T0" fmla="*/ 0 w 400"/>
                    <a:gd name="T1" fmla="*/ 0 h 264"/>
                    <a:gd name="T2" fmla="*/ 122 w 400"/>
                    <a:gd name="T3" fmla="*/ 0 h 264"/>
                    <a:gd name="T4" fmla="*/ 122 w 400"/>
                    <a:gd name="T5" fmla="*/ 264 h 264"/>
                    <a:gd name="T6" fmla="*/ 400 w 400"/>
                    <a:gd name="T7" fmla="*/ 264 h 264"/>
                  </a:gdLst>
                  <a:ahLst/>
                  <a:cxnLst>
                    <a:cxn ang="0">
                      <a:pos x="T0" y="T1"/>
                    </a:cxn>
                    <a:cxn ang="0">
                      <a:pos x="T2" y="T3"/>
                    </a:cxn>
                    <a:cxn ang="0">
                      <a:pos x="T4" y="T5"/>
                    </a:cxn>
                    <a:cxn ang="0">
                      <a:pos x="T6" y="T7"/>
                    </a:cxn>
                  </a:cxnLst>
                  <a:rect l="0" t="0" r="r" b="b"/>
                  <a:pathLst>
                    <a:path w="400" h="264">
                      <a:moveTo>
                        <a:pt x="0" y="0"/>
                      </a:moveTo>
                      <a:lnTo>
                        <a:pt x="122" y="0"/>
                      </a:lnTo>
                      <a:lnTo>
                        <a:pt x="122" y="264"/>
                      </a:lnTo>
                      <a:lnTo>
                        <a:pt x="400" y="264"/>
                      </a:lnTo>
                    </a:path>
                  </a:pathLst>
                </a:custGeom>
                <a:noFill/>
                <a:ln w="4763" cap="rnd">
                  <a:solidFill>
                    <a:srgbClr val="5692C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4" name="Rectangle 397">
                  <a:extLst>
                    <a:ext uri="{FF2B5EF4-FFF2-40B4-BE49-F238E27FC236}">
                      <a16:creationId xmlns:a16="http://schemas.microsoft.com/office/drawing/2014/main" id="{8B90B123-847D-4424-8AB6-D8372C30BB0F}"/>
                    </a:ext>
                  </a:extLst>
                </p:cNvPr>
                <p:cNvSpPr>
                  <a:spLocks noChangeArrowheads="1"/>
                </p:cNvSpPr>
                <p:nvPr/>
              </p:nvSpPr>
              <p:spPr bwMode="auto">
                <a:xfrm>
                  <a:off x="4614410" y="6219485"/>
                  <a:ext cx="188913"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41729D"/>
                      </a:solidFill>
                      <a:effectLst/>
                      <a:uLnTx/>
                      <a:uFillTx/>
                      <a:latin typeface="Calibri" panose="020F0502020204030204" pitchFamily="34" charset="0"/>
                      <a:ea typeface="+mn-ea"/>
                      <a:cs typeface="+mn-cs"/>
                    </a:rPr>
                    <a:t>Yes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grpSp>
      <p:grpSp>
        <p:nvGrpSpPr>
          <p:cNvPr id="1442" name="Group 1441" descr="QA Test">
            <a:extLst>
              <a:ext uri="{FF2B5EF4-FFF2-40B4-BE49-F238E27FC236}">
                <a16:creationId xmlns:a16="http://schemas.microsoft.com/office/drawing/2014/main" id="{31A45C4A-AEDA-45F0-8C7E-BF6BB3A6F672}"/>
              </a:ext>
            </a:extLst>
          </p:cNvPr>
          <p:cNvGrpSpPr/>
          <p:nvPr/>
        </p:nvGrpSpPr>
        <p:grpSpPr>
          <a:xfrm>
            <a:off x="6389235" y="2904785"/>
            <a:ext cx="596900" cy="655638"/>
            <a:chOff x="6389235" y="2904785"/>
            <a:chExt cx="596900" cy="655638"/>
          </a:xfrm>
        </p:grpSpPr>
        <p:sp>
          <p:nvSpPr>
            <p:cNvPr id="1326" name="Freeform 329" descr="&quot;&quot;">
              <a:extLst>
                <a:ext uri="{FF2B5EF4-FFF2-40B4-BE49-F238E27FC236}">
                  <a16:creationId xmlns:a16="http://schemas.microsoft.com/office/drawing/2014/main" id="{B3811211-3AA7-4930-8778-4A8C639D0C79}"/>
                </a:ext>
              </a:extLst>
            </p:cNvPr>
            <p:cNvSpPr>
              <a:spLocks noEditPoints="1"/>
            </p:cNvSpPr>
            <p:nvPr/>
          </p:nvSpPr>
          <p:spPr bwMode="auto">
            <a:xfrm>
              <a:off x="6587672" y="3009560"/>
              <a:ext cx="398463" cy="344488"/>
            </a:xfrm>
            <a:custGeom>
              <a:avLst/>
              <a:gdLst>
                <a:gd name="T0" fmla="*/ 1258 w 1377"/>
                <a:gd name="T1" fmla="*/ 159 h 1196"/>
                <a:gd name="T2" fmla="*/ 1098 w 1377"/>
                <a:gd name="T3" fmla="*/ 0 h 1196"/>
                <a:gd name="T4" fmla="*/ 939 w 1377"/>
                <a:gd name="T5" fmla="*/ 159 h 1196"/>
                <a:gd name="T6" fmla="*/ 1098 w 1377"/>
                <a:gd name="T7" fmla="*/ 319 h 1196"/>
                <a:gd name="T8" fmla="*/ 1258 w 1377"/>
                <a:gd name="T9" fmla="*/ 159 h 1196"/>
                <a:gd name="T10" fmla="*/ 1269 w 1377"/>
                <a:gd name="T11" fmla="*/ 362 h 1196"/>
                <a:gd name="T12" fmla="*/ 924 w 1377"/>
                <a:gd name="T13" fmla="*/ 362 h 1196"/>
                <a:gd name="T14" fmla="*/ 858 w 1377"/>
                <a:gd name="T15" fmla="*/ 385 h 1196"/>
                <a:gd name="T16" fmla="*/ 827 w 1377"/>
                <a:gd name="T17" fmla="*/ 422 h 1196"/>
                <a:gd name="T18" fmla="*/ 816 w 1377"/>
                <a:gd name="T19" fmla="*/ 470 h 1196"/>
                <a:gd name="T20" fmla="*/ 816 w 1377"/>
                <a:gd name="T21" fmla="*/ 880 h 1196"/>
                <a:gd name="T22" fmla="*/ 910 w 1377"/>
                <a:gd name="T23" fmla="*/ 880 h 1196"/>
                <a:gd name="T24" fmla="*/ 910 w 1377"/>
                <a:gd name="T25" fmla="*/ 1196 h 1196"/>
                <a:gd name="T26" fmla="*/ 1279 w 1377"/>
                <a:gd name="T27" fmla="*/ 1196 h 1196"/>
                <a:gd name="T28" fmla="*/ 1279 w 1377"/>
                <a:gd name="T29" fmla="*/ 880 h 1196"/>
                <a:gd name="T30" fmla="*/ 1377 w 1377"/>
                <a:gd name="T31" fmla="*/ 880 h 1196"/>
                <a:gd name="T32" fmla="*/ 1377 w 1377"/>
                <a:gd name="T33" fmla="*/ 470 h 1196"/>
                <a:gd name="T34" fmla="*/ 1354 w 1377"/>
                <a:gd name="T35" fmla="*/ 404 h 1196"/>
                <a:gd name="T36" fmla="*/ 1317 w 1377"/>
                <a:gd name="T37" fmla="*/ 373 h 1196"/>
                <a:gd name="T38" fmla="*/ 1269 w 1377"/>
                <a:gd name="T39" fmla="*/ 362 h 1196"/>
                <a:gd name="T40" fmla="*/ 1096 w 1377"/>
                <a:gd name="T41" fmla="*/ 1196 h 1196"/>
                <a:gd name="T42" fmla="*/ 1096 w 1377"/>
                <a:gd name="T43" fmla="*/ 943 h 1196"/>
                <a:gd name="T44" fmla="*/ 910 w 1377"/>
                <a:gd name="T45" fmla="*/ 880 h 1196"/>
                <a:gd name="T46" fmla="*/ 910 w 1377"/>
                <a:gd name="T47" fmla="*/ 661 h 1196"/>
                <a:gd name="T48" fmla="*/ 1279 w 1377"/>
                <a:gd name="T49" fmla="*/ 880 h 1196"/>
                <a:gd name="T50" fmla="*/ 1279 w 1377"/>
                <a:gd name="T51" fmla="*/ 661 h 1196"/>
                <a:gd name="T52" fmla="*/ 0 w 1377"/>
                <a:gd name="T53" fmla="*/ 880 h 1196"/>
                <a:gd name="T54" fmla="*/ 816 w 1377"/>
                <a:gd name="T55" fmla="*/ 88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77" h="1196">
                  <a:moveTo>
                    <a:pt x="1258" y="159"/>
                  </a:moveTo>
                  <a:cubicBezTo>
                    <a:pt x="1258" y="71"/>
                    <a:pt x="1186" y="0"/>
                    <a:pt x="1098" y="0"/>
                  </a:cubicBezTo>
                  <a:cubicBezTo>
                    <a:pt x="1010" y="0"/>
                    <a:pt x="939" y="71"/>
                    <a:pt x="939" y="159"/>
                  </a:cubicBezTo>
                  <a:cubicBezTo>
                    <a:pt x="939" y="247"/>
                    <a:pt x="1010" y="319"/>
                    <a:pt x="1098" y="319"/>
                  </a:cubicBezTo>
                  <a:cubicBezTo>
                    <a:pt x="1186" y="319"/>
                    <a:pt x="1258" y="247"/>
                    <a:pt x="1258" y="159"/>
                  </a:cubicBezTo>
                  <a:close/>
                  <a:moveTo>
                    <a:pt x="1269" y="362"/>
                  </a:moveTo>
                  <a:lnTo>
                    <a:pt x="924" y="362"/>
                  </a:lnTo>
                  <a:cubicBezTo>
                    <a:pt x="899" y="362"/>
                    <a:pt x="876" y="371"/>
                    <a:pt x="858" y="385"/>
                  </a:cubicBezTo>
                  <a:cubicBezTo>
                    <a:pt x="845" y="395"/>
                    <a:pt x="834" y="407"/>
                    <a:pt x="827" y="422"/>
                  </a:cubicBezTo>
                  <a:cubicBezTo>
                    <a:pt x="820" y="436"/>
                    <a:pt x="816" y="453"/>
                    <a:pt x="816" y="470"/>
                  </a:cubicBezTo>
                  <a:lnTo>
                    <a:pt x="816" y="880"/>
                  </a:lnTo>
                  <a:lnTo>
                    <a:pt x="910" y="880"/>
                  </a:lnTo>
                  <a:lnTo>
                    <a:pt x="910" y="1196"/>
                  </a:lnTo>
                  <a:lnTo>
                    <a:pt x="1279" y="1196"/>
                  </a:lnTo>
                  <a:lnTo>
                    <a:pt x="1279" y="880"/>
                  </a:lnTo>
                  <a:lnTo>
                    <a:pt x="1377" y="880"/>
                  </a:lnTo>
                  <a:lnTo>
                    <a:pt x="1377" y="470"/>
                  </a:lnTo>
                  <a:cubicBezTo>
                    <a:pt x="1377" y="445"/>
                    <a:pt x="1368" y="422"/>
                    <a:pt x="1354" y="404"/>
                  </a:cubicBezTo>
                  <a:cubicBezTo>
                    <a:pt x="1344" y="391"/>
                    <a:pt x="1332" y="381"/>
                    <a:pt x="1317" y="373"/>
                  </a:cubicBezTo>
                  <a:cubicBezTo>
                    <a:pt x="1303" y="366"/>
                    <a:pt x="1286" y="362"/>
                    <a:pt x="1269" y="362"/>
                  </a:cubicBezTo>
                  <a:close/>
                  <a:moveTo>
                    <a:pt x="1096" y="1196"/>
                  </a:moveTo>
                  <a:lnTo>
                    <a:pt x="1096" y="943"/>
                  </a:lnTo>
                  <a:moveTo>
                    <a:pt x="910" y="880"/>
                  </a:moveTo>
                  <a:lnTo>
                    <a:pt x="910" y="661"/>
                  </a:lnTo>
                  <a:moveTo>
                    <a:pt x="1279" y="880"/>
                  </a:moveTo>
                  <a:lnTo>
                    <a:pt x="1279" y="661"/>
                  </a:lnTo>
                  <a:moveTo>
                    <a:pt x="0" y="880"/>
                  </a:moveTo>
                  <a:lnTo>
                    <a:pt x="816" y="880"/>
                  </a:lnTo>
                </a:path>
              </a:pathLst>
            </a:custGeom>
            <a:noFill/>
            <a:ln w="4763" cap="rnd">
              <a:solidFill>
                <a:srgbClr val="73AE4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9" name="Freeform 332">
              <a:extLst>
                <a:ext uri="{FF2B5EF4-FFF2-40B4-BE49-F238E27FC236}">
                  <a16:creationId xmlns:a16="http://schemas.microsoft.com/office/drawing/2014/main" id="{88ABE3B3-3B83-46D1-9DC6-D8906C65C496}"/>
                </a:ext>
              </a:extLst>
            </p:cNvPr>
            <p:cNvSpPr>
              <a:spLocks/>
            </p:cNvSpPr>
            <p:nvPr/>
          </p:nvSpPr>
          <p:spPr bwMode="auto">
            <a:xfrm>
              <a:off x="6409872" y="2904785"/>
              <a:ext cx="292100" cy="168275"/>
            </a:xfrm>
            <a:custGeom>
              <a:avLst/>
              <a:gdLst>
                <a:gd name="T0" fmla="*/ 1007 w 1007"/>
                <a:gd name="T1" fmla="*/ 582 h 582"/>
                <a:gd name="T2" fmla="*/ 1007 w 1007"/>
                <a:gd name="T3" fmla="*/ 22 h 582"/>
                <a:gd name="T4" fmla="*/ 1004 w 1007"/>
                <a:gd name="T5" fmla="*/ 12 h 582"/>
                <a:gd name="T6" fmla="*/ 995 w 1007"/>
                <a:gd name="T7" fmla="*/ 3 h 582"/>
                <a:gd name="T8" fmla="*/ 985 w 1007"/>
                <a:gd name="T9" fmla="*/ 0 h 582"/>
                <a:gd name="T10" fmla="*/ 22 w 1007"/>
                <a:gd name="T11" fmla="*/ 0 h 582"/>
                <a:gd name="T12" fmla="*/ 11 w 1007"/>
                <a:gd name="T13" fmla="*/ 3 h 582"/>
                <a:gd name="T14" fmla="*/ 3 w 1007"/>
                <a:gd name="T15" fmla="*/ 11 h 582"/>
                <a:gd name="T16" fmla="*/ 0 w 1007"/>
                <a:gd name="T17" fmla="*/ 22 h 582"/>
                <a:gd name="T18" fmla="*/ 0 w 1007"/>
                <a:gd name="T19" fmla="*/ 582 h 582"/>
                <a:gd name="T20" fmla="*/ 1007 w 1007"/>
                <a:gd name="T21"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7" h="582">
                  <a:moveTo>
                    <a:pt x="1007" y="582"/>
                  </a:moveTo>
                  <a:lnTo>
                    <a:pt x="1007" y="22"/>
                  </a:lnTo>
                  <a:cubicBezTo>
                    <a:pt x="1007" y="18"/>
                    <a:pt x="1006" y="15"/>
                    <a:pt x="1004" y="12"/>
                  </a:cubicBezTo>
                  <a:cubicBezTo>
                    <a:pt x="1002" y="8"/>
                    <a:pt x="999" y="5"/>
                    <a:pt x="995" y="3"/>
                  </a:cubicBezTo>
                  <a:cubicBezTo>
                    <a:pt x="992" y="1"/>
                    <a:pt x="989" y="0"/>
                    <a:pt x="985" y="0"/>
                  </a:cubicBezTo>
                  <a:lnTo>
                    <a:pt x="22" y="0"/>
                  </a:lnTo>
                  <a:cubicBezTo>
                    <a:pt x="18" y="0"/>
                    <a:pt x="14" y="1"/>
                    <a:pt x="11" y="3"/>
                  </a:cubicBezTo>
                  <a:cubicBezTo>
                    <a:pt x="8" y="5"/>
                    <a:pt x="5" y="8"/>
                    <a:pt x="3" y="11"/>
                  </a:cubicBezTo>
                  <a:cubicBezTo>
                    <a:pt x="1" y="15"/>
                    <a:pt x="0" y="18"/>
                    <a:pt x="0" y="22"/>
                  </a:cubicBezTo>
                  <a:lnTo>
                    <a:pt x="0" y="582"/>
                  </a:lnTo>
                  <a:lnTo>
                    <a:pt x="1007" y="582"/>
                  </a:lnTo>
                  <a:close/>
                </a:path>
              </a:pathLst>
            </a:custGeom>
            <a:solidFill>
              <a:srgbClr val="73AE4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0" name="Freeform 333">
              <a:extLst>
                <a:ext uri="{FF2B5EF4-FFF2-40B4-BE49-F238E27FC236}">
                  <a16:creationId xmlns:a16="http://schemas.microsoft.com/office/drawing/2014/main" id="{135A83F8-E31D-48B8-90EE-B6F7EDC95148}"/>
                </a:ext>
              </a:extLst>
            </p:cNvPr>
            <p:cNvSpPr>
              <a:spLocks/>
            </p:cNvSpPr>
            <p:nvPr/>
          </p:nvSpPr>
          <p:spPr bwMode="auto">
            <a:xfrm>
              <a:off x="6409872" y="2904785"/>
              <a:ext cx="292100" cy="168275"/>
            </a:xfrm>
            <a:custGeom>
              <a:avLst/>
              <a:gdLst>
                <a:gd name="T0" fmla="*/ 1007 w 1007"/>
                <a:gd name="T1" fmla="*/ 582 h 582"/>
                <a:gd name="T2" fmla="*/ 1007 w 1007"/>
                <a:gd name="T3" fmla="*/ 22 h 582"/>
                <a:gd name="T4" fmla="*/ 1004 w 1007"/>
                <a:gd name="T5" fmla="*/ 12 h 582"/>
                <a:gd name="T6" fmla="*/ 995 w 1007"/>
                <a:gd name="T7" fmla="*/ 3 h 582"/>
                <a:gd name="T8" fmla="*/ 985 w 1007"/>
                <a:gd name="T9" fmla="*/ 0 h 582"/>
                <a:gd name="T10" fmla="*/ 22 w 1007"/>
                <a:gd name="T11" fmla="*/ 0 h 582"/>
                <a:gd name="T12" fmla="*/ 11 w 1007"/>
                <a:gd name="T13" fmla="*/ 3 h 582"/>
                <a:gd name="T14" fmla="*/ 3 w 1007"/>
                <a:gd name="T15" fmla="*/ 11 h 582"/>
                <a:gd name="T16" fmla="*/ 0 w 1007"/>
                <a:gd name="T17" fmla="*/ 22 h 582"/>
                <a:gd name="T18" fmla="*/ 0 w 1007"/>
                <a:gd name="T19" fmla="*/ 582 h 582"/>
                <a:gd name="T20" fmla="*/ 1007 w 1007"/>
                <a:gd name="T21" fmla="*/ 58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7" h="582">
                  <a:moveTo>
                    <a:pt x="1007" y="582"/>
                  </a:moveTo>
                  <a:lnTo>
                    <a:pt x="1007" y="22"/>
                  </a:lnTo>
                  <a:cubicBezTo>
                    <a:pt x="1007" y="18"/>
                    <a:pt x="1006" y="15"/>
                    <a:pt x="1004" y="12"/>
                  </a:cubicBezTo>
                  <a:cubicBezTo>
                    <a:pt x="1002" y="8"/>
                    <a:pt x="999" y="5"/>
                    <a:pt x="995" y="3"/>
                  </a:cubicBezTo>
                  <a:cubicBezTo>
                    <a:pt x="992" y="1"/>
                    <a:pt x="989" y="0"/>
                    <a:pt x="985" y="0"/>
                  </a:cubicBezTo>
                  <a:lnTo>
                    <a:pt x="22" y="0"/>
                  </a:lnTo>
                  <a:cubicBezTo>
                    <a:pt x="18" y="0"/>
                    <a:pt x="14" y="1"/>
                    <a:pt x="11" y="3"/>
                  </a:cubicBezTo>
                  <a:cubicBezTo>
                    <a:pt x="8" y="5"/>
                    <a:pt x="5" y="8"/>
                    <a:pt x="3" y="11"/>
                  </a:cubicBezTo>
                  <a:cubicBezTo>
                    <a:pt x="1" y="15"/>
                    <a:pt x="0" y="18"/>
                    <a:pt x="0" y="22"/>
                  </a:cubicBezTo>
                  <a:lnTo>
                    <a:pt x="0" y="582"/>
                  </a:lnTo>
                  <a:lnTo>
                    <a:pt x="1007" y="582"/>
                  </a:lnTo>
                  <a:close/>
                </a:path>
              </a:pathLst>
            </a:custGeom>
            <a:noFill/>
            <a:ln w="4763"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1" name="Freeform 334">
              <a:extLst>
                <a:ext uri="{FF2B5EF4-FFF2-40B4-BE49-F238E27FC236}">
                  <a16:creationId xmlns:a16="http://schemas.microsoft.com/office/drawing/2014/main" id="{398A4248-0549-4A09-98BB-5A3ABA906B37}"/>
                </a:ext>
              </a:extLst>
            </p:cNvPr>
            <p:cNvSpPr>
              <a:spLocks/>
            </p:cNvSpPr>
            <p:nvPr/>
          </p:nvSpPr>
          <p:spPr bwMode="auto">
            <a:xfrm>
              <a:off x="6389235" y="3136560"/>
              <a:ext cx="333375" cy="28575"/>
            </a:xfrm>
            <a:custGeom>
              <a:avLst/>
              <a:gdLst>
                <a:gd name="T0" fmla="*/ 11 w 210"/>
                <a:gd name="T1" fmla="*/ 0 h 18"/>
                <a:gd name="T2" fmla="*/ 0 w 210"/>
                <a:gd name="T3" fmla="*/ 18 h 18"/>
                <a:gd name="T4" fmla="*/ 210 w 210"/>
                <a:gd name="T5" fmla="*/ 18 h 18"/>
                <a:gd name="T6" fmla="*/ 200 w 210"/>
                <a:gd name="T7" fmla="*/ 0 h 18"/>
                <a:gd name="T8" fmla="*/ 11 w 210"/>
                <a:gd name="T9" fmla="*/ 0 h 18"/>
              </a:gdLst>
              <a:ahLst/>
              <a:cxnLst>
                <a:cxn ang="0">
                  <a:pos x="T0" y="T1"/>
                </a:cxn>
                <a:cxn ang="0">
                  <a:pos x="T2" y="T3"/>
                </a:cxn>
                <a:cxn ang="0">
                  <a:pos x="T4" y="T5"/>
                </a:cxn>
                <a:cxn ang="0">
                  <a:pos x="T6" y="T7"/>
                </a:cxn>
                <a:cxn ang="0">
                  <a:pos x="T8" y="T9"/>
                </a:cxn>
              </a:cxnLst>
              <a:rect l="0" t="0" r="r" b="b"/>
              <a:pathLst>
                <a:path w="210" h="18">
                  <a:moveTo>
                    <a:pt x="11" y="0"/>
                  </a:moveTo>
                  <a:lnTo>
                    <a:pt x="0" y="18"/>
                  </a:lnTo>
                  <a:lnTo>
                    <a:pt x="210" y="18"/>
                  </a:lnTo>
                  <a:lnTo>
                    <a:pt x="200"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2" name="Rectangle 335" descr="QA test">
              <a:extLst>
                <a:ext uri="{FF2B5EF4-FFF2-40B4-BE49-F238E27FC236}">
                  <a16:creationId xmlns:a16="http://schemas.microsoft.com/office/drawing/2014/main" id="{D2B40E75-34E9-4CDE-B1E3-B36D68B14C16}"/>
                </a:ext>
              </a:extLst>
            </p:cNvPr>
            <p:cNvSpPr>
              <a:spLocks noChangeArrowheads="1"/>
            </p:cNvSpPr>
            <p:nvPr/>
          </p:nvSpPr>
          <p:spPr bwMode="auto">
            <a:xfrm>
              <a:off x="6500360" y="3393735"/>
              <a:ext cx="430213"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E4A73"/>
                  </a:solidFill>
                  <a:effectLst/>
                  <a:uLnTx/>
                  <a:uFillTx/>
                  <a:latin typeface="Calibri" panose="020F0502020204030204" pitchFamily="34" charset="0"/>
                  <a:ea typeface="+mn-ea"/>
                  <a:cs typeface="+mn-cs"/>
                </a:rPr>
                <a:t>QA Test</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1455" name="Group 1454" descr="validation">
            <a:extLst>
              <a:ext uri="{FF2B5EF4-FFF2-40B4-BE49-F238E27FC236}">
                <a16:creationId xmlns:a16="http://schemas.microsoft.com/office/drawing/2014/main" id="{3994DB19-3D2A-41A1-9AFF-4FEB6578EEF4}"/>
              </a:ext>
              <a:ext uri="{C183D7F6-B498-43B3-948B-1728B52AA6E4}">
                <adec:decorative xmlns:adec="http://schemas.microsoft.com/office/drawing/2017/decorative" xmlns="" val="0"/>
              </a:ext>
            </a:extLst>
          </p:cNvPr>
          <p:cNvGrpSpPr/>
          <p:nvPr/>
        </p:nvGrpSpPr>
        <p:grpSpPr>
          <a:xfrm>
            <a:off x="4111361" y="1239497"/>
            <a:ext cx="1825625" cy="1665288"/>
            <a:chOff x="4066722" y="1239497"/>
            <a:chExt cx="1825625" cy="1665288"/>
          </a:xfrm>
        </p:grpSpPr>
        <p:grpSp>
          <p:nvGrpSpPr>
            <p:cNvPr id="1454" name="Group 1453">
              <a:extLst>
                <a:ext uri="{FF2B5EF4-FFF2-40B4-BE49-F238E27FC236}">
                  <a16:creationId xmlns:a16="http://schemas.microsoft.com/office/drawing/2014/main" id="{5E86378C-B6C2-4001-852D-14D6B1CCCE66}"/>
                </a:ext>
              </a:extLst>
            </p:cNvPr>
            <p:cNvGrpSpPr/>
            <p:nvPr/>
          </p:nvGrpSpPr>
          <p:grpSpPr>
            <a:xfrm>
              <a:off x="5285922" y="1239497"/>
              <a:ext cx="606425" cy="782638"/>
              <a:chOff x="5285922" y="1239497"/>
              <a:chExt cx="606425" cy="782638"/>
            </a:xfrm>
          </p:grpSpPr>
          <p:sp>
            <p:nvSpPr>
              <p:cNvPr id="1364" name="Freeform 367" descr="&quot;&quot;">
                <a:extLst>
                  <a:ext uri="{FF2B5EF4-FFF2-40B4-BE49-F238E27FC236}">
                    <a16:creationId xmlns:a16="http://schemas.microsoft.com/office/drawing/2014/main" id="{A29B32D5-2CF5-4AB0-8912-F55E230F55D8}"/>
                  </a:ext>
                </a:extLst>
              </p:cNvPr>
              <p:cNvSpPr>
                <a:spLocks noEditPoints="1"/>
              </p:cNvSpPr>
              <p:nvPr/>
            </p:nvSpPr>
            <p:spPr bwMode="auto">
              <a:xfrm>
                <a:off x="5285922" y="1239497"/>
                <a:ext cx="506413" cy="576263"/>
              </a:xfrm>
              <a:custGeom>
                <a:avLst/>
                <a:gdLst>
                  <a:gd name="T0" fmla="*/ 126 w 319"/>
                  <a:gd name="T1" fmla="*/ 75 h 363"/>
                  <a:gd name="T2" fmla="*/ 126 w 319"/>
                  <a:gd name="T3" fmla="*/ 29 h 363"/>
                  <a:gd name="T4" fmla="*/ 193 w 319"/>
                  <a:gd name="T5" fmla="*/ 29 h 363"/>
                  <a:gd name="T6" fmla="*/ 193 w 319"/>
                  <a:gd name="T7" fmla="*/ 75 h 363"/>
                  <a:gd name="T8" fmla="*/ 126 w 319"/>
                  <a:gd name="T9" fmla="*/ 75 h 363"/>
                  <a:gd name="T10" fmla="*/ 97 w 319"/>
                  <a:gd name="T11" fmla="*/ 29 h 363"/>
                  <a:gd name="T12" fmla="*/ 97 w 319"/>
                  <a:gd name="T13" fmla="*/ 75 h 363"/>
                  <a:gd name="T14" fmla="*/ 0 w 319"/>
                  <a:gd name="T15" fmla="*/ 75 h 363"/>
                  <a:gd name="T16" fmla="*/ 0 w 319"/>
                  <a:gd name="T17" fmla="*/ 363 h 363"/>
                  <a:gd name="T18" fmla="*/ 319 w 319"/>
                  <a:gd name="T19" fmla="*/ 363 h 363"/>
                  <a:gd name="T20" fmla="*/ 319 w 319"/>
                  <a:gd name="T21" fmla="*/ 75 h 363"/>
                  <a:gd name="T22" fmla="*/ 223 w 319"/>
                  <a:gd name="T23" fmla="*/ 75 h 363"/>
                  <a:gd name="T24" fmla="*/ 223 w 319"/>
                  <a:gd name="T25" fmla="*/ 29 h 363"/>
                  <a:gd name="T26" fmla="*/ 194 w 319"/>
                  <a:gd name="T27" fmla="*/ 0 h 363"/>
                  <a:gd name="T28" fmla="*/ 126 w 319"/>
                  <a:gd name="T29" fmla="*/ 0 h 363"/>
                  <a:gd name="T30" fmla="*/ 97 w 319"/>
                  <a:gd name="T31" fmla="*/ 2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63">
                    <a:moveTo>
                      <a:pt x="126" y="75"/>
                    </a:moveTo>
                    <a:lnTo>
                      <a:pt x="126" y="29"/>
                    </a:lnTo>
                    <a:lnTo>
                      <a:pt x="193" y="29"/>
                    </a:lnTo>
                    <a:lnTo>
                      <a:pt x="193" y="75"/>
                    </a:lnTo>
                    <a:lnTo>
                      <a:pt x="126" y="75"/>
                    </a:lnTo>
                    <a:close/>
                    <a:moveTo>
                      <a:pt x="97" y="29"/>
                    </a:moveTo>
                    <a:lnTo>
                      <a:pt x="97" y="75"/>
                    </a:lnTo>
                    <a:lnTo>
                      <a:pt x="0" y="75"/>
                    </a:lnTo>
                    <a:lnTo>
                      <a:pt x="0" y="363"/>
                    </a:lnTo>
                    <a:lnTo>
                      <a:pt x="319" y="363"/>
                    </a:lnTo>
                    <a:lnTo>
                      <a:pt x="319" y="75"/>
                    </a:lnTo>
                    <a:lnTo>
                      <a:pt x="223" y="75"/>
                    </a:lnTo>
                    <a:lnTo>
                      <a:pt x="223" y="29"/>
                    </a:lnTo>
                    <a:lnTo>
                      <a:pt x="194" y="0"/>
                    </a:lnTo>
                    <a:lnTo>
                      <a:pt x="126" y="0"/>
                    </a:lnTo>
                    <a:lnTo>
                      <a:pt x="97" y="29"/>
                    </a:lnTo>
                    <a:close/>
                  </a:path>
                </a:pathLst>
              </a:custGeom>
              <a:solidFill>
                <a:srgbClr val="427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6" name="Freeform 369" descr="&quot;&quot;">
                <a:extLst>
                  <a:ext uri="{FF2B5EF4-FFF2-40B4-BE49-F238E27FC236}">
                    <a16:creationId xmlns:a16="http://schemas.microsoft.com/office/drawing/2014/main" id="{003448DD-61E4-47E8-B4CD-1153602F680C}"/>
                  </a:ext>
                </a:extLst>
              </p:cNvPr>
              <p:cNvSpPr>
                <a:spLocks/>
              </p:cNvSpPr>
              <p:nvPr/>
            </p:nvSpPr>
            <p:spPr bwMode="auto">
              <a:xfrm>
                <a:off x="5285922" y="1239497"/>
                <a:ext cx="506413" cy="576263"/>
              </a:xfrm>
              <a:custGeom>
                <a:avLst/>
                <a:gdLst>
                  <a:gd name="T0" fmla="*/ 97 w 319"/>
                  <a:gd name="T1" fmla="*/ 29 h 363"/>
                  <a:gd name="T2" fmla="*/ 97 w 319"/>
                  <a:gd name="T3" fmla="*/ 75 h 363"/>
                  <a:gd name="T4" fmla="*/ 0 w 319"/>
                  <a:gd name="T5" fmla="*/ 75 h 363"/>
                  <a:gd name="T6" fmla="*/ 0 w 319"/>
                  <a:gd name="T7" fmla="*/ 363 h 363"/>
                  <a:gd name="T8" fmla="*/ 319 w 319"/>
                  <a:gd name="T9" fmla="*/ 363 h 363"/>
                  <a:gd name="T10" fmla="*/ 319 w 319"/>
                  <a:gd name="T11" fmla="*/ 75 h 363"/>
                  <a:gd name="T12" fmla="*/ 223 w 319"/>
                  <a:gd name="T13" fmla="*/ 75 h 363"/>
                  <a:gd name="T14" fmla="*/ 223 w 319"/>
                  <a:gd name="T15" fmla="*/ 29 h 363"/>
                  <a:gd name="T16" fmla="*/ 194 w 319"/>
                  <a:gd name="T17" fmla="*/ 0 h 363"/>
                  <a:gd name="T18" fmla="*/ 126 w 319"/>
                  <a:gd name="T19" fmla="*/ 0 h 363"/>
                  <a:gd name="T20" fmla="*/ 97 w 319"/>
                  <a:gd name="T21" fmla="*/ 2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9" h="363">
                    <a:moveTo>
                      <a:pt x="97" y="29"/>
                    </a:moveTo>
                    <a:lnTo>
                      <a:pt x="97" y="75"/>
                    </a:lnTo>
                    <a:lnTo>
                      <a:pt x="0" y="75"/>
                    </a:lnTo>
                    <a:lnTo>
                      <a:pt x="0" y="363"/>
                    </a:lnTo>
                    <a:lnTo>
                      <a:pt x="319" y="363"/>
                    </a:lnTo>
                    <a:lnTo>
                      <a:pt x="319" y="75"/>
                    </a:lnTo>
                    <a:lnTo>
                      <a:pt x="223" y="75"/>
                    </a:lnTo>
                    <a:lnTo>
                      <a:pt x="223" y="29"/>
                    </a:lnTo>
                    <a:lnTo>
                      <a:pt x="194" y="0"/>
                    </a:lnTo>
                    <a:lnTo>
                      <a:pt x="126" y="0"/>
                    </a:lnTo>
                    <a:lnTo>
                      <a:pt x="97" y="29"/>
                    </a:lnTo>
                  </a:path>
                </a:pathLst>
              </a:custGeom>
              <a:noFill/>
              <a:ln w="4763"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9" name="Freeform 372" descr="&quot;&quot;">
                <a:extLst>
                  <a:ext uri="{FF2B5EF4-FFF2-40B4-BE49-F238E27FC236}">
                    <a16:creationId xmlns:a16="http://schemas.microsoft.com/office/drawing/2014/main" id="{2BBEB2DC-B33F-42D7-83FB-09D8BBD9F3ED}"/>
                  </a:ext>
                </a:extLst>
              </p:cNvPr>
              <p:cNvSpPr>
                <a:spLocks/>
              </p:cNvSpPr>
              <p:nvPr/>
            </p:nvSpPr>
            <p:spPr bwMode="auto">
              <a:xfrm>
                <a:off x="5538335" y="1545885"/>
                <a:ext cx="327025" cy="269875"/>
              </a:xfrm>
              <a:custGeom>
                <a:avLst/>
                <a:gdLst>
                  <a:gd name="T0" fmla="*/ 0 w 206"/>
                  <a:gd name="T1" fmla="*/ 96 h 170"/>
                  <a:gd name="T2" fmla="*/ 34 w 206"/>
                  <a:gd name="T3" fmla="*/ 62 h 170"/>
                  <a:gd name="T4" fmla="*/ 73 w 206"/>
                  <a:gd name="T5" fmla="*/ 101 h 170"/>
                  <a:gd name="T6" fmla="*/ 173 w 206"/>
                  <a:gd name="T7" fmla="*/ 0 h 170"/>
                  <a:gd name="T8" fmla="*/ 206 w 206"/>
                  <a:gd name="T9" fmla="*/ 34 h 170"/>
                  <a:gd name="T10" fmla="*/ 73 w 206"/>
                  <a:gd name="T11" fmla="*/ 170 h 170"/>
                  <a:gd name="T12" fmla="*/ 0 w 206"/>
                  <a:gd name="T13" fmla="*/ 96 h 170"/>
                </a:gdLst>
                <a:ahLst/>
                <a:cxnLst>
                  <a:cxn ang="0">
                    <a:pos x="T0" y="T1"/>
                  </a:cxn>
                  <a:cxn ang="0">
                    <a:pos x="T2" y="T3"/>
                  </a:cxn>
                  <a:cxn ang="0">
                    <a:pos x="T4" y="T5"/>
                  </a:cxn>
                  <a:cxn ang="0">
                    <a:pos x="T6" y="T7"/>
                  </a:cxn>
                  <a:cxn ang="0">
                    <a:pos x="T8" y="T9"/>
                  </a:cxn>
                  <a:cxn ang="0">
                    <a:pos x="T10" y="T11"/>
                  </a:cxn>
                  <a:cxn ang="0">
                    <a:pos x="T12" y="T13"/>
                  </a:cxn>
                </a:cxnLst>
                <a:rect l="0" t="0" r="r" b="b"/>
                <a:pathLst>
                  <a:path w="206" h="170">
                    <a:moveTo>
                      <a:pt x="0" y="96"/>
                    </a:moveTo>
                    <a:lnTo>
                      <a:pt x="34" y="62"/>
                    </a:lnTo>
                    <a:lnTo>
                      <a:pt x="73" y="101"/>
                    </a:lnTo>
                    <a:lnTo>
                      <a:pt x="173" y="0"/>
                    </a:lnTo>
                    <a:lnTo>
                      <a:pt x="206" y="34"/>
                    </a:lnTo>
                    <a:lnTo>
                      <a:pt x="73" y="170"/>
                    </a:lnTo>
                    <a:lnTo>
                      <a:pt x="0" y="96"/>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0" name="Freeform 373" descr="check mark">
                <a:extLst>
                  <a:ext uri="{FF2B5EF4-FFF2-40B4-BE49-F238E27FC236}">
                    <a16:creationId xmlns:a16="http://schemas.microsoft.com/office/drawing/2014/main" id="{8F0DFE56-38B9-43EA-81A7-AFBFF3A5EAF5}"/>
                  </a:ext>
                </a:extLst>
              </p:cNvPr>
              <p:cNvSpPr>
                <a:spLocks/>
              </p:cNvSpPr>
              <p:nvPr/>
            </p:nvSpPr>
            <p:spPr bwMode="auto">
              <a:xfrm>
                <a:off x="5538335" y="1545885"/>
                <a:ext cx="327025" cy="269875"/>
              </a:xfrm>
              <a:custGeom>
                <a:avLst/>
                <a:gdLst>
                  <a:gd name="T0" fmla="*/ 0 w 206"/>
                  <a:gd name="T1" fmla="*/ 96 h 170"/>
                  <a:gd name="T2" fmla="*/ 34 w 206"/>
                  <a:gd name="T3" fmla="*/ 62 h 170"/>
                  <a:gd name="T4" fmla="*/ 73 w 206"/>
                  <a:gd name="T5" fmla="*/ 101 h 170"/>
                  <a:gd name="T6" fmla="*/ 173 w 206"/>
                  <a:gd name="T7" fmla="*/ 0 h 170"/>
                  <a:gd name="T8" fmla="*/ 206 w 206"/>
                  <a:gd name="T9" fmla="*/ 34 h 170"/>
                  <a:gd name="T10" fmla="*/ 73 w 206"/>
                  <a:gd name="T11" fmla="*/ 170 h 170"/>
                  <a:gd name="T12" fmla="*/ 0 w 206"/>
                  <a:gd name="T13" fmla="*/ 96 h 170"/>
                </a:gdLst>
                <a:ahLst/>
                <a:cxnLst>
                  <a:cxn ang="0">
                    <a:pos x="T0" y="T1"/>
                  </a:cxn>
                  <a:cxn ang="0">
                    <a:pos x="T2" y="T3"/>
                  </a:cxn>
                  <a:cxn ang="0">
                    <a:pos x="T4" y="T5"/>
                  </a:cxn>
                  <a:cxn ang="0">
                    <a:pos x="T6" y="T7"/>
                  </a:cxn>
                  <a:cxn ang="0">
                    <a:pos x="T8" y="T9"/>
                  </a:cxn>
                  <a:cxn ang="0">
                    <a:pos x="T10" y="T11"/>
                  </a:cxn>
                  <a:cxn ang="0">
                    <a:pos x="T12" y="T13"/>
                  </a:cxn>
                </a:cxnLst>
                <a:rect l="0" t="0" r="r" b="b"/>
                <a:pathLst>
                  <a:path w="206" h="170">
                    <a:moveTo>
                      <a:pt x="0" y="96"/>
                    </a:moveTo>
                    <a:lnTo>
                      <a:pt x="34" y="62"/>
                    </a:lnTo>
                    <a:lnTo>
                      <a:pt x="73" y="101"/>
                    </a:lnTo>
                    <a:lnTo>
                      <a:pt x="173" y="0"/>
                    </a:lnTo>
                    <a:lnTo>
                      <a:pt x="206" y="34"/>
                    </a:lnTo>
                    <a:lnTo>
                      <a:pt x="73" y="170"/>
                    </a:lnTo>
                    <a:lnTo>
                      <a:pt x="0" y="96"/>
                    </a:lnTo>
                    <a:close/>
                  </a:path>
                </a:pathLst>
              </a:custGeom>
              <a:noFill/>
              <a:ln w="4763"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1" name="Rectangle 374" descr="valadiation">
                <a:extLst>
                  <a:ext uri="{FF2B5EF4-FFF2-40B4-BE49-F238E27FC236}">
                    <a16:creationId xmlns:a16="http://schemas.microsoft.com/office/drawing/2014/main" id="{F18BE5A1-98EB-41D7-BAF2-3F0971310308}"/>
                  </a:ext>
                </a:extLst>
              </p:cNvPr>
              <p:cNvSpPr>
                <a:spLocks noChangeArrowheads="1"/>
              </p:cNvSpPr>
              <p:nvPr/>
            </p:nvSpPr>
            <p:spPr bwMode="auto">
              <a:xfrm>
                <a:off x="5355772" y="1857035"/>
                <a:ext cx="5365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182C50"/>
                    </a:solidFill>
                    <a:effectLst/>
                    <a:uLnTx/>
                    <a:uFillTx/>
                    <a:latin typeface="Calibri" panose="020F0502020204030204" pitchFamily="34" charset="0"/>
                    <a:ea typeface="+mn-ea"/>
                    <a:cs typeface="+mn-cs"/>
                  </a:rPr>
                  <a:t>Validation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1380" name="Freeform 383">
              <a:extLst>
                <a:ext uri="{FF2B5EF4-FFF2-40B4-BE49-F238E27FC236}">
                  <a16:creationId xmlns:a16="http://schemas.microsoft.com/office/drawing/2014/main" id="{9B8019ED-8A7C-47CB-980C-D669CF003E0F}"/>
                </a:ext>
              </a:extLst>
            </p:cNvPr>
            <p:cNvSpPr>
              <a:spLocks/>
            </p:cNvSpPr>
            <p:nvPr/>
          </p:nvSpPr>
          <p:spPr bwMode="auto">
            <a:xfrm>
              <a:off x="4066722" y="2839697"/>
              <a:ext cx="65088" cy="65088"/>
            </a:xfrm>
            <a:custGeom>
              <a:avLst/>
              <a:gdLst>
                <a:gd name="T0" fmla="*/ 41 w 41"/>
                <a:gd name="T1" fmla="*/ 0 h 41"/>
                <a:gd name="T2" fmla="*/ 21 w 41"/>
                <a:gd name="T3" fmla="*/ 41 h 41"/>
                <a:gd name="T4" fmla="*/ 0 w 41"/>
                <a:gd name="T5" fmla="*/ 0 h 41"/>
                <a:gd name="T6" fmla="*/ 41 w 41"/>
                <a:gd name="T7" fmla="*/ 0 h 41"/>
              </a:gdLst>
              <a:ahLst/>
              <a:cxnLst>
                <a:cxn ang="0">
                  <a:pos x="T0" y="T1"/>
                </a:cxn>
                <a:cxn ang="0">
                  <a:pos x="T2" y="T3"/>
                </a:cxn>
                <a:cxn ang="0">
                  <a:pos x="T4" y="T5"/>
                </a:cxn>
                <a:cxn ang="0">
                  <a:pos x="T6" y="T7"/>
                </a:cxn>
              </a:cxnLst>
              <a:rect l="0" t="0" r="r" b="b"/>
              <a:pathLst>
                <a:path w="41" h="41">
                  <a:moveTo>
                    <a:pt x="41" y="0"/>
                  </a:moveTo>
                  <a:lnTo>
                    <a:pt x="21" y="41"/>
                  </a:lnTo>
                  <a:lnTo>
                    <a:pt x="0" y="0"/>
                  </a:lnTo>
                  <a:lnTo>
                    <a:pt x="41" y="0"/>
                  </a:lnTo>
                  <a:close/>
                </a:path>
              </a:pathLst>
            </a:custGeom>
            <a:solidFill>
              <a:srgbClr val="5692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2125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 calcmode="lin" valueType="num">
                                      <p:cBhvr additive="base">
                                        <p:cTn id="7" dur="500" fill="hold"/>
                                        <p:tgtEl>
                                          <p:spTgt spid="254"/>
                                        </p:tgtEl>
                                        <p:attrNameLst>
                                          <p:attrName>ppt_x</p:attrName>
                                        </p:attrNameLst>
                                      </p:cBhvr>
                                      <p:tavLst>
                                        <p:tav tm="0">
                                          <p:val>
                                            <p:strVal val="#ppt_x"/>
                                          </p:val>
                                        </p:tav>
                                        <p:tav tm="100000">
                                          <p:val>
                                            <p:strVal val="#ppt_x"/>
                                          </p:val>
                                        </p:tav>
                                      </p:tavLst>
                                    </p:anim>
                                    <p:anim calcmode="lin" valueType="num">
                                      <p:cBhvr additive="base">
                                        <p:cTn id="8" dur="500" fill="hold"/>
                                        <p:tgtEl>
                                          <p:spTgt spid="2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12"/>
                                        </p:tgtEl>
                                        <p:attrNameLst>
                                          <p:attrName>style.visibility</p:attrName>
                                        </p:attrNameLst>
                                      </p:cBhvr>
                                      <p:to>
                                        <p:strVal val="visible"/>
                                      </p:to>
                                    </p:set>
                                    <p:anim calcmode="lin" valueType="num">
                                      <p:cBhvr additive="base">
                                        <p:cTn id="13" dur="500" fill="hold"/>
                                        <p:tgtEl>
                                          <p:spTgt spid="1412"/>
                                        </p:tgtEl>
                                        <p:attrNameLst>
                                          <p:attrName>ppt_x</p:attrName>
                                        </p:attrNameLst>
                                      </p:cBhvr>
                                      <p:tavLst>
                                        <p:tav tm="0">
                                          <p:val>
                                            <p:strVal val="#ppt_x"/>
                                          </p:val>
                                        </p:tav>
                                        <p:tav tm="100000">
                                          <p:val>
                                            <p:strVal val="#ppt_x"/>
                                          </p:val>
                                        </p:tav>
                                      </p:tavLst>
                                    </p:anim>
                                    <p:anim calcmode="lin" valueType="num">
                                      <p:cBhvr additive="base">
                                        <p:cTn id="14" dur="500" fill="hold"/>
                                        <p:tgtEl>
                                          <p:spTgt spid="14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13"/>
                                        </p:tgtEl>
                                        <p:attrNameLst>
                                          <p:attrName>style.visibility</p:attrName>
                                        </p:attrNameLst>
                                      </p:cBhvr>
                                      <p:to>
                                        <p:strVal val="visible"/>
                                      </p:to>
                                    </p:set>
                                    <p:anim calcmode="lin" valueType="num">
                                      <p:cBhvr additive="base">
                                        <p:cTn id="19" dur="500" fill="hold"/>
                                        <p:tgtEl>
                                          <p:spTgt spid="1413"/>
                                        </p:tgtEl>
                                        <p:attrNameLst>
                                          <p:attrName>ppt_x</p:attrName>
                                        </p:attrNameLst>
                                      </p:cBhvr>
                                      <p:tavLst>
                                        <p:tav tm="0">
                                          <p:val>
                                            <p:strVal val="#ppt_x"/>
                                          </p:val>
                                        </p:tav>
                                        <p:tav tm="100000">
                                          <p:val>
                                            <p:strVal val="#ppt_x"/>
                                          </p:val>
                                        </p:tav>
                                      </p:tavLst>
                                    </p:anim>
                                    <p:anim calcmode="lin" valueType="num">
                                      <p:cBhvr additive="base">
                                        <p:cTn id="20" dur="500" fill="hold"/>
                                        <p:tgtEl>
                                          <p:spTgt spid="14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60"/>
                                        </p:tgtEl>
                                        <p:attrNameLst>
                                          <p:attrName>style.visibility</p:attrName>
                                        </p:attrNameLst>
                                      </p:cBhvr>
                                      <p:to>
                                        <p:strVal val="visible"/>
                                      </p:to>
                                    </p:set>
                                    <p:anim calcmode="lin" valueType="num">
                                      <p:cBhvr additive="base">
                                        <p:cTn id="25" dur="500" fill="hold"/>
                                        <p:tgtEl>
                                          <p:spTgt spid="1260"/>
                                        </p:tgtEl>
                                        <p:attrNameLst>
                                          <p:attrName>ppt_x</p:attrName>
                                        </p:attrNameLst>
                                      </p:cBhvr>
                                      <p:tavLst>
                                        <p:tav tm="0">
                                          <p:val>
                                            <p:strVal val="#ppt_x"/>
                                          </p:val>
                                        </p:tav>
                                        <p:tav tm="100000">
                                          <p:val>
                                            <p:strVal val="#ppt_x"/>
                                          </p:val>
                                        </p:tav>
                                      </p:tavLst>
                                    </p:anim>
                                    <p:anim calcmode="lin" valueType="num">
                                      <p:cBhvr additive="base">
                                        <p:cTn id="26" dur="500" fill="hold"/>
                                        <p:tgtEl>
                                          <p:spTgt spid="126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59"/>
                                        </p:tgtEl>
                                        <p:attrNameLst>
                                          <p:attrName>style.visibility</p:attrName>
                                        </p:attrNameLst>
                                      </p:cBhvr>
                                      <p:to>
                                        <p:strVal val="visible"/>
                                      </p:to>
                                    </p:set>
                                    <p:anim calcmode="lin" valueType="num">
                                      <p:cBhvr additive="base">
                                        <p:cTn id="31" dur="500" fill="hold"/>
                                        <p:tgtEl>
                                          <p:spTgt spid="1459"/>
                                        </p:tgtEl>
                                        <p:attrNameLst>
                                          <p:attrName>ppt_x</p:attrName>
                                        </p:attrNameLst>
                                      </p:cBhvr>
                                      <p:tavLst>
                                        <p:tav tm="0">
                                          <p:val>
                                            <p:strVal val="#ppt_x"/>
                                          </p:val>
                                        </p:tav>
                                        <p:tav tm="100000">
                                          <p:val>
                                            <p:strVal val="#ppt_x"/>
                                          </p:val>
                                        </p:tav>
                                      </p:tavLst>
                                    </p:anim>
                                    <p:anim calcmode="lin" valueType="num">
                                      <p:cBhvr additive="base">
                                        <p:cTn id="32" dur="500" fill="hold"/>
                                        <p:tgtEl>
                                          <p:spTgt spid="145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62"/>
                                        </p:tgtEl>
                                        <p:attrNameLst>
                                          <p:attrName>style.visibility</p:attrName>
                                        </p:attrNameLst>
                                      </p:cBhvr>
                                      <p:to>
                                        <p:strVal val="visible"/>
                                      </p:to>
                                    </p:set>
                                    <p:anim calcmode="lin" valueType="num">
                                      <p:cBhvr additive="base">
                                        <p:cTn id="37" dur="500" fill="hold"/>
                                        <p:tgtEl>
                                          <p:spTgt spid="1462"/>
                                        </p:tgtEl>
                                        <p:attrNameLst>
                                          <p:attrName>ppt_x</p:attrName>
                                        </p:attrNameLst>
                                      </p:cBhvr>
                                      <p:tavLst>
                                        <p:tav tm="0">
                                          <p:val>
                                            <p:strVal val="#ppt_x"/>
                                          </p:val>
                                        </p:tav>
                                        <p:tav tm="100000">
                                          <p:val>
                                            <p:strVal val="#ppt_x"/>
                                          </p:val>
                                        </p:tav>
                                      </p:tavLst>
                                    </p:anim>
                                    <p:anim calcmode="lin" valueType="num">
                                      <p:cBhvr additive="base">
                                        <p:cTn id="38" dur="500" fill="hold"/>
                                        <p:tgtEl>
                                          <p:spTgt spid="146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15"/>
                                        </p:tgtEl>
                                        <p:attrNameLst>
                                          <p:attrName>style.visibility</p:attrName>
                                        </p:attrNameLst>
                                      </p:cBhvr>
                                      <p:to>
                                        <p:strVal val="visible"/>
                                      </p:to>
                                    </p:set>
                                    <p:anim calcmode="lin" valueType="num">
                                      <p:cBhvr additive="base">
                                        <p:cTn id="43" dur="500" fill="hold"/>
                                        <p:tgtEl>
                                          <p:spTgt spid="1415"/>
                                        </p:tgtEl>
                                        <p:attrNameLst>
                                          <p:attrName>ppt_x</p:attrName>
                                        </p:attrNameLst>
                                      </p:cBhvr>
                                      <p:tavLst>
                                        <p:tav tm="0">
                                          <p:val>
                                            <p:strVal val="#ppt_x"/>
                                          </p:val>
                                        </p:tav>
                                        <p:tav tm="100000">
                                          <p:val>
                                            <p:strVal val="#ppt_x"/>
                                          </p:val>
                                        </p:tav>
                                      </p:tavLst>
                                    </p:anim>
                                    <p:anim calcmode="lin" valueType="num">
                                      <p:cBhvr additive="base">
                                        <p:cTn id="44" dur="500" fill="hold"/>
                                        <p:tgtEl>
                                          <p:spTgt spid="14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08"/>
                                        </p:tgtEl>
                                        <p:attrNameLst>
                                          <p:attrName>style.visibility</p:attrName>
                                        </p:attrNameLst>
                                      </p:cBhvr>
                                      <p:to>
                                        <p:strVal val="visible"/>
                                      </p:to>
                                    </p:set>
                                    <p:anim calcmode="lin" valueType="num">
                                      <p:cBhvr additive="base">
                                        <p:cTn id="49" dur="500" fill="hold"/>
                                        <p:tgtEl>
                                          <p:spTgt spid="1408"/>
                                        </p:tgtEl>
                                        <p:attrNameLst>
                                          <p:attrName>ppt_x</p:attrName>
                                        </p:attrNameLst>
                                      </p:cBhvr>
                                      <p:tavLst>
                                        <p:tav tm="0">
                                          <p:val>
                                            <p:strVal val="#ppt_x"/>
                                          </p:val>
                                        </p:tav>
                                        <p:tav tm="100000">
                                          <p:val>
                                            <p:strVal val="#ppt_x"/>
                                          </p:val>
                                        </p:tav>
                                      </p:tavLst>
                                    </p:anim>
                                    <p:anim calcmode="lin" valueType="num">
                                      <p:cBhvr additive="base">
                                        <p:cTn id="50" dur="500" fill="hold"/>
                                        <p:tgtEl>
                                          <p:spTgt spid="140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09"/>
                                        </p:tgtEl>
                                        <p:attrNameLst>
                                          <p:attrName>style.visibility</p:attrName>
                                        </p:attrNameLst>
                                      </p:cBhvr>
                                      <p:to>
                                        <p:strVal val="visible"/>
                                      </p:to>
                                    </p:set>
                                    <p:anim calcmode="lin" valueType="num">
                                      <p:cBhvr additive="base">
                                        <p:cTn id="55" dur="500" fill="hold"/>
                                        <p:tgtEl>
                                          <p:spTgt spid="1409"/>
                                        </p:tgtEl>
                                        <p:attrNameLst>
                                          <p:attrName>ppt_x</p:attrName>
                                        </p:attrNameLst>
                                      </p:cBhvr>
                                      <p:tavLst>
                                        <p:tav tm="0">
                                          <p:val>
                                            <p:strVal val="#ppt_x"/>
                                          </p:val>
                                        </p:tav>
                                        <p:tav tm="100000">
                                          <p:val>
                                            <p:strVal val="#ppt_x"/>
                                          </p:val>
                                        </p:tav>
                                      </p:tavLst>
                                    </p:anim>
                                    <p:anim calcmode="lin" valueType="num">
                                      <p:cBhvr additive="base">
                                        <p:cTn id="56" dur="500" fill="hold"/>
                                        <p:tgtEl>
                                          <p:spTgt spid="140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17"/>
                                        </p:tgtEl>
                                        <p:attrNameLst>
                                          <p:attrName>style.visibility</p:attrName>
                                        </p:attrNameLst>
                                      </p:cBhvr>
                                      <p:to>
                                        <p:strVal val="visible"/>
                                      </p:to>
                                    </p:set>
                                    <p:anim calcmode="lin" valueType="num">
                                      <p:cBhvr additive="base">
                                        <p:cTn id="61" dur="500" fill="hold"/>
                                        <p:tgtEl>
                                          <p:spTgt spid="1417"/>
                                        </p:tgtEl>
                                        <p:attrNameLst>
                                          <p:attrName>ppt_x</p:attrName>
                                        </p:attrNameLst>
                                      </p:cBhvr>
                                      <p:tavLst>
                                        <p:tav tm="0">
                                          <p:val>
                                            <p:strVal val="#ppt_x"/>
                                          </p:val>
                                        </p:tav>
                                        <p:tav tm="100000">
                                          <p:val>
                                            <p:strVal val="#ppt_x"/>
                                          </p:val>
                                        </p:tav>
                                      </p:tavLst>
                                    </p:anim>
                                    <p:anim calcmode="lin" valueType="num">
                                      <p:cBhvr additive="base">
                                        <p:cTn id="62" dur="500" fill="hold"/>
                                        <p:tgtEl>
                                          <p:spTgt spid="14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21"/>
                                        </p:tgtEl>
                                        <p:attrNameLst>
                                          <p:attrName>style.visibility</p:attrName>
                                        </p:attrNameLst>
                                      </p:cBhvr>
                                      <p:to>
                                        <p:strVal val="visible"/>
                                      </p:to>
                                    </p:set>
                                    <p:anim calcmode="lin" valueType="num">
                                      <p:cBhvr additive="base">
                                        <p:cTn id="67" dur="500" fill="hold"/>
                                        <p:tgtEl>
                                          <p:spTgt spid="1421"/>
                                        </p:tgtEl>
                                        <p:attrNameLst>
                                          <p:attrName>ppt_x</p:attrName>
                                        </p:attrNameLst>
                                      </p:cBhvr>
                                      <p:tavLst>
                                        <p:tav tm="0">
                                          <p:val>
                                            <p:strVal val="#ppt_x"/>
                                          </p:val>
                                        </p:tav>
                                        <p:tav tm="100000">
                                          <p:val>
                                            <p:strVal val="#ppt_x"/>
                                          </p:val>
                                        </p:tav>
                                      </p:tavLst>
                                    </p:anim>
                                    <p:anim calcmode="lin" valueType="num">
                                      <p:cBhvr additive="base">
                                        <p:cTn id="68" dur="500" fill="hold"/>
                                        <p:tgtEl>
                                          <p:spTgt spid="14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68"/>
                                        </p:tgtEl>
                                        <p:attrNameLst>
                                          <p:attrName>style.visibility</p:attrName>
                                        </p:attrNameLst>
                                      </p:cBhvr>
                                      <p:to>
                                        <p:strVal val="visible"/>
                                      </p:to>
                                    </p:set>
                                    <p:anim calcmode="lin" valueType="num">
                                      <p:cBhvr additive="base">
                                        <p:cTn id="73" dur="500" fill="hold"/>
                                        <p:tgtEl>
                                          <p:spTgt spid="268"/>
                                        </p:tgtEl>
                                        <p:attrNameLst>
                                          <p:attrName>ppt_x</p:attrName>
                                        </p:attrNameLst>
                                      </p:cBhvr>
                                      <p:tavLst>
                                        <p:tav tm="0">
                                          <p:val>
                                            <p:strVal val="#ppt_x"/>
                                          </p:val>
                                        </p:tav>
                                        <p:tav tm="100000">
                                          <p:val>
                                            <p:strVal val="#ppt_x"/>
                                          </p:val>
                                        </p:tav>
                                      </p:tavLst>
                                    </p:anim>
                                    <p:anim calcmode="lin" valueType="num">
                                      <p:cBhvr additive="base">
                                        <p:cTn id="74" dur="500" fill="hold"/>
                                        <p:tgtEl>
                                          <p:spTgt spid="26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292"/>
                                        </p:tgtEl>
                                        <p:attrNameLst>
                                          <p:attrName>style.visibility</p:attrName>
                                        </p:attrNameLst>
                                      </p:cBhvr>
                                      <p:to>
                                        <p:strVal val="visible"/>
                                      </p:to>
                                    </p:set>
                                    <p:anim calcmode="lin" valueType="num">
                                      <p:cBhvr additive="base">
                                        <p:cTn id="79" dur="500" fill="hold"/>
                                        <p:tgtEl>
                                          <p:spTgt spid="1292"/>
                                        </p:tgtEl>
                                        <p:attrNameLst>
                                          <p:attrName>ppt_x</p:attrName>
                                        </p:attrNameLst>
                                      </p:cBhvr>
                                      <p:tavLst>
                                        <p:tav tm="0">
                                          <p:val>
                                            <p:strVal val="#ppt_x"/>
                                          </p:val>
                                        </p:tav>
                                        <p:tav tm="100000">
                                          <p:val>
                                            <p:strVal val="#ppt_x"/>
                                          </p:val>
                                        </p:tav>
                                      </p:tavLst>
                                    </p:anim>
                                    <p:anim calcmode="lin" valueType="num">
                                      <p:cBhvr additive="base">
                                        <p:cTn id="80" dur="500" fill="hold"/>
                                        <p:tgtEl>
                                          <p:spTgt spid="129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457"/>
                                        </p:tgtEl>
                                        <p:attrNameLst>
                                          <p:attrName>style.visibility</p:attrName>
                                        </p:attrNameLst>
                                      </p:cBhvr>
                                      <p:to>
                                        <p:strVal val="visible"/>
                                      </p:to>
                                    </p:set>
                                    <p:anim calcmode="lin" valueType="num">
                                      <p:cBhvr additive="base">
                                        <p:cTn id="85" dur="500" fill="hold"/>
                                        <p:tgtEl>
                                          <p:spTgt spid="1457"/>
                                        </p:tgtEl>
                                        <p:attrNameLst>
                                          <p:attrName>ppt_x</p:attrName>
                                        </p:attrNameLst>
                                      </p:cBhvr>
                                      <p:tavLst>
                                        <p:tav tm="0">
                                          <p:val>
                                            <p:strVal val="#ppt_x"/>
                                          </p:val>
                                        </p:tav>
                                        <p:tav tm="100000">
                                          <p:val>
                                            <p:strVal val="#ppt_x"/>
                                          </p:val>
                                        </p:tav>
                                      </p:tavLst>
                                    </p:anim>
                                    <p:anim calcmode="lin" valueType="num">
                                      <p:cBhvr additive="base">
                                        <p:cTn id="86" dur="500" fill="hold"/>
                                        <p:tgtEl>
                                          <p:spTgt spid="145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426"/>
                                        </p:tgtEl>
                                        <p:attrNameLst>
                                          <p:attrName>style.visibility</p:attrName>
                                        </p:attrNameLst>
                                      </p:cBhvr>
                                      <p:to>
                                        <p:strVal val="visible"/>
                                      </p:to>
                                    </p:set>
                                    <p:anim calcmode="lin" valueType="num">
                                      <p:cBhvr additive="base">
                                        <p:cTn id="91" dur="500" fill="hold"/>
                                        <p:tgtEl>
                                          <p:spTgt spid="1426"/>
                                        </p:tgtEl>
                                        <p:attrNameLst>
                                          <p:attrName>ppt_x</p:attrName>
                                        </p:attrNameLst>
                                      </p:cBhvr>
                                      <p:tavLst>
                                        <p:tav tm="0">
                                          <p:val>
                                            <p:strVal val="#ppt_x"/>
                                          </p:val>
                                        </p:tav>
                                        <p:tav tm="100000">
                                          <p:val>
                                            <p:strVal val="#ppt_x"/>
                                          </p:val>
                                        </p:tav>
                                      </p:tavLst>
                                    </p:anim>
                                    <p:anim calcmode="lin" valueType="num">
                                      <p:cBhvr additive="base">
                                        <p:cTn id="92" dur="500" fill="hold"/>
                                        <p:tgtEl>
                                          <p:spTgt spid="142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428"/>
                                        </p:tgtEl>
                                        <p:attrNameLst>
                                          <p:attrName>style.visibility</p:attrName>
                                        </p:attrNameLst>
                                      </p:cBhvr>
                                      <p:to>
                                        <p:strVal val="visible"/>
                                      </p:to>
                                    </p:set>
                                    <p:anim calcmode="lin" valueType="num">
                                      <p:cBhvr additive="base">
                                        <p:cTn id="97" dur="500" fill="hold"/>
                                        <p:tgtEl>
                                          <p:spTgt spid="1428"/>
                                        </p:tgtEl>
                                        <p:attrNameLst>
                                          <p:attrName>ppt_x</p:attrName>
                                        </p:attrNameLst>
                                      </p:cBhvr>
                                      <p:tavLst>
                                        <p:tav tm="0">
                                          <p:val>
                                            <p:strVal val="#ppt_x"/>
                                          </p:val>
                                        </p:tav>
                                        <p:tav tm="100000">
                                          <p:val>
                                            <p:strVal val="#ppt_x"/>
                                          </p:val>
                                        </p:tav>
                                      </p:tavLst>
                                    </p:anim>
                                    <p:anim calcmode="lin" valueType="num">
                                      <p:cBhvr additive="base">
                                        <p:cTn id="98" dur="500" fill="hold"/>
                                        <p:tgtEl>
                                          <p:spTgt spid="142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430"/>
                                        </p:tgtEl>
                                        <p:attrNameLst>
                                          <p:attrName>style.visibility</p:attrName>
                                        </p:attrNameLst>
                                      </p:cBhvr>
                                      <p:to>
                                        <p:strVal val="visible"/>
                                      </p:to>
                                    </p:set>
                                    <p:anim calcmode="lin" valueType="num">
                                      <p:cBhvr additive="base">
                                        <p:cTn id="103" dur="500" fill="hold"/>
                                        <p:tgtEl>
                                          <p:spTgt spid="1430"/>
                                        </p:tgtEl>
                                        <p:attrNameLst>
                                          <p:attrName>ppt_x</p:attrName>
                                        </p:attrNameLst>
                                      </p:cBhvr>
                                      <p:tavLst>
                                        <p:tav tm="0">
                                          <p:val>
                                            <p:strVal val="#ppt_x"/>
                                          </p:val>
                                        </p:tav>
                                        <p:tav tm="100000">
                                          <p:val>
                                            <p:strVal val="#ppt_x"/>
                                          </p:val>
                                        </p:tav>
                                      </p:tavLst>
                                    </p:anim>
                                    <p:anim calcmode="lin" valueType="num">
                                      <p:cBhvr additive="base">
                                        <p:cTn id="104" dur="500" fill="hold"/>
                                        <p:tgtEl>
                                          <p:spTgt spid="143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464"/>
                                        </p:tgtEl>
                                        <p:attrNameLst>
                                          <p:attrName>style.visibility</p:attrName>
                                        </p:attrNameLst>
                                      </p:cBhvr>
                                      <p:to>
                                        <p:strVal val="visible"/>
                                      </p:to>
                                    </p:set>
                                    <p:anim calcmode="lin" valueType="num">
                                      <p:cBhvr additive="base">
                                        <p:cTn id="109" dur="500" fill="hold"/>
                                        <p:tgtEl>
                                          <p:spTgt spid="1464"/>
                                        </p:tgtEl>
                                        <p:attrNameLst>
                                          <p:attrName>ppt_x</p:attrName>
                                        </p:attrNameLst>
                                      </p:cBhvr>
                                      <p:tavLst>
                                        <p:tav tm="0">
                                          <p:val>
                                            <p:strVal val="#ppt_x"/>
                                          </p:val>
                                        </p:tav>
                                        <p:tav tm="100000">
                                          <p:val>
                                            <p:strVal val="#ppt_x"/>
                                          </p:val>
                                        </p:tav>
                                      </p:tavLst>
                                    </p:anim>
                                    <p:anim calcmode="lin" valueType="num">
                                      <p:cBhvr additive="base">
                                        <p:cTn id="110" dur="500" fill="hold"/>
                                        <p:tgtEl>
                                          <p:spTgt spid="146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436"/>
                                        </p:tgtEl>
                                        <p:attrNameLst>
                                          <p:attrName>style.visibility</p:attrName>
                                        </p:attrNameLst>
                                      </p:cBhvr>
                                      <p:to>
                                        <p:strVal val="visible"/>
                                      </p:to>
                                    </p:set>
                                    <p:anim calcmode="lin" valueType="num">
                                      <p:cBhvr additive="base">
                                        <p:cTn id="115" dur="500" fill="hold"/>
                                        <p:tgtEl>
                                          <p:spTgt spid="1436"/>
                                        </p:tgtEl>
                                        <p:attrNameLst>
                                          <p:attrName>ppt_x</p:attrName>
                                        </p:attrNameLst>
                                      </p:cBhvr>
                                      <p:tavLst>
                                        <p:tav tm="0">
                                          <p:val>
                                            <p:strVal val="#ppt_x"/>
                                          </p:val>
                                        </p:tav>
                                        <p:tav tm="100000">
                                          <p:val>
                                            <p:strVal val="#ppt_x"/>
                                          </p:val>
                                        </p:tav>
                                      </p:tavLst>
                                    </p:anim>
                                    <p:anim calcmode="lin" valueType="num">
                                      <p:cBhvr additive="base">
                                        <p:cTn id="116" dur="500" fill="hold"/>
                                        <p:tgtEl>
                                          <p:spTgt spid="1436"/>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441"/>
                                        </p:tgtEl>
                                        <p:attrNameLst>
                                          <p:attrName>style.visibility</p:attrName>
                                        </p:attrNameLst>
                                      </p:cBhvr>
                                      <p:to>
                                        <p:strVal val="visible"/>
                                      </p:to>
                                    </p:set>
                                    <p:anim calcmode="lin" valueType="num">
                                      <p:cBhvr additive="base">
                                        <p:cTn id="121" dur="500" fill="hold"/>
                                        <p:tgtEl>
                                          <p:spTgt spid="1441"/>
                                        </p:tgtEl>
                                        <p:attrNameLst>
                                          <p:attrName>ppt_x</p:attrName>
                                        </p:attrNameLst>
                                      </p:cBhvr>
                                      <p:tavLst>
                                        <p:tav tm="0">
                                          <p:val>
                                            <p:strVal val="#ppt_x"/>
                                          </p:val>
                                        </p:tav>
                                        <p:tav tm="100000">
                                          <p:val>
                                            <p:strVal val="#ppt_x"/>
                                          </p:val>
                                        </p:tav>
                                      </p:tavLst>
                                    </p:anim>
                                    <p:anim calcmode="lin" valueType="num">
                                      <p:cBhvr additive="base">
                                        <p:cTn id="122" dur="500" fill="hold"/>
                                        <p:tgtEl>
                                          <p:spTgt spid="1441"/>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1466"/>
                                        </p:tgtEl>
                                        <p:attrNameLst>
                                          <p:attrName>style.visibility</p:attrName>
                                        </p:attrNameLst>
                                      </p:cBhvr>
                                      <p:to>
                                        <p:strVal val="visible"/>
                                      </p:to>
                                    </p:set>
                                    <p:anim calcmode="lin" valueType="num">
                                      <p:cBhvr additive="base">
                                        <p:cTn id="127" dur="500" fill="hold"/>
                                        <p:tgtEl>
                                          <p:spTgt spid="1466"/>
                                        </p:tgtEl>
                                        <p:attrNameLst>
                                          <p:attrName>ppt_x</p:attrName>
                                        </p:attrNameLst>
                                      </p:cBhvr>
                                      <p:tavLst>
                                        <p:tav tm="0">
                                          <p:val>
                                            <p:strVal val="#ppt_x"/>
                                          </p:val>
                                        </p:tav>
                                        <p:tav tm="100000">
                                          <p:val>
                                            <p:strVal val="#ppt_x"/>
                                          </p:val>
                                        </p:tav>
                                      </p:tavLst>
                                    </p:anim>
                                    <p:anim calcmode="lin" valueType="num">
                                      <p:cBhvr additive="base">
                                        <p:cTn id="128" dur="500" fill="hold"/>
                                        <p:tgtEl>
                                          <p:spTgt spid="1466"/>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1452"/>
                                        </p:tgtEl>
                                        <p:attrNameLst>
                                          <p:attrName>style.visibility</p:attrName>
                                        </p:attrNameLst>
                                      </p:cBhvr>
                                      <p:to>
                                        <p:strVal val="visible"/>
                                      </p:to>
                                    </p:set>
                                    <p:anim calcmode="lin" valueType="num">
                                      <p:cBhvr additive="base">
                                        <p:cTn id="133" dur="500" fill="hold"/>
                                        <p:tgtEl>
                                          <p:spTgt spid="1452"/>
                                        </p:tgtEl>
                                        <p:attrNameLst>
                                          <p:attrName>ppt_x</p:attrName>
                                        </p:attrNameLst>
                                      </p:cBhvr>
                                      <p:tavLst>
                                        <p:tav tm="0">
                                          <p:val>
                                            <p:strVal val="#ppt_x"/>
                                          </p:val>
                                        </p:tav>
                                        <p:tav tm="100000">
                                          <p:val>
                                            <p:strVal val="#ppt_x"/>
                                          </p:val>
                                        </p:tav>
                                      </p:tavLst>
                                    </p:anim>
                                    <p:anim calcmode="lin" valueType="num">
                                      <p:cBhvr additive="base">
                                        <p:cTn id="134" dur="500" fill="hold"/>
                                        <p:tgtEl>
                                          <p:spTgt spid="1452"/>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277"/>
                                        </p:tgtEl>
                                        <p:attrNameLst>
                                          <p:attrName>style.visibility</p:attrName>
                                        </p:attrNameLst>
                                      </p:cBhvr>
                                      <p:to>
                                        <p:strVal val="visible"/>
                                      </p:to>
                                    </p:set>
                                    <p:anim calcmode="lin" valueType="num">
                                      <p:cBhvr additive="base">
                                        <p:cTn id="139" dur="500" fill="hold"/>
                                        <p:tgtEl>
                                          <p:spTgt spid="277"/>
                                        </p:tgtEl>
                                        <p:attrNameLst>
                                          <p:attrName>ppt_x</p:attrName>
                                        </p:attrNameLst>
                                      </p:cBhvr>
                                      <p:tavLst>
                                        <p:tav tm="0">
                                          <p:val>
                                            <p:strVal val="#ppt_x"/>
                                          </p:val>
                                        </p:tav>
                                        <p:tav tm="100000">
                                          <p:val>
                                            <p:strVal val="#ppt_x"/>
                                          </p:val>
                                        </p:tav>
                                      </p:tavLst>
                                    </p:anim>
                                    <p:anim calcmode="lin" valueType="num">
                                      <p:cBhvr additive="base">
                                        <p:cTn id="140" dur="500" fill="hold"/>
                                        <p:tgtEl>
                                          <p:spTgt spid="277"/>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1455"/>
                                        </p:tgtEl>
                                        <p:attrNameLst>
                                          <p:attrName>style.visibility</p:attrName>
                                        </p:attrNameLst>
                                      </p:cBhvr>
                                      <p:to>
                                        <p:strVal val="visible"/>
                                      </p:to>
                                    </p:set>
                                    <p:anim calcmode="lin" valueType="num">
                                      <p:cBhvr additive="base">
                                        <p:cTn id="145" dur="500" fill="hold"/>
                                        <p:tgtEl>
                                          <p:spTgt spid="1455"/>
                                        </p:tgtEl>
                                        <p:attrNameLst>
                                          <p:attrName>ppt_x</p:attrName>
                                        </p:attrNameLst>
                                      </p:cBhvr>
                                      <p:tavLst>
                                        <p:tav tm="0">
                                          <p:val>
                                            <p:strVal val="#ppt_x"/>
                                          </p:val>
                                        </p:tav>
                                        <p:tav tm="100000">
                                          <p:val>
                                            <p:strVal val="#ppt_x"/>
                                          </p:val>
                                        </p:tav>
                                      </p:tavLst>
                                    </p:anim>
                                    <p:anim calcmode="lin" valueType="num">
                                      <p:cBhvr additive="base">
                                        <p:cTn id="146" dur="500" fill="hold"/>
                                        <p:tgtEl>
                                          <p:spTgt spid="14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equest validation">
            <a:extLst>
              <a:ext uri="{FF2B5EF4-FFF2-40B4-BE49-F238E27FC236}">
                <a16:creationId xmlns:a16="http://schemas.microsoft.com/office/drawing/2014/main" id="{DFA4276D-FB89-40F7-A241-66D6A5E93782}"/>
              </a:ext>
            </a:extLst>
          </p:cNvPr>
          <p:cNvPicPr>
            <a:picLocks noGrp="1" noChangeAspect="1"/>
          </p:cNvPicPr>
          <p:nvPr>
            <p:ph idx="1"/>
          </p:nvPr>
        </p:nvPicPr>
        <p:blipFill>
          <a:blip r:embed="rId3"/>
          <a:stretch>
            <a:fillRect/>
          </a:stretch>
        </p:blipFill>
        <p:spPr>
          <a:xfrm>
            <a:off x="1080162" y="903249"/>
            <a:ext cx="9123203" cy="5634970"/>
          </a:xfrm>
          <a:prstGeom prst="rect">
            <a:avLst/>
          </a:prstGeom>
        </p:spPr>
      </p:pic>
      <p:sp>
        <p:nvSpPr>
          <p:cNvPr id="4" name="Title 3">
            <a:extLst>
              <a:ext uri="{FF2B5EF4-FFF2-40B4-BE49-F238E27FC236}">
                <a16:creationId xmlns:a16="http://schemas.microsoft.com/office/drawing/2014/main" id="{CC35ED1E-5B1F-4BF6-96E1-6CBDEEC01484}"/>
              </a:ext>
            </a:extLst>
          </p:cNvPr>
          <p:cNvSpPr>
            <a:spLocks noGrp="1"/>
          </p:cNvSpPr>
          <p:nvPr>
            <p:ph type="title"/>
          </p:nvPr>
        </p:nvSpPr>
        <p:spPr>
          <a:xfrm>
            <a:off x="231648" y="0"/>
            <a:ext cx="8546592" cy="1325563"/>
          </a:xfrm>
        </p:spPr>
        <p:txBody>
          <a:bodyPr/>
          <a:lstStyle/>
          <a:p>
            <a:r>
              <a:rPr lang="en-US" dirty="0"/>
              <a:t>1.0 Request Validation</a:t>
            </a:r>
          </a:p>
        </p:txBody>
      </p:sp>
      <p:sp>
        <p:nvSpPr>
          <p:cNvPr id="6" name="Slide Number Placeholder 5">
            <a:extLst>
              <a:ext uri="{FF2B5EF4-FFF2-40B4-BE49-F238E27FC236}">
                <a16:creationId xmlns:a16="http://schemas.microsoft.com/office/drawing/2014/main" id="{CD96D66E-E59E-498F-BFEE-220E8481A1BF}"/>
              </a:ext>
            </a:extLst>
          </p:cNvPr>
          <p:cNvSpPr>
            <a:spLocks noGrp="1"/>
          </p:cNvSpPr>
          <p:nvPr>
            <p:ph type="sldNum" sz="quarter" idx="16"/>
          </p:nvPr>
        </p:nvSpPr>
        <p:spPr/>
        <p:txBody>
          <a:bodyPr/>
          <a:lstStyle/>
          <a:p>
            <a:fld id="{82A07BB3-F3DC-4C0B-B008-4C703ECBF595}" type="slidenum">
              <a:rPr lang="en-US" smtClean="0"/>
              <a:t>19</a:t>
            </a:fld>
            <a:endParaRPr lang="en-US" dirty="0"/>
          </a:p>
        </p:txBody>
      </p:sp>
    </p:spTree>
    <p:extLst>
      <p:ext uri="{BB962C8B-B14F-4D97-AF65-F5344CB8AC3E}">
        <p14:creationId xmlns:p14="http://schemas.microsoft.com/office/powerpoint/2010/main" val="147730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817200-D2D9-4E7B-80B3-E9A3DEBB70FA}"/>
              </a:ext>
            </a:extLst>
          </p:cNvPr>
          <p:cNvSpPr>
            <a:spLocks noGrp="1"/>
          </p:cNvSpPr>
          <p:nvPr>
            <p:ph idx="1"/>
          </p:nvPr>
        </p:nvSpPr>
        <p:spPr/>
        <p:txBody>
          <a:bodyPr>
            <a:normAutofit/>
          </a:bodyPr>
          <a:lstStyle/>
          <a:p>
            <a:r>
              <a:rPr lang="en-US" sz="4000" dirty="0"/>
              <a:t>Change Management</a:t>
            </a:r>
          </a:p>
          <a:p>
            <a:r>
              <a:rPr lang="en-US" sz="4000" dirty="0"/>
              <a:t>Configuration Management</a:t>
            </a:r>
          </a:p>
          <a:p>
            <a:r>
              <a:rPr lang="en-US" sz="4000" dirty="0"/>
              <a:t>Release Management</a:t>
            </a:r>
          </a:p>
          <a:p>
            <a:r>
              <a:rPr lang="en-US" sz="4000" dirty="0"/>
              <a:t>Process Improvements </a:t>
            </a:r>
          </a:p>
          <a:p>
            <a:pPr lvl="2">
              <a:buFont typeface="Wingdings" panose="05000000000000000000" pitchFamily="2" charset="2"/>
              <a:buChar char="Ø"/>
            </a:pPr>
            <a:r>
              <a:rPr lang="en-US" sz="3200" dirty="0"/>
              <a:t>Service Now</a:t>
            </a:r>
          </a:p>
          <a:p>
            <a:pPr lvl="2">
              <a:buFont typeface="Wingdings" panose="05000000000000000000" pitchFamily="2" charset="2"/>
              <a:buChar char="Ø"/>
            </a:pPr>
            <a:r>
              <a:rPr lang="en-US" sz="3200" dirty="0"/>
              <a:t>ChaRM</a:t>
            </a:r>
          </a:p>
        </p:txBody>
      </p:sp>
      <p:sp>
        <p:nvSpPr>
          <p:cNvPr id="4" name="Title 3">
            <a:extLst>
              <a:ext uri="{FF2B5EF4-FFF2-40B4-BE49-F238E27FC236}">
                <a16:creationId xmlns:a16="http://schemas.microsoft.com/office/drawing/2014/main" id="{595B44C8-7EC8-4F9B-BE5E-3D9FDDD8D24F}"/>
              </a:ext>
            </a:extLst>
          </p:cNvPr>
          <p:cNvSpPr>
            <a:spLocks noGrp="1"/>
          </p:cNvSpPr>
          <p:nvPr>
            <p:ph type="title"/>
          </p:nvPr>
        </p:nvSpPr>
        <p:spPr/>
        <p:txBody>
          <a:bodyPr/>
          <a:lstStyle/>
          <a:p>
            <a:r>
              <a:rPr lang="en-US" dirty="0"/>
              <a:t>What You Can Expect:</a:t>
            </a:r>
          </a:p>
        </p:txBody>
      </p:sp>
      <p:sp>
        <p:nvSpPr>
          <p:cNvPr id="3" name="Slide Number Placeholder 2">
            <a:extLst>
              <a:ext uri="{FF2B5EF4-FFF2-40B4-BE49-F238E27FC236}">
                <a16:creationId xmlns:a16="http://schemas.microsoft.com/office/drawing/2014/main" id="{64D1303B-4C6D-420B-8F07-307D06085419}"/>
              </a:ext>
            </a:extLst>
          </p:cNvPr>
          <p:cNvSpPr>
            <a:spLocks noGrp="1"/>
          </p:cNvSpPr>
          <p:nvPr>
            <p:ph type="sldNum" sz="quarter" idx="16"/>
          </p:nvPr>
        </p:nvSpPr>
        <p:spPr/>
        <p:txBody>
          <a:bodyPr/>
          <a:lstStyle/>
          <a:p>
            <a:fld id="{82A07BB3-F3DC-4C0B-B008-4C703ECBF595}" type="slidenum">
              <a:rPr lang="en-US" smtClean="0"/>
              <a:t>2</a:t>
            </a:fld>
            <a:endParaRPr lang="en-US" dirty="0"/>
          </a:p>
        </p:txBody>
      </p:sp>
    </p:spTree>
    <p:extLst>
      <p:ext uri="{BB962C8B-B14F-4D97-AF65-F5344CB8AC3E}">
        <p14:creationId xmlns:p14="http://schemas.microsoft.com/office/powerpoint/2010/main" val="2936037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1000"/>
                                        <p:tgtEl>
                                          <p:spTgt spid="2">
                                            <p:txEl>
                                              <p:pRg st="5" end="5"/>
                                            </p:txEl>
                                          </p:spTgt>
                                        </p:tgtEl>
                                      </p:cBhvr>
                                    </p:animEffect>
                                    <p:anim calcmode="lin" valueType="num">
                                      <p:cBhvr>
                                        <p:cTn id="3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lanning">
            <a:extLst>
              <a:ext uri="{FF2B5EF4-FFF2-40B4-BE49-F238E27FC236}">
                <a16:creationId xmlns:a16="http://schemas.microsoft.com/office/drawing/2014/main" id="{6399F1D5-B4C3-4BC6-B872-62FF7535113A}"/>
              </a:ext>
            </a:extLst>
          </p:cNvPr>
          <p:cNvPicPr>
            <a:picLocks noGrp="1" noChangeAspect="1"/>
          </p:cNvPicPr>
          <p:nvPr>
            <p:ph idx="1"/>
          </p:nvPr>
        </p:nvPicPr>
        <p:blipFill>
          <a:blip r:embed="rId3"/>
          <a:stretch>
            <a:fillRect/>
          </a:stretch>
        </p:blipFill>
        <p:spPr>
          <a:xfrm>
            <a:off x="2107580" y="886791"/>
            <a:ext cx="7772400" cy="5953307"/>
          </a:xfrm>
          <a:prstGeom prst="rect">
            <a:avLst/>
          </a:prstGeom>
        </p:spPr>
      </p:pic>
      <p:sp>
        <p:nvSpPr>
          <p:cNvPr id="4" name="Title 3">
            <a:extLst>
              <a:ext uri="{FF2B5EF4-FFF2-40B4-BE49-F238E27FC236}">
                <a16:creationId xmlns:a16="http://schemas.microsoft.com/office/drawing/2014/main" id="{0BDE2C7B-A96B-436E-80EB-C25099C60F8D}"/>
              </a:ext>
            </a:extLst>
          </p:cNvPr>
          <p:cNvSpPr>
            <a:spLocks noGrp="1"/>
          </p:cNvSpPr>
          <p:nvPr>
            <p:ph type="title"/>
          </p:nvPr>
        </p:nvSpPr>
        <p:spPr>
          <a:xfrm>
            <a:off x="120136" y="142101"/>
            <a:ext cx="8546592" cy="1325563"/>
          </a:xfrm>
        </p:spPr>
        <p:txBody>
          <a:bodyPr/>
          <a:lstStyle/>
          <a:p>
            <a:r>
              <a:rPr lang="en-US" dirty="0"/>
              <a:t>2.0 Planning</a:t>
            </a:r>
          </a:p>
        </p:txBody>
      </p:sp>
      <p:sp>
        <p:nvSpPr>
          <p:cNvPr id="6" name="Slide Number Placeholder 5">
            <a:extLst>
              <a:ext uri="{FF2B5EF4-FFF2-40B4-BE49-F238E27FC236}">
                <a16:creationId xmlns:a16="http://schemas.microsoft.com/office/drawing/2014/main" id="{56B29DE1-F765-4612-9265-211F6E2095EB}"/>
              </a:ext>
            </a:extLst>
          </p:cNvPr>
          <p:cNvSpPr>
            <a:spLocks noGrp="1"/>
          </p:cNvSpPr>
          <p:nvPr>
            <p:ph type="sldNum" sz="quarter" idx="16"/>
          </p:nvPr>
        </p:nvSpPr>
        <p:spPr/>
        <p:txBody>
          <a:bodyPr/>
          <a:lstStyle/>
          <a:p>
            <a:fld id="{82A07BB3-F3DC-4C0B-B008-4C703ECBF595}" type="slidenum">
              <a:rPr lang="en-US" smtClean="0"/>
              <a:t>20</a:t>
            </a:fld>
            <a:endParaRPr lang="en-US" dirty="0"/>
          </a:p>
        </p:txBody>
      </p:sp>
    </p:spTree>
    <p:extLst>
      <p:ext uri="{BB962C8B-B14F-4D97-AF65-F5344CB8AC3E}">
        <p14:creationId xmlns:p14="http://schemas.microsoft.com/office/powerpoint/2010/main" val="51295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evelopment and testing">
            <a:extLst>
              <a:ext uri="{FF2B5EF4-FFF2-40B4-BE49-F238E27FC236}">
                <a16:creationId xmlns:a16="http://schemas.microsoft.com/office/drawing/2014/main" id="{CDD10F5E-5880-483B-9C7D-B36D971B93DA}"/>
              </a:ext>
            </a:extLst>
          </p:cNvPr>
          <p:cNvPicPr>
            <a:picLocks noGrp="1" noChangeAspect="1"/>
          </p:cNvPicPr>
          <p:nvPr>
            <p:ph idx="1"/>
          </p:nvPr>
        </p:nvPicPr>
        <p:blipFill>
          <a:blip r:embed="rId3"/>
          <a:stretch>
            <a:fillRect/>
          </a:stretch>
        </p:blipFill>
        <p:spPr>
          <a:xfrm>
            <a:off x="1248937" y="1068475"/>
            <a:ext cx="8764858" cy="5666496"/>
          </a:xfrm>
          <a:prstGeom prst="rect">
            <a:avLst/>
          </a:prstGeom>
        </p:spPr>
      </p:pic>
      <p:sp>
        <p:nvSpPr>
          <p:cNvPr id="4" name="Title 3">
            <a:extLst>
              <a:ext uri="{FF2B5EF4-FFF2-40B4-BE49-F238E27FC236}">
                <a16:creationId xmlns:a16="http://schemas.microsoft.com/office/drawing/2014/main" id="{DE6AB356-A960-4E3E-9C17-5DF91916A4C3}"/>
              </a:ext>
            </a:extLst>
          </p:cNvPr>
          <p:cNvSpPr>
            <a:spLocks noGrp="1"/>
          </p:cNvSpPr>
          <p:nvPr>
            <p:ph type="title"/>
          </p:nvPr>
        </p:nvSpPr>
        <p:spPr>
          <a:xfrm>
            <a:off x="231648" y="123029"/>
            <a:ext cx="8546592" cy="1325563"/>
          </a:xfrm>
        </p:spPr>
        <p:txBody>
          <a:bodyPr/>
          <a:lstStyle/>
          <a:p>
            <a:r>
              <a:rPr lang="en-US" dirty="0"/>
              <a:t>3.0 Development and Testing</a:t>
            </a:r>
          </a:p>
        </p:txBody>
      </p:sp>
      <p:sp>
        <p:nvSpPr>
          <p:cNvPr id="6" name="Slide Number Placeholder 5">
            <a:extLst>
              <a:ext uri="{FF2B5EF4-FFF2-40B4-BE49-F238E27FC236}">
                <a16:creationId xmlns:a16="http://schemas.microsoft.com/office/drawing/2014/main" id="{C584D3E4-BA80-4DD6-9005-5026AA0C98CE}"/>
              </a:ext>
            </a:extLst>
          </p:cNvPr>
          <p:cNvSpPr>
            <a:spLocks noGrp="1"/>
          </p:cNvSpPr>
          <p:nvPr>
            <p:ph type="sldNum" sz="quarter" idx="16"/>
          </p:nvPr>
        </p:nvSpPr>
        <p:spPr/>
        <p:txBody>
          <a:bodyPr/>
          <a:lstStyle/>
          <a:p>
            <a:fld id="{82A07BB3-F3DC-4C0B-B008-4C703ECBF595}" type="slidenum">
              <a:rPr lang="en-US" smtClean="0"/>
              <a:t>21</a:t>
            </a:fld>
            <a:endParaRPr lang="en-US" dirty="0"/>
          </a:p>
        </p:txBody>
      </p:sp>
    </p:spTree>
    <p:extLst>
      <p:ext uri="{BB962C8B-B14F-4D97-AF65-F5344CB8AC3E}">
        <p14:creationId xmlns:p14="http://schemas.microsoft.com/office/powerpoint/2010/main" val="12354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Release Management">
            <a:extLst>
              <a:ext uri="{FF2B5EF4-FFF2-40B4-BE49-F238E27FC236}">
                <a16:creationId xmlns:a16="http://schemas.microsoft.com/office/drawing/2014/main" id="{D564C304-EC97-40CA-9DF6-F77F407C6AB6}"/>
              </a:ext>
            </a:extLst>
          </p:cNvPr>
          <p:cNvPicPr>
            <a:picLocks noGrp="1" noChangeAspect="1"/>
          </p:cNvPicPr>
          <p:nvPr>
            <p:ph idx="1"/>
          </p:nvPr>
        </p:nvPicPr>
        <p:blipFill>
          <a:blip r:embed="rId2"/>
          <a:stretch>
            <a:fillRect/>
          </a:stretch>
        </p:blipFill>
        <p:spPr>
          <a:xfrm>
            <a:off x="839657" y="1825625"/>
            <a:ext cx="10512686" cy="4351338"/>
          </a:xfrm>
          <a:prstGeom prst="rect">
            <a:avLst/>
          </a:prstGeom>
        </p:spPr>
      </p:pic>
      <p:sp>
        <p:nvSpPr>
          <p:cNvPr id="4" name="Title 3">
            <a:extLst>
              <a:ext uri="{FF2B5EF4-FFF2-40B4-BE49-F238E27FC236}">
                <a16:creationId xmlns:a16="http://schemas.microsoft.com/office/drawing/2014/main" id="{0120674C-F351-4FE1-A695-8871B5616ECD}"/>
              </a:ext>
            </a:extLst>
          </p:cNvPr>
          <p:cNvSpPr>
            <a:spLocks noGrp="1"/>
          </p:cNvSpPr>
          <p:nvPr>
            <p:ph type="title"/>
          </p:nvPr>
        </p:nvSpPr>
        <p:spPr/>
        <p:txBody>
          <a:bodyPr/>
          <a:lstStyle/>
          <a:p>
            <a:r>
              <a:rPr lang="en-US" dirty="0"/>
              <a:t>Release Management</a:t>
            </a:r>
          </a:p>
        </p:txBody>
      </p:sp>
      <p:sp>
        <p:nvSpPr>
          <p:cNvPr id="5" name="Slide Number Placeholder 4">
            <a:extLst>
              <a:ext uri="{FF2B5EF4-FFF2-40B4-BE49-F238E27FC236}">
                <a16:creationId xmlns:a16="http://schemas.microsoft.com/office/drawing/2014/main" id="{BD24F496-94BE-4449-B71C-DC8A2318569E}"/>
              </a:ext>
            </a:extLst>
          </p:cNvPr>
          <p:cNvSpPr>
            <a:spLocks noGrp="1"/>
          </p:cNvSpPr>
          <p:nvPr>
            <p:ph type="sldNum" sz="quarter" idx="16"/>
          </p:nvPr>
        </p:nvSpPr>
        <p:spPr/>
        <p:txBody>
          <a:bodyPr/>
          <a:lstStyle/>
          <a:p>
            <a:fld id="{82A07BB3-F3DC-4C0B-B008-4C703ECBF595}" type="slidenum">
              <a:rPr lang="en-US" smtClean="0"/>
              <a:t>22</a:t>
            </a:fld>
            <a:endParaRPr lang="en-US" dirty="0"/>
          </a:p>
        </p:txBody>
      </p:sp>
    </p:spTree>
    <p:extLst>
      <p:ext uri="{BB962C8B-B14F-4D97-AF65-F5344CB8AC3E}">
        <p14:creationId xmlns:p14="http://schemas.microsoft.com/office/powerpoint/2010/main" val="4206005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7A1CCE-D1B5-4372-8A6F-6CC8AD553D78}"/>
              </a:ext>
            </a:extLst>
          </p:cNvPr>
          <p:cNvSpPr>
            <a:spLocks noGrp="1"/>
          </p:cNvSpPr>
          <p:nvPr>
            <p:ph idx="1"/>
          </p:nvPr>
        </p:nvSpPr>
        <p:spPr/>
        <p:txBody>
          <a:bodyPr/>
          <a:lstStyle/>
          <a:p>
            <a:r>
              <a:rPr lang="en-US" sz="3600" b="1" dirty="0"/>
              <a:t>Release Management</a:t>
            </a:r>
            <a:r>
              <a:rPr lang="en-US" sz="3600" dirty="0"/>
              <a:t> encompasses the planning, design, build, configuration, and testing of hardware and software changes.</a:t>
            </a:r>
          </a:p>
          <a:p>
            <a:pPr marL="0" indent="0">
              <a:buNone/>
            </a:pPr>
            <a:endParaRPr lang="en-US" sz="3600" dirty="0"/>
          </a:p>
          <a:p>
            <a:r>
              <a:rPr lang="en-US" sz="3600" dirty="0"/>
              <a:t>Creates a defined set of related components.</a:t>
            </a:r>
          </a:p>
          <a:p>
            <a:pPr marL="0" indent="0">
              <a:buNone/>
            </a:pPr>
            <a:endParaRPr lang="en-US" dirty="0"/>
          </a:p>
        </p:txBody>
      </p:sp>
      <p:sp>
        <p:nvSpPr>
          <p:cNvPr id="4" name="Title 3">
            <a:extLst>
              <a:ext uri="{FF2B5EF4-FFF2-40B4-BE49-F238E27FC236}">
                <a16:creationId xmlns:a16="http://schemas.microsoft.com/office/drawing/2014/main" id="{3961FABB-D5B3-485A-96C5-8C6319E8EDE1}"/>
              </a:ext>
            </a:extLst>
          </p:cNvPr>
          <p:cNvSpPr>
            <a:spLocks noGrp="1"/>
          </p:cNvSpPr>
          <p:nvPr>
            <p:ph type="title"/>
          </p:nvPr>
        </p:nvSpPr>
        <p:spPr/>
        <p:txBody>
          <a:bodyPr/>
          <a:lstStyle/>
          <a:p>
            <a:r>
              <a:rPr lang="en-US" dirty="0"/>
              <a:t>Release Management</a:t>
            </a:r>
          </a:p>
        </p:txBody>
      </p:sp>
      <p:sp>
        <p:nvSpPr>
          <p:cNvPr id="3" name="Slide Number Placeholder 2">
            <a:extLst>
              <a:ext uri="{FF2B5EF4-FFF2-40B4-BE49-F238E27FC236}">
                <a16:creationId xmlns:a16="http://schemas.microsoft.com/office/drawing/2014/main" id="{BFD4613C-1901-4338-9690-1836CC395C35}"/>
              </a:ext>
            </a:extLst>
          </p:cNvPr>
          <p:cNvSpPr>
            <a:spLocks noGrp="1"/>
          </p:cNvSpPr>
          <p:nvPr>
            <p:ph type="sldNum" sz="quarter" idx="16"/>
          </p:nvPr>
        </p:nvSpPr>
        <p:spPr/>
        <p:txBody>
          <a:bodyPr/>
          <a:lstStyle/>
          <a:p>
            <a:fld id="{82A07BB3-F3DC-4C0B-B008-4C703ECBF595}" type="slidenum">
              <a:rPr lang="en-US" smtClean="0"/>
              <a:t>23</a:t>
            </a:fld>
            <a:endParaRPr lang="en-US" dirty="0"/>
          </a:p>
        </p:txBody>
      </p:sp>
    </p:spTree>
    <p:extLst>
      <p:ext uri="{BB962C8B-B14F-4D97-AF65-F5344CB8AC3E}">
        <p14:creationId xmlns:p14="http://schemas.microsoft.com/office/powerpoint/2010/main" val="3031458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0A19E3-1BA0-4288-99DD-1ACB48FA4497}"/>
              </a:ext>
            </a:extLst>
          </p:cNvPr>
          <p:cNvSpPr>
            <a:spLocks noGrp="1"/>
          </p:cNvSpPr>
          <p:nvPr>
            <p:ph idx="1"/>
          </p:nvPr>
        </p:nvSpPr>
        <p:spPr/>
        <p:txBody>
          <a:bodyPr>
            <a:normAutofit fontScale="92500" lnSpcReduction="10000"/>
          </a:bodyPr>
          <a:lstStyle/>
          <a:p>
            <a:pPr marL="0" indent="0">
              <a:buNone/>
            </a:pPr>
            <a:r>
              <a:rPr lang="en-US" sz="3600" dirty="0"/>
              <a:t>Goals of Release Management include……….</a:t>
            </a:r>
          </a:p>
          <a:p>
            <a:pPr marL="0" indent="0">
              <a:buNone/>
            </a:pPr>
            <a:endParaRPr lang="en-US" sz="3600" dirty="0"/>
          </a:p>
          <a:p>
            <a:r>
              <a:rPr lang="en-US" dirty="0"/>
              <a:t>Ensuring</a:t>
            </a:r>
            <a:r>
              <a:rPr lang="en-US" dirty="0">
                <a:solidFill>
                  <a:srgbClr val="FF0000"/>
                </a:solidFill>
              </a:rPr>
              <a:t> </a:t>
            </a:r>
            <a:r>
              <a:rPr lang="en-US" dirty="0"/>
              <a:t>the integrity of the production environment is protected and the correct components are released in such a way to deliver valued products and services to the customer.</a:t>
            </a:r>
          </a:p>
          <a:p>
            <a:r>
              <a:rPr lang="en-US" dirty="0"/>
              <a:t>Delivering</a:t>
            </a:r>
            <a:r>
              <a:rPr lang="en-US" dirty="0">
                <a:solidFill>
                  <a:srgbClr val="FF0000"/>
                </a:solidFill>
              </a:rPr>
              <a:t> </a:t>
            </a:r>
            <a:r>
              <a:rPr lang="en-US" dirty="0"/>
              <a:t>change faster and at optimum cost and minimized risk.</a:t>
            </a:r>
          </a:p>
          <a:p>
            <a:r>
              <a:rPr lang="en-US" dirty="0"/>
              <a:t>Providing traceability.</a:t>
            </a:r>
          </a:p>
          <a:p>
            <a:r>
              <a:rPr lang="en-US" dirty="0"/>
              <a:t>Additional information can be found on the </a:t>
            </a:r>
            <a:r>
              <a:rPr lang="en-US" dirty="0">
                <a:hlinkClick r:id="rId3"/>
              </a:rPr>
              <a:t>FMS Website</a:t>
            </a:r>
            <a:r>
              <a:rPr lang="en-US" dirty="0"/>
              <a:t>. (</a:t>
            </a:r>
            <a:r>
              <a:rPr lang="en-US" dirty="0">
                <a:hlinkClick r:id="rId4"/>
              </a:rPr>
              <a:t>https://www.nfc.usda.gov/FSS/Publications/FMS/Release_Notes/ReleaseResults_Home.php</a:t>
            </a:r>
            <a:r>
              <a:rPr lang="en-US" dirty="0"/>
              <a:t>)</a:t>
            </a:r>
          </a:p>
        </p:txBody>
      </p:sp>
      <p:sp>
        <p:nvSpPr>
          <p:cNvPr id="4" name="Title 3">
            <a:extLst>
              <a:ext uri="{FF2B5EF4-FFF2-40B4-BE49-F238E27FC236}">
                <a16:creationId xmlns:a16="http://schemas.microsoft.com/office/drawing/2014/main" id="{EE370B8C-0935-46C4-A2DC-77B39379756F}"/>
              </a:ext>
            </a:extLst>
          </p:cNvPr>
          <p:cNvSpPr>
            <a:spLocks noGrp="1"/>
          </p:cNvSpPr>
          <p:nvPr>
            <p:ph type="title"/>
          </p:nvPr>
        </p:nvSpPr>
        <p:spPr/>
        <p:txBody>
          <a:bodyPr/>
          <a:lstStyle/>
          <a:p>
            <a:r>
              <a:rPr lang="en-US" dirty="0"/>
              <a:t>Release Management Goals</a:t>
            </a:r>
          </a:p>
        </p:txBody>
      </p:sp>
      <p:sp>
        <p:nvSpPr>
          <p:cNvPr id="3" name="Slide Number Placeholder 2">
            <a:extLst>
              <a:ext uri="{FF2B5EF4-FFF2-40B4-BE49-F238E27FC236}">
                <a16:creationId xmlns:a16="http://schemas.microsoft.com/office/drawing/2014/main" id="{1A5F6F09-34F0-4CDE-BBC8-FF9A9034CAD9}"/>
              </a:ext>
            </a:extLst>
          </p:cNvPr>
          <p:cNvSpPr>
            <a:spLocks noGrp="1"/>
          </p:cNvSpPr>
          <p:nvPr>
            <p:ph type="sldNum" sz="quarter" idx="16"/>
          </p:nvPr>
        </p:nvSpPr>
        <p:spPr/>
        <p:txBody>
          <a:bodyPr/>
          <a:lstStyle/>
          <a:p>
            <a:fld id="{82A07BB3-F3DC-4C0B-B008-4C703ECBF595}" type="slidenum">
              <a:rPr lang="en-US" smtClean="0"/>
              <a:t>24</a:t>
            </a:fld>
            <a:endParaRPr lang="en-US" dirty="0"/>
          </a:p>
        </p:txBody>
      </p:sp>
    </p:spTree>
    <p:extLst>
      <p:ext uri="{BB962C8B-B14F-4D97-AF65-F5344CB8AC3E}">
        <p14:creationId xmlns:p14="http://schemas.microsoft.com/office/powerpoint/2010/main" val="2198912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rocess Improvement">
            <a:extLst>
              <a:ext uri="{FF2B5EF4-FFF2-40B4-BE49-F238E27FC236}">
                <a16:creationId xmlns:a16="http://schemas.microsoft.com/office/drawing/2014/main" id="{CBCA348A-60B5-4905-8D56-DED24E0D5D1B}"/>
              </a:ext>
            </a:extLst>
          </p:cNvPr>
          <p:cNvPicPr>
            <a:picLocks noGrp="1" noChangeAspect="1"/>
          </p:cNvPicPr>
          <p:nvPr>
            <p:ph idx="1"/>
          </p:nvPr>
        </p:nvPicPr>
        <p:blipFill>
          <a:blip r:embed="rId2"/>
          <a:stretch>
            <a:fillRect/>
          </a:stretch>
        </p:blipFill>
        <p:spPr>
          <a:xfrm>
            <a:off x="839657" y="1825625"/>
            <a:ext cx="10512686" cy="4351338"/>
          </a:xfrm>
          <a:prstGeom prst="rect">
            <a:avLst/>
          </a:prstGeom>
        </p:spPr>
      </p:pic>
      <p:sp>
        <p:nvSpPr>
          <p:cNvPr id="4" name="Title 3" hidden="1">
            <a:extLst>
              <a:ext uri="{FF2B5EF4-FFF2-40B4-BE49-F238E27FC236}">
                <a16:creationId xmlns:a16="http://schemas.microsoft.com/office/drawing/2014/main" id="{0E87F557-A1ED-4A52-8130-E1D7892AEF6C}"/>
              </a:ext>
            </a:extLst>
          </p:cNvPr>
          <p:cNvSpPr>
            <a:spLocks noGrp="1"/>
          </p:cNvSpPr>
          <p:nvPr>
            <p:ph type="title"/>
          </p:nvPr>
        </p:nvSpPr>
        <p:spPr/>
        <p:txBody>
          <a:bodyPr/>
          <a:lstStyle/>
          <a:p>
            <a:r>
              <a:rPr lang="en-US" dirty="0"/>
              <a:t>Process Improvement</a:t>
            </a:r>
          </a:p>
        </p:txBody>
      </p:sp>
      <p:sp>
        <p:nvSpPr>
          <p:cNvPr id="5" name="Slide Number Placeholder 4">
            <a:extLst>
              <a:ext uri="{FF2B5EF4-FFF2-40B4-BE49-F238E27FC236}">
                <a16:creationId xmlns:a16="http://schemas.microsoft.com/office/drawing/2014/main" id="{E393CED9-ED27-4F7D-A52C-E62ED2F54E54}"/>
              </a:ext>
            </a:extLst>
          </p:cNvPr>
          <p:cNvSpPr>
            <a:spLocks noGrp="1"/>
          </p:cNvSpPr>
          <p:nvPr>
            <p:ph type="sldNum" sz="quarter" idx="16"/>
          </p:nvPr>
        </p:nvSpPr>
        <p:spPr/>
        <p:txBody>
          <a:bodyPr/>
          <a:lstStyle/>
          <a:p>
            <a:fld id="{82A07BB3-F3DC-4C0B-B008-4C703ECBF595}" type="slidenum">
              <a:rPr lang="en-US" smtClean="0"/>
              <a:t>25</a:t>
            </a:fld>
            <a:endParaRPr lang="en-US" dirty="0"/>
          </a:p>
        </p:txBody>
      </p:sp>
    </p:spTree>
    <p:extLst>
      <p:ext uri="{BB962C8B-B14F-4D97-AF65-F5344CB8AC3E}">
        <p14:creationId xmlns:p14="http://schemas.microsoft.com/office/powerpoint/2010/main" val="2499339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39197C-81E9-4778-B257-2E1E2AF68A45}"/>
              </a:ext>
            </a:extLst>
          </p:cNvPr>
          <p:cNvSpPr>
            <a:spLocks noGrp="1"/>
          </p:cNvSpPr>
          <p:nvPr>
            <p:ph idx="1"/>
          </p:nvPr>
        </p:nvSpPr>
        <p:spPr>
          <a:xfrm>
            <a:off x="838200" y="1825625"/>
            <a:ext cx="11017469" cy="4351338"/>
          </a:xfrm>
        </p:spPr>
        <p:txBody>
          <a:bodyPr>
            <a:normAutofit/>
          </a:bodyPr>
          <a:lstStyle/>
          <a:p>
            <a:pPr marL="511175" indent="-511175">
              <a:buNone/>
            </a:pPr>
            <a:r>
              <a:rPr lang="en-US" sz="4000" b="1" dirty="0"/>
              <a:t>ServiceNow</a:t>
            </a:r>
          </a:p>
          <a:p>
            <a:pPr marL="511175" indent="-511175">
              <a:buNone/>
            </a:pPr>
            <a:endParaRPr lang="en-US" sz="4000" dirty="0"/>
          </a:p>
          <a:p>
            <a:r>
              <a:rPr lang="en-US" sz="4000" dirty="0"/>
              <a:t>Aligned to our Change Management process by:</a:t>
            </a:r>
          </a:p>
          <a:p>
            <a:pPr lvl="2">
              <a:buFont typeface="Wingdings" panose="05000000000000000000" pitchFamily="2" charset="2"/>
              <a:buChar char="Ø"/>
            </a:pPr>
            <a:r>
              <a:rPr lang="en-US" sz="3200" dirty="0"/>
              <a:t>Providing more statuses.</a:t>
            </a:r>
          </a:p>
          <a:p>
            <a:pPr lvl="2">
              <a:buFont typeface="Wingdings" panose="05000000000000000000" pitchFamily="2" charset="2"/>
              <a:buChar char="Ø"/>
            </a:pPr>
            <a:r>
              <a:rPr lang="en-US" sz="3200" dirty="0"/>
              <a:t>Revised Email notifications.</a:t>
            </a:r>
          </a:p>
          <a:p>
            <a:pPr lvl="2">
              <a:buFont typeface="Wingdings" panose="05000000000000000000" pitchFamily="2" charset="2"/>
              <a:buChar char="Ø"/>
            </a:pPr>
            <a:r>
              <a:rPr lang="en-US" sz="3200" dirty="0"/>
              <a:t>Automated Workflow.</a:t>
            </a:r>
          </a:p>
          <a:p>
            <a:pPr marL="511175" indent="-511175">
              <a:buNone/>
            </a:pPr>
            <a:endParaRPr lang="en-US" sz="4000" dirty="0"/>
          </a:p>
          <a:p>
            <a:pPr marL="511175" indent="-511175">
              <a:buNone/>
            </a:pPr>
            <a:endParaRPr lang="en-US" sz="4000" dirty="0"/>
          </a:p>
          <a:p>
            <a:pPr lvl="1"/>
            <a:endParaRPr lang="en-US" dirty="0"/>
          </a:p>
          <a:p>
            <a:pPr marL="0" indent="0">
              <a:buNone/>
            </a:pPr>
            <a:endParaRPr lang="en-US" dirty="0"/>
          </a:p>
        </p:txBody>
      </p:sp>
      <p:sp>
        <p:nvSpPr>
          <p:cNvPr id="4" name="Title 3">
            <a:extLst>
              <a:ext uri="{FF2B5EF4-FFF2-40B4-BE49-F238E27FC236}">
                <a16:creationId xmlns:a16="http://schemas.microsoft.com/office/drawing/2014/main" id="{9D4147FE-B43D-46EF-AC82-BD456CDA3540}"/>
              </a:ext>
            </a:extLst>
          </p:cNvPr>
          <p:cNvSpPr>
            <a:spLocks noGrp="1"/>
          </p:cNvSpPr>
          <p:nvPr>
            <p:ph type="title"/>
          </p:nvPr>
        </p:nvSpPr>
        <p:spPr/>
        <p:txBody>
          <a:bodyPr/>
          <a:lstStyle/>
          <a:p>
            <a:r>
              <a:rPr lang="en-US" dirty="0"/>
              <a:t>Process Improvement</a:t>
            </a:r>
          </a:p>
        </p:txBody>
      </p:sp>
      <p:sp>
        <p:nvSpPr>
          <p:cNvPr id="3" name="Slide Number Placeholder 2">
            <a:extLst>
              <a:ext uri="{FF2B5EF4-FFF2-40B4-BE49-F238E27FC236}">
                <a16:creationId xmlns:a16="http://schemas.microsoft.com/office/drawing/2014/main" id="{E4C3D6B5-1CAB-4008-890D-FB5CAA5133CC}"/>
              </a:ext>
            </a:extLst>
          </p:cNvPr>
          <p:cNvSpPr>
            <a:spLocks noGrp="1"/>
          </p:cNvSpPr>
          <p:nvPr>
            <p:ph type="sldNum" sz="quarter" idx="16"/>
          </p:nvPr>
        </p:nvSpPr>
        <p:spPr/>
        <p:txBody>
          <a:bodyPr/>
          <a:lstStyle/>
          <a:p>
            <a:fld id="{82A07BB3-F3DC-4C0B-B008-4C703ECBF595}" type="slidenum">
              <a:rPr lang="en-US" smtClean="0"/>
              <a:t>26</a:t>
            </a:fld>
            <a:endParaRPr lang="en-US" dirty="0"/>
          </a:p>
        </p:txBody>
      </p:sp>
    </p:spTree>
    <p:extLst>
      <p:ext uri="{BB962C8B-B14F-4D97-AF65-F5344CB8AC3E}">
        <p14:creationId xmlns:p14="http://schemas.microsoft.com/office/powerpoint/2010/main" val="46252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ervice NOW">
            <a:extLst>
              <a:ext uri="{FF2B5EF4-FFF2-40B4-BE49-F238E27FC236}">
                <a16:creationId xmlns:a16="http://schemas.microsoft.com/office/drawing/2014/main" id="{D84136A7-ED3E-46EE-A3E1-0CB66945A289}"/>
              </a:ext>
            </a:extLst>
          </p:cNvPr>
          <p:cNvPicPr>
            <a:picLocks noGrp="1" noChangeAspect="1"/>
          </p:cNvPicPr>
          <p:nvPr>
            <p:ph idx="1"/>
          </p:nvPr>
        </p:nvPicPr>
        <p:blipFill>
          <a:blip r:embed="rId2"/>
          <a:stretch>
            <a:fillRect/>
          </a:stretch>
        </p:blipFill>
        <p:spPr>
          <a:xfrm>
            <a:off x="400175" y="1376484"/>
            <a:ext cx="9546713" cy="5263630"/>
          </a:xfrm>
          <a:prstGeom prst="rect">
            <a:avLst/>
          </a:prstGeom>
        </p:spPr>
      </p:pic>
      <p:sp>
        <p:nvSpPr>
          <p:cNvPr id="4" name="Title 3">
            <a:extLst>
              <a:ext uri="{FF2B5EF4-FFF2-40B4-BE49-F238E27FC236}">
                <a16:creationId xmlns:a16="http://schemas.microsoft.com/office/drawing/2014/main" id="{512766D0-42A7-437C-87DF-3900513775B9}"/>
              </a:ext>
            </a:extLst>
          </p:cNvPr>
          <p:cNvSpPr>
            <a:spLocks noGrp="1"/>
          </p:cNvSpPr>
          <p:nvPr>
            <p:ph type="title"/>
          </p:nvPr>
        </p:nvSpPr>
        <p:spPr>
          <a:xfrm>
            <a:off x="253951" y="106374"/>
            <a:ext cx="8546592" cy="1325563"/>
          </a:xfrm>
        </p:spPr>
        <p:txBody>
          <a:bodyPr/>
          <a:lstStyle/>
          <a:p>
            <a:r>
              <a:rPr lang="en-US" dirty="0"/>
              <a:t>Service Now</a:t>
            </a:r>
          </a:p>
        </p:txBody>
      </p:sp>
      <p:sp>
        <p:nvSpPr>
          <p:cNvPr id="6" name="Slide Number Placeholder 5">
            <a:extLst>
              <a:ext uri="{FF2B5EF4-FFF2-40B4-BE49-F238E27FC236}">
                <a16:creationId xmlns:a16="http://schemas.microsoft.com/office/drawing/2014/main" id="{0B040931-65E3-43D6-90AC-81D9A76E1DAC}"/>
              </a:ext>
            </a:extLst>
          </p:cNvPr>
          <p:cNvSpPr>
            <a:spLocks noGrp="1"/>
          </p:cNvSpPr>
          <p:nvPr>
            <p:ph type="sldNum" sz="quarter" idx="16"/>
          </p:nvPr>
        </p:nvSpPr>
        <p:spPr/>
        <p:txBody>
          <a:bodyPr/>
          <a:lstStyle/>
          <a:p>
            <a:fld id="{82A07BB3-F3DC-4C0B-B008-4C703ECBF595}" type="slidenum">
              <a:rPr lang="en-US" smtClean="0"/>
              <a:t>27</a:t>
            </a:fld>
            <a:endParaRPr lang="en-US" dirty="0"/>
          </a:p>
        </p:txBody>
      </p:sp>
    </p:spTree>
    <p:extLst>
      <p:ext uri="{BB962C8B-B14F-4D97-AF65-F5344CB8AC3E}">
        <p14:creationId xmlns:p14="http://schemas.microsoft.com/office/powerpoint/2010/main" val="2786906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of a Service NOW Tab">
            <a:extLst>
              <a:ext uri="{FF2B5EF4-FFF2-40B4-BE49-F238E27FC236}">
                <a16:creationId xmlns:a16="http://schemas.microsoft.com/office/drawing/2014/main" id="{0E93FD79-5106-4A16-8A9A-249C4EFA12FE}"/>
              </a:ext>
            </a:extLst>
          </p:cNvPr>
          <p:cNvPicPr>
            <a:picLocks noGrp="1" noChangeAspect="1"/>
          </p:cNvPicPr>
          <p:nvPr>
            <p:ph idx="1"/>
          </p:nvPr>
        </p:nvPicPr>
        <p:blipFill>
          <a:blip r:embed="rId2"/>
          <a:stretch>
            <a:fillRect/>
          </a:stretch>
        </p:blipFill>
        <p:spPr>
          <a:xfrm>
            <a:off x="457201" y="1098265"/>
            <a:ext cx="8893628" cy="5453758"/>
          </a:xfrm>
          <a:prstGeom prst="rect">
            <a:avLst/>
          </a:prstGeom>
        </p:spPr>
      </p:pic>
      <p:sp>
        <p:nvSpPr>
          <p:cNvPr id="4" name="Title 3">
            <a:extLst>
              <a:ext uri="{FF2B5EF4-FFF2-40B4-BE49-F238E27FC236}">
                <a16:creationId xmlns:a16="http://schemas.microsoft.com/office/drawing/2014/main" id="{39DD11A7-D0F3-4C19-ACD3-25BD91E37E7F}"/>
              </a:ext>
            </a:extLst>
          </p:cNvPr>
          <p:cNvSpPr>
            <a:spLocks noGrp="1"/>
          </p:cNvSpPr>
          <p:nvPr>
            <p:ph type="title"/>
          </p:nvPr>
        </p:nvSpPr>
        <p:spPr>
          <a:xfrm>
            <a:off x="231648" y="190954"/>
            <a:ext cx="8546592" cy="1006475"/>
          </a:xfrm>
        </p:spPr>
        <p:txBody>
          <a:bodyPr/>
          <a:lstStyle/>
          <a:p>
            <a:r>
              <a:rPr lang="en-US" dirty="0"/>
              <a:t>Service Now</a:t>
            </a:r>
          </a:p>
        </p:txBody>
      </p:sp>
      <p:sp>
        <p:nvSpPr>
          <p:cNvPr id="6" name="Slide Number Placeholder 5">
            <a:extLst>
              <a:ext uri="{FF2B5EF4-FFF2-40B4-BE49-F238E27FC236}">
                <a16:creationId xmlns:a16="http://schemas.microsoft.com/office/drawing/2014/main" id="{8F8C217F-F18A-4744-B85A-52ACA9DDAC5E}"/>
              </a:ext>
            </a:extLst>
          </p:cNvPr>
          <p:cNvSpPr>
            <a:spLocks noGrp="1"/>
          </p:cNvSpPr>
          <p:nvPr>
            <p:ph type="sldNum" sz="quarter" idx="16"/>
          </p:nvPr>
        </p:nvSpPr>
        <p:spPr/>
        <p:txBody>
          <a:bodyPr/>
          <a:lstStyle/>
          <a:p>
            <a:fld id="{82A07BB3-F3DC-4C0B-B008-4C703ECBF595}" type="slidenum">
              <a:rPr lang="en-US" smtClean="0"/>
              <a:t>28</a:t>
            </a:fld>
            <a:endParaRPr lang="en-US" dirty="0"/>
          </a:p>
        </p:txBody>
      </p:sp>
    </p:spTree>
    <p:extLst>
      <p:ext uri="{BB962C8B-B14F-4D97-AF65-F5344CB8AC3E}">
        <p14:creationId xmlns:p14="http://schemas.microsoft.com/office/powerpoint/2010/main" val="2252448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of a Service NOW Tab">
            <a:extLst>
              <a:ext uri="{FF2B5EF4-FFF2-40B4-BE49-F238E27FC236}">
                <a16:creationId xmlns:a16="http://schemas.microsoft.com/office/drawing/2014/main" id="{B1D8ABDE-867B-4312-A1C9-1AFAA83EFC61}"/>
              </a:ext>
            </a:extLst>
          </p:cNvPr>
          <p:cNvPicPr>
            <a:picLocks noGrp="1" noChangeAspect="1"/>
          </p:cNvPicPr>
          <p:nvPr>
            <p:ph idx="1"/>
          </p:nvPr>
        </p:nvPicPr>
        <p:blipFill>
          <a:blip r:embed="rId2"/>
          <a:stretch>
            <a:fillRect/>
          </a:stretch>
        </p:blipFill>
        <p:spPr>
          <a:xfrm>
            <a:off x="947056" y="1186490"/>
            <a:ext cx="8321845" cy="5110216"/>
          </a:xfrm>
          <a:prstGeom prst="rect">
            <a:avLst/>
          </a:prstGeom>
        </p:spPr>
      </p:pic>
      <p:sp>
        <p:nvSpPr>
          <p:cNvPr id="4" name="Title 3">
            <a:extLst>
              <a:ext uri="{FF2B5EF4-FFF2-40B4-BE49-F238E27FC236}">
                <a16:creationId xmlns:a16="http://schemas.microsoft.com/office/drawing/2014/main" id="{17C8C940-DB9D-4AA8-8047-37E1818A9FB6}"/>
              </a:ext>
            </a:extLst>
          </p:cNvPr>
          <p:cNvSpPr>
            <a:spLocks noGrp="1"/>
          </p:cNvSpPr>
          <p:nvPr>
            <p:ph type="title"/>
          </p:nvPr>
        </p:nvSpPr>
        <p:spPr>
          <a:xfrm>
            <a:off x="286077" y="103868"/>
            <a:ext cx="8546592" cy="1325563"/>
          </a:xfrm>
        </p:spPr>
        <p:txBody>
          <a:bodyPr/>
          <a:lstStyle/>
          <a:p>
            <a:r>
              <a:rPr lang="en-US" dirty="0"/>
              <a:t>Service Now </a:t>
            </a:r>
            <a:r>
              <a:rPr lang="en-US" dirty="0" err="1"/>
              <a:t>con’t</a:t>
            </a:r>
            <a:endParaRPr lang="en-US" dirty="0"/>
          </a:p>
        </p:txBody>
      </p:sp>
      <p:sp>
        <p:nvSpPr>
          <p:cNvPr id="6" name="Slide Number Placeholder 5">
            <a:extLst>
              <a:ext uri="{FF2B5EF4-FFF2-40B4-BE49-F238E27FC236}">
                <a16:creationId xmlns:a16="http://schemas.microsoft.com/office/drawing/2014/main" id="{9B61E9D7-B48E-4741-AFB7-7D98E8448001}"/>
              </a:ext>
            </a:extLst>
          </p:cNvPr>
          <p:cNvSpPr>
            <a:spLocks noGrp="1"/>
          </p:cNvSpPr>
          <p:nvPr>
            <p:ph type="sldNum" sz="quarter" idx="16"/>
          </p:nvPr>
        </p:nvSpPr>
        <p:spPr/>
        <p:txBody>
          <a:bodyPr/>
          <a:lstStyle/>
          <a:p>
            <a:fld id="{82A07BB3-F3DC-4C0B-B008-4C703ECBF595}" type="slidenum">
              <a:rPr lang="en-US" smtClean="0"/>
              <a:t>29</a:t>
            </a:fld>
            <a:endParaRPr lang="en-US" dirty="0"/>
          </a:p>
        </p:txBody>
      </p:sp>
    </p:spTree>
    <p:extLst>
      <p:ext uri="{BB962C8B-B14F-4D97-AF65-F5344CB8AC3E}">
        <p14:creationId xmlns:p14="http://schemas.microsoft.com/office/powerpoint/2010/main" val="2335326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604D94-CBCE-480B-8C15-DEECAE2F6802}"/>
              </a:ext>
            </a:extLst>
          </p:cNvPr>
          <p:cNvSpPr>
            <a:spLocks noGrp="1"/>
          </p:cNvSpPr>
          <p:nvPr>
            <p:ph idx="1"/>
          </p:nvPr>
        </p:nvSpPr>
        <p:spPr/>
        <p:txBody>
          <a:bodyPr>
            <a:normAutofit/>
          </a:bodyPr>
          <a:lstStyle/>
          <a:p>
            <a:pPr marL="0" indent="0">
              <a:buNone/>
            </a:pPr>
            <a:r>
              <a:rPr lang="en-US" b="1" dirty="0"/>
              <a:t>What is Change Management?</a:t>
            </a:r>
          </a:p>
          <a:p>
            <a:pPr marL="0" indent="0">
              <a:buNone/>
            </a:pPr>
            <a:endParaRPr lang="en-US" b="1" dirty="0"/>
          </a:p>
          <a:p>
            <a:r>
              <a:rPr lang="en-US" dirty="0"/>
              <a:t>Follows a standard operating procedure to eliminate any unintended interruptions and includes change assessment, planning, and approval.</a:t>
            </a:r>
          </a:p>
          <a:p>
            <a:r>
              <a:rPr lang="en-US" dirty="0"/>
              <a:t>Operates as a gatekeeper to ensure minimum risk and impact to the ongoing infrastructure and operations.</a:t>
            </a:r>
          </a:p>
          <a:p>
            <a:r>
              <a:rPr lang="en-US" dirty="0"/>
              <a:t>Serves to protect the production environment via effective change planning, optimized resources, and communication.</a:t>
            </a:r>
          </a:p>
        </p:txBody>
      </p:sp>
      <p:sp>
        <p:nvSpPr>
          <p:cNvPr id="4" name="Title 3">
            <a:extLst>
              <a:ext uri="{FF2B5EF4-FFF2-40B4-BE49-F238E27FC236}">
                <a16:creationId xmlns:a16="http://schemas.microsoft.com/office/drawing/2014/main" id="{180DAFB8-D674-4D7B-945B-7F48AB1D5194}"/>
              </a:ext>
            </a:extLst>
          </p:cNvPr>
          <p:cNvSpPr>
            <a:spLocks noGrp="1"/>
          </p:cNvSpPr>
          <p:nvPr>
            <p:ph type="title"/>
          </p:nvPr>
        </p:nvSpPr>
        <p:spPr/>
        <p:txBody>
          <a:bodyPr/>
          <a:lstStyle/>
          <a:p>
            <a:r>
              <a:rPr lang="en-US" dirty="0"/>
              <a:t>Change Management</a:t>
            </a:r>
          </a:p>
        </p:txBody>
      </p:sp>
      <p:sp>
        <p:nvSpPr>
          <p:cNvPr id="3" name="Slide Number Placeholder 2">
            <a:extLst>
              <a:ext uri="{FF2B5EF4-FFF2-40B4-BE49-F238E27FC236}">
                <a16:creationId xmlns:a16="http://schemas.microsoft.com/office/drawing/2014/main" id="{9AF2B284-5F0F-4D67-9C81-8539C6DCB393}"/>
              </a:ext>
            </a:extLst>
          </p:cNvPr>
          <p:cNvSpPr>
            <a:spLocks noGrp="1"/>
          </p:cNvSpPr>
          <p:nvPr>
            <p:ph type="sldNum" sz="quarter" idx="16"/>
          </p:nvPr>
        </p:nvSpPr>
        <p:spPr/>
        <p:txBody>
          <a:bodyPr/>
          <a:lstStyle/>
          <a:p>
            <a:fld id="{82A07BB3-F3DC-4C0B-B008-4C703ECBF595}" type="slidenum">
              <a:rPr lang="en-US" smtClean="0"/>
              <a:t>3</a:t>
            </a:fld>
            <a:endParaRPr lang="en-US" dirty="0"/>
          </a:p>
        </p:txBody>
      </p:sp>
    </p:spTree>
    <p:extLst>
      <p:ext uri="{BB962C8B-B14F-4D97-AF65-F5344CB8AC3E}">
        <p14:creationId xmlns:p14="http://schemas.microsoft.com/office/powerpoint/2010/main" val="1876981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ange request Management (ChaRM)">
            <a:extLst>
              <a:ext uri="{FF2B5EF4-FFF2-40B4-BE49-F238E27FC236}">
                <a16:creationId xmlns:a16="http://schemas.microsoft.com/office/drawing/2014/main" id="{34D3628A-DFC8-4971-AC65-A3213339DCD4}"/>
              </a:ext>
            </a:extLst>
          </p:cNvPr>
          <p:cNvPicPr>
            <a:picLocks noGrp="1" noChangeAspect="1"/>
          </p:cNvPicPr>
          <p:nvPr>
            <p:ph idx="1"/>
          </p:nvPr>
        </p:nvPicPr>
        <p:blipFill>
          <a:blip r:embed="rId2"/>
          <a:stretch>
            <a:fillRect/>
          </a:stretch>
        </p:blipFill>
        <p:spPr>
          <a:xfrm>
            <a:off x="839657" y="1825625"/>
            <a:ext cx="10512686" cy="4351338"/>
          </a:xfrm>
          <a:prstGeom prst="rect">
            <a:avLst/>
          </a:prstGeom>
        </p:spPr>
      </p:pic>
      <p:sp>
        <p:nvSpPr>
          <p:cNvPr id="4" name="Title 3" hidden="1">
            <a:extLst>
              <a:ext uri="{FF2B5EF4-FFF2-40B4-BE49-F238E27FC236}">
                <a16:creationId xmlns:a16="http://schemas.microsoft.com/office/drawing/2014/main" id="{5155E911-BB54-40E7-80BE-3FE99A9053B2}"/>
              </a:ext>
            </a:extLst>
          </p:cNvPr>
          <p:cNvSpPr>
            <a:spLocks noGrp="1"/>
          </p:cNvSpPr>
          <p:nvPr>
            <p:ph type="title"/>
          </p:nvPr>
        </p:nvSpPr>
        <p:spPr/>
        <p:txBody>
          <a:bodyPr/>
          <a:lstStyle/>
          <a:p>
            <a:r>
              <a:rPr lang="en-US" dirty="0" err="1"/>
              <a:t>ChaRM</a:t>
            </a:r>
            <a:endParaRPr lang="en-US" dirty="0"/>
          </a:p>
        </p:txBody>
      </p:sp>
      <p:sp>
        <p:nvSpPr>
          <p:cNvPr id="5" name="Slide Number Placeholder 4">
            <a:extLst>
              <a:ext uri="{FF2B5EF4-FFF2-40B4-BE49-F238E27FC236}">
                <a16:creationId xmlns:a16="http://schemas.microsoft.com/office/drawing/2014/main" id="{2127551B-6140-4F0A-A06B-5E7F14D006D3}"/>
              </a:ext>
            </a:extLst>
          </p:cNvPr>
          <p:cNvSpPr>
            <a:spLocks noGrp="1"/>
          </p:cNvSpPr>
          <p:nvPr>
            <p:ph type="sldNum" sz="quarter" idx="16"/>
          </p:nvPr>
        </p:nvSpPr>
        <p:spPr/>
        <p:txBody>
          <a:bodyPr/>
          <a:lstStyle/>
          <a:p>
            <a:fld id="{82A07BB3-F3DC-4C0B-B008-4C703ECBF595}" type="slidenum">
              <a:rPr lang="en-US" smtClean="0"/>
              <a:t>30</a:t>
            </a:fld>
            <a:endParaRPr lang="en-US" dirty="0"/>
          </a:p>
        </p:txBody>
      </p:sp>
    </p:spTree>
    <p:extLst>
      <p:ext uri="{BB962C8B-B14F-4D97-AF65-F5344CB8AC3E}">
        <p14:creationId xmlns:p14="http://schemas.microsoft.com/office/powerpoint/2010/main" val="2757650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5E32A9-5324-467C-AA24-D203295310D3}"/>
              </a:ext>
            </a:extLst>
          </p:cNvPr>
          <p:cNvSpPr>
            <a:spLocks noGrp="1"/>
          </p:cNvSpPr>
          <p:nvPr>
            <p:ph idx="1"/>
          </p:nvPr>
        </p:nvSpPr>
        <p:spPr>
          <a:xfrm>
            <a:off x="838200" y="1825625"/>
            <a:ext cx="10515600" cy="4351338"/>
          </a:xfrm>
        </p:spPr>
        <p:txBody>
          <a:bodyPr/>
          <a:lstStyle/>
          <a:p>
            <a:pPr marL="0" indent="0">
              <a:buNone/>
            </a:pPr>
            <a:r>
              <a:rPr lang="en-US" sz="3600" b="1" u="sng" dirty="0"/>
              <a:t>Three objectives of ChaRM:</a:t>
            </a:r>
          </a:p>
          <a:p>
            <a:pPr marL="403225" indent="-403225">
              <a:buAutoNum type="arabicPeriod"/>
            </a:pPr>
            <a:r>
              <a:rPr lang="en-US" dirty="0"/>
              <a:t>Consolidate SAP Change Management into a common toolset</a:t>
            </a:r>
          </a:p>
          <a:p>
            <a:pPr marL="514350" indent="-514350">
              <a:buAutoNum type="arabicPeriod"/>
            </a:pPr>
            <a:endParaRPr lang="en-US" dirty="0"/>
          </a:p>
          <a:p>
            <a:pPr marL="403225" indent="-403225">
              <a:buNone/>
            </a:pPr>
            <a:r>
              <a:rPr lang="en-US" dirty="0"/>
              <a:t>2. Reduce Change Management administrative overhead</a:t>
            </a:r>
          </a:p>
          <a:p>
            <a:pPr marL="0" indent="0">
              <a:buNone/>
            </a:pPr>
            <a:endParaRPr lang="en-US" dirty="0"/>
          </a:p>
          <a:p>
            <a:pPr marL="0" indent="0">
              <a:buNone/>
            </a:pPr>
            <a:r>
              <a:rPr lang="en-US" dirty="0"/>
              <a:t>3. Leverage workflow with technical action</a:t>
            </a:r>
          </a:p>
          <a:p>
            <a:pPr marL="0" indent="0">
              <a:buNone/>
            </a:pPr>
            <a:endParaRPr lang="en-US" dirty="0"/>
          </a:p>
        </p:txBody>
      </p:sp>
      <p:sp>
        <p:nvSpPr>
          <p:cNvPr id="4" name="Title 3">
            <a:extLst>
              <a:ext uri="{FF2B5EF4-FFF2-40B4-BE49-F238E27FC236}">
                <a16:creationId xmlns:a16="http://schemas.microsoft.com/office/drawing/2014/main" id="{A366C9AB-E89F-498C-981E-C5D6774CB8E2}"/>
              </a:ext>
            </a:extLst>
          </p:cNvPr>
          <p:cNvSpPr>
            <a:spLocks noGrp="1"/>
          </p:cNvSpPr>
          <p:nvPr>
            <p:ph type="title"/>
          </p:nvPr>
        </p:nvSpPr>
        <p:spPr/>
        <p:txBody>
          <a:bodyPr/>
          <a:lstStyle/>
          <a:p>
            <a:r>
              <a:rPr lang="en-US" dirty="0"/>
              <a:t>ChaRM</a:t>
            </a:r>
          </a:p>
        </p:txBody>
      </p:sp>
      <p:sp>
        <p:nvSpPr>
          <p:cNvPr id="3" name="Slide Number Placeholder 2">
            <a:extLst>
              <a:ext uri="{FF2B5EF4-FFF2-40B4-BE49-F238E27FC236}">
                <a16:creationId xmlns:a16="http://schemas.microsoft.com/office/drawing/2014/main" id="{2DCE6D52-F128-4CF9-B9A3-236C90273042}"/>
              </a:ext>
            </a:extLst>
          </p:cNvPr>
          <p:cNvSpPr>
            <a:spLocks noGrp="1"/>
          </p:cNvSpPr>
          <p:nvPr>
            <p:ph type="sldNum" sz="quarter" idx="16"/>
          </p:nvPr>
        </p:nvSpPr>
        <p:spPr/>
        <p:txBody>
          <a:bodyPr/>
          <a:lstStyle/>
          <a:p>
            <a:fld id="{82A07BB3-F3DC-4C0B-B008-4C703ECBF595}" type="slidenum">
              <a:rPr lang="en-US" smtClean="0"/>
              <a:t>31</a:t>
            </a:fld>
            <a:endParaRPr lang="en-US" dirty="0"/>
          </a:p>
        </p:txBody>
      </p:sp>
    </p:spTree>
    <p:extLst>
      <p:ext uri="{BB962C8B-B14F-4D97-AF65-F5344CB8AC3E}">
        <p14:creationId xmlns:p14="http://schemas.microsoft.com/office/powerpoint/2010/main" val="174198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arm workflow">
            <a:extLst>
              <a:ext uri="{FF2B5EF4-FFF2-40B4-BE49-F238E27FC236}">
                <a16:creationId xmlns:a16="http://schemas.microsoft.com/office/drawing/2014/main" id="{71E48FF3-D7DC-4572-A42F-A2043E02BF92}"/>
              </a:ext>
            </a:extLst>
          </p:cNvPr>
          <p:cNvPicPr>
            <a:picLocks noGrp="1" noChangeAspect="1"/>
          </p:cNvPicPr>
          <p:nvPr>
            <p:ph idx="1"/>
          </p:nvPr>
        </p:nvPicPr>
        <p:blipFill>
          <a:blip r:embed="rId2"/>
          <a:stretch>
            <a:fillRect/>
          </a:stretch>
        </p:blipFill>
        <p:spPr>
          <a:xfrm>
            <a:off x="137161" y="2048256"/>
            <a:ext cx="3483863" cy="2596896"/>
          </a:xfrm>
          <a:prstGeom prst="rect">
            <a:avLst/>
          </a:prstGeom>
        </p:spPr>
      </p:pic>
      <p:sp>
        <p:nvSpPr>
          <p:cNvPr id="4" name="Title 3" descr="Charm workflow">
            <a:extLst>
              <a:ext uri="{FF2B5EF4-FFF2-40B4-BE49-F238E27FC236}">
                <a16:creationId xmlns:a16="http://schemas.microsoft.com/office/drawing/2014/main" id="{91BA5EC2-95B6-4F14-B919-99C91BDD4FFD}"/>
              </a:ext>
            </a:extLst>
          </p:cNvPr>
          <p:cNvSpPr>
            <a:spLocks noGrp="1"/>
          </p:cNvSpPr>
          <p:nvPr>
            <p:ph type="title"/>
          </p:nvPr>
        </p:nvSpPr>
        <p:spPr/>
        <p:txBody>
          <a:bodyPr/>
          <a:lstStyle/>
          <a:p>
            <a:r>
              <a:rPr lang="en-US" dirty="0"/>
              <a:t>Charm Workflow</a:t>
            </a:r>
          </a:p>
        </p:txBody>
      </p:sp>
      <p:sp>
        <p:nvSpPr>
          <p:cNvPr id="5" name="Slide Number Placeholder 4">
            <a:extLst>
              <a:ext uri="{FF2B5EF4-FFF2-40B4-BE49-F238E27FC236}">
                <a16:creationId xmlns:a16="http://schemas.microsoft.com/office/drawing/2014/main" id="{89BBD87B-FBE9-4DCA-A814-392D327C6E82}"/>
              </a:ext>
            </a:extLst>
          </p:cNvPr>
          <p:cNvSpPr>
            <a:spLocks noGrp="1"/>
          </p:cNvSpPr>
          <p:nvPr>
            <p:ph type="sldNum" sz="quarter" idx="16"/>
          </p:nvPr>
        </p:nvSpPr>
        <p:spPr/>
        <p:txBody>
          <a:bodyPr/>
          <a:lstStyle/>
          <a:p>
            <a:fld id="{82A07BB3-F3DC-4C0B-B008-4C703ECBF595}" type="slidenum">
              <a:rPr lang="en-US" smtClean="0"/>
              <a:t>32</a:t>
            </a:fld>
            <a:endParaRPr lang="en-US" dirty="0"/>
          </a:p>
        </p:txBody>
      </p:sp>
      <p:pic>
        <p:nvPicPr>
          <p:cNvPr id="7" name="Picture 2" descr="ChaRM Workflow">
            <a:extLst>
              <a:ext uri="{FF2B5EF4-FFF2-40B4-BE49-F238E27FC236}">
                <a16:creationId xmlns:a16="http://schemas.microsoft.com/office/drawing/2014/main" id="{BAE1439B-7CD0-40D3-8EC4-92321CC8343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38600" y="1993392"/>
            <a:ext cx="7895430" cy="447141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699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arm workflow continued">
            <a:extLst>
              <a:ext uri="{FF2B5EF4-FFF2-40B4-BE49-F238E27FC236}">
                <a16:creationId xmlns:a16="http://schemas.microsoft.com/office/drawing/2014/main" id="{95B1DB39-A0EB-4EBE-B962-2D8E747EFB7E}"/>
              </a:ext>
            </a:extLst>
          </p:cNvPr>
          <p:cNvPicPr>
            <a:picLocks noGrp="1" noChangeAspect="1"/>
          </p:cNvPicPr>
          <p:nvPr>
            <p:ph idx="1"/>
          </p:nvPr>
        </p:nvPicPr>
        <p:blipFill>
          <a:blip r:embed="rId2"/>
          <a:stretch>
            <a:fillRect/>
          </a:stretch>
        </p:blipFill>
        <p:spPr>
          <a:xfrm>
            <a:off x="293512" y="2088445"/>
            <a:ext cx="3454400" cy="2856088"/>
          </a:xfrm>
          <a:prstGeom prst="rect">
            <a:avLst/>
          </a:prstGeom>
        </p:spPr>
      </p:pic>
      <p:sp>
        <p:nvSpPr>
          <p:cNvPr id="4" name="Title 3" descr="charm workflow">
            <a:extLst>
              <a:ext uri="{FF2B5EF4-FFF2-40B4-BE49-F238E27FC236}">
                <a16:creationId xmlns:a16="http://schemas.microsoft.com/office/drawing/2014/main" id="{5080E56F-ACAB-4D7E-BA37-5B70BBE18931}"/>
              </a:ext>
            </a:extLst>
          </p:cNvPr>
          <p:cNvSpPr>
            <a:spLocks noGrp="1"/>
          </p:cNvSpPr>
          <p:nvPr>
            <p:ph type="title"/>
          </p:nvPr>
        </p:nvSpPr>
        <p:spPr/>
        <p:txBody>
          <a:bodyPr/>
          <a:lstStyle/>
          <a:p>
            <a:r>
              <a:rPr lang="en-US" dirty="0"/>
              <a:t>Charm Workflow</a:t>
            </a:r>
          </a:p>
        </p:txBody>
      </p:sp>
      <p:sp>
        <p:nvSpPr>
          <p:cNvPr id="5" name="Slide Number Placeholder 4">
            <a:extLst>
              <a:ext uri="{FF2B5EF4-FFF2-40B4-BE49-F238E27FC236}">
                <a16:creationId xmlns:a16="http://schemas.microsoft.com/office/drawing/2014/main" id="{3D06D4BB-5540-4332-8DBF-701792C29370}"/>
              </a:ext>
            </a:extLst>
          </p:cNvPr>
          <p:cNvSpPr>
            <a:spLocks noGrp="1"/>
          </p:cNvSpPr>
          <p:nvPr>
            <p:ph type="sldNum" sz="quarter" idx="16"/>
          </p:nvPr>
        </p:nvSpPr>
        <p:spPr/>
        <p:txBody>
          <a:bodyPr/>
          <a:lstStyle/>
          <a:p>
            <a:fld id="{82A07BB3-F3DC-4C0B-B008-4C703ECBF595}" type="slidenum">
              <a:rPr lang="en-US" smtClean="0"/>
              <a:t>33</a:t>
            </a:fld>
            <a:endParaRPr lang="en-US" dirty="0"/>
          </a:p>
        </p:txBody>
      </p:sp>
      <p:pic>
        <p:nvPicPr>
          <p:cNvPr id="7" name="Picture 6" descr="charm workflow">
            <a:extLst>
              <a:ext uri="{FF2B5EF4-FFF2-40B4-BE49-F238E27FC236}">
                <a16:creationId xmlns:a16="http://schemas.microsoft.com/office/drawing/2014/main" id="{1A4E2A63-9EF0-4633-984B-8A32D151FBEB}"/>
              </a:ext>
            </a:extLst>
          </p:cNvPr>
          <p:cNvPicPr>
            <a:picLocks noChangeAspect="1"/>
          </p:cNvPicPr>
          <p:nvPr/>
        </p:nvPicPr>
        <p:blipFill>
          <a:blip r:embed="rId3"/>
          <a:stretch>
            <a:fillRect/>
          </a:stretch>
        </p:blipFill>
        <p:spPr>
          <a:xfrm>
            <a:off x="4368196" y="1715910"/>
            <a:ext cx="6604604" cy="4538134"/>
          </a:xfrm>
          <a:prstGeom prst="rect">
            <a:avLst/>
          </a:prstGeom>
        </p:spPr>
      </p:pic>
    </p:spTree>
    <p:extLst>
      <p:ext uri="{BB962C8B-B14F-4D97-AF65-F5344CB8AC3E}">
        <p14:creationId xmlns:p14="http://schemas.microsoft.com/office/powerpoint/2010/main" val="2407043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questions">
            <a:extLst>
              <a:ext uri="{FF2B5EF4-FFF2-40B4-BE49-F238E27FC236}">
                <a16:creationId xmlns:a16="http://schemas.microsoft.com/office/drawing/2014/main" id="{4D6D0AD9-D5FA-48C6-9D94-0A18423FA6EB}"/>
              </a:ext>
            </a:extLst>
          </p:cNvPr>
          <p:cNvSpPr>
            <a:spLocks noGrp="1"/>
          </p:cNvSpPr>
          <p:nvPr>
            <p:ph type="title"/>
          </p:nvPr>
        </p:nvSpPr>
        <p:spPr/>
        <p:txBody>
          <a:bodyPr/>
          <a:lstStyle/>
          <a:p>
            <a:r>
              <a:rPr lang="en-US" dirty="0"/>
              <a:t>Questions</a:t>
            </a:r>
          </a:p>
        </p:txBody>
      </p:sp>
      <p:sp>
        <p:nvSpPr>
          <p:cNvPr id="5" name="Slide Number Placeholder 4">
            <a:extLst>
              <a:ext uri="{FF2B5EF4-FFF2-40B4-BE49-F238E27FC236}">
                <a16:creationId xmlns:a16="http://schemas.microsoft.com/office/drawing/2014/main" id="{D8F5B4B8-4315-49C7-A8D8-9AE415CCE8F7}"/>
              </a:ext>
            </a:extLst>
          </p:cNvPr>
          <p:cNvSpPr>
            <a:spLocks noGrp="1"/>
          </p:cNvSpPr>
          <p:nvPr>
            <p:ph type="sldNum" sz="quarter" idx="16"/>
          </p:nvPr>
        </p:nvSpPr>
        <p:spPr/>
        <p:txBody>
          <a:bodyPr/>
          <a:lstStyle/>
          <a:p>
            <a:fld id="{82A07BB3-F3DC-4C0B-B008-4C703ECBF595}" type="slidenum">
              <a:rPr lang="en-US" smtClean="0"/>
              <a:t>34</a:t>
            </a:fld>
            <a:endParaRPr lang="en-US" dirty="0"/>
          </a:p>
        </p:txBody>
      </p:sp>
      <p:sp>
        <p:nvSpPr>
          <p:cNvPr id="6" name="Title 3" descr="Questions">
            <a:extLst>
              <a:ext uri="{FF2B5EF4-FFF2-40B4-BE49-F238E27FC236}">
                <a16:creationId xmlns:a16="http://schemas.microsoft.com/office/drawing/2014/main" id="{1A29FFAA-F025-481D-AD44-EA7587965717}"/>
              </a:ext>
            </a:extLst>
          </p:cNvPr>
          <p:cNvSpPr>
            <a:spLocks noGrp="1"/>
          </p:cNvSpPr>
          <p:nvPr>
            <p:ph idx="1"/>
          </p:nvPr>
        </p:nvSpPr>
        <p:spPr>
          <a:xfrm>
            <a:off x="620890" y="2641600"/>
            <a:ext cx="6829777" cy="3580518"/>
          </a:xfrm>
          <a:prstGeom prst="ellipse">
            <a:avLst/>
          </a:prstGeom>
          <a:solidFill>
            <a:srgbClr val="ECFFB7"/>
          </a:solidFill>
          <a:ln w="174625" cmpd="thinThick">
            <a:solidFill>
              <a:srgbClr val="ECFFB7"/>
            </a:solidFill>
          </a:ln>
        </p:spPr>
        <p:txBody>
          <a:bodyPr vert="horz" lIns="91440" tIns="45720" rIns="91440" bIns="45720" rtlCol="0" anchor="ctr">
            <a:normAutofit/>
          </a:bodyPr>
          <a:lstStyle/>
          <a:p>
            <a:pPr algn="ctr"/>
            <a:r>
              <a:rPr lang="en-US" sz="3000" dirty="0">
                <a:latin typeface="+mj-lt"/>
              </a:rPr>
              <a:t>Any Questions?</a:t>
            </a:r>
            <a:endParaRPr lang="en-US" sz="3000" kern="1200" dirty="0">
              <a:latin typeface="+mj-lt"/>
              <a:ea typeface="+mj-ea"/>
              <a:cs typeface="+mj-cs"/>
            </a:endParaRPr>
          </a:p>
        </p:txBody>
      </p:sp>
      <p:pic>
        <p:nvPicPr>
          <p:cNvPr id="7" name="Picture 6" descr="person carrying a question mark on his back">
            <a:extLst>
              <a:ext uri="{FF2B5EF4-FFF2-40B4-BE49-F238E27FC236}">
                <a16:creationId xmlns:a16="http://schemas.microsoft.com/office/drawing/2014/main" id="{520D4541-740E-463C-83A7-8EB342443F70}"/>
              </a:ext>
            </a:extLst>
          </p:cNvPr>
          <p:cNvPicPr>
            <a:picLocks noChangeAspect="1"/>
          </p:cNvPicPr>
          <p:nvPr/>
        </p:nvPicPr>
        <p:blipFill>
          <a:blip r:embed="rId2"/>
          <a:stretch>
            <a:fillRect/>
          </a:stretch>
        </p:blipFill>
        <p:spPr>
          <a:xfrm>
            <a:off x="7969955" y="2370667"/>
            <a:ext cx="2731911" cy="3722516"/>
          </a:xfrm>
          <a:prstGeom prst="rect">
            <a:avLst/>
          </a:prstGeom>
        </p:spPr>
      </p:pic>
    </p:spTree>
    <p:extLst>
      <p:ext uri="{BB962C8B-B14F-4D97-AF65-F5344CB8AC3E}">
        <p14:creationId xmlns:p14="http://schemas.microsoft.com/office/powerpoint/2010/main" val="975579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onfiguration Managemet">
            <a:extLst>
              <a:ext uri="{FF2B5EF4-FFF2-40B4-BE49-F238E27FC236}">
                <a16:creationId xmlns:a16="http://schemas.microsoft.com/office/drawing/2014/main" id="{280F2897-1004-4EA6-A378-C32F144DE353}"/>
              </a:ext>
            </a:extLst>
          </p:cNvPr>
          <p:cNvSpPr>
            <a:spLocks noGrp="1"/>
          </p:cNvSpPr>
          <p:nvPr>
            <p:ph type="title"/>
          </p:nvPr>
        </p:nvSpPr>
        <p:spPr>
          <a:xfrm>
            <a:off x="231648" y="365125"/>
            <a:ext cx="8546592" cy="1492250"/>
          </a:xfrm>
        </p:spPr>
        <p:txBody>
          <a:bodyPr>
            <a:normAutofit/>
          </a:bodyPr>
          <a:lstStyle/>
          <a:p>
            <a:r>
              <a:rPr lang="en-US" dirty="0"/>
              <a:t>Configuration Management</a:t>
            </a:r>
          </a:p>
        </p:txBody>
      </p:sp>
      <p:sp>
        <p:nvSpPr>
          <p:cNvPr id="2" name="Slide Number Placeholder 1">
            <a:extLst>
              <a:ext uri="{FF2B5EF4-FFF2-40B4-BE49-F238E27FC236}">
                <a16:creationId xmlns:a16="http://schemas.microsoft.com/office/drawing/2014/main" id="{81422CC1-0217-431D-B4C3-896CD7411767}"/>
              </a:ext>
            </a:extLst>
          </p:cNvPr>
          <p:cNvSpPr>
            <a:spLocks noGrp="1"/>
          </p:cNvSpPr>
          <p:nvPr>
            <p:ph type="sldNum" sz="quarter" idx="16"/>
          </p:nvPr>
        </p:nvSpPr>
        <p:spPr/>
        <p:txBody>
          <a:bodyPr/>
          <a:lstStyle/>
          <a:p>
            <a:fld id="{82A07BB3-F3DC-4C0B-B008-4C703ECBF595}" type="slidenum">
              <a:rPr lang="en-US" smtClean="0"/>
              <a:t>4</a:t>
            </a:fld>
            <a:endParaRPr lang="en-US" dirty="0"/>
          </a:p>
        </p:txBody>
      </p:sp>
      <p:pic>
        <p:nvPicPr>
          <p:cNvPr id="8" name="Content Placeholder 7" descr="Picture of a computer system">
            <a:extLst>
              <a:ext uri="{FF2B5EF4-FFF2-40B4-BE49-F238E27FC236}">
                <a16:creationId xmlns:a16="http://schemas.microsoft.com/office/drawing/2014/main" id="{7BC0584D-2618-4ADB-836C-C36416600444}"/>
              </a:ext>
              <a:ext uri="{C183D7F6-B498-43B3-948B-1728B52AA6E4}">
                <adec:decorative xmlns:adec="http://schemas.microsoft.com/office/drawing/2017/decorative" xmlns="" val="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2401" y="1422047"/>
            <a:ext cx="8159799" cy="5435953"/>
          </a:xfrm>
        </p:spPr>
      </p:pic>
    </p:spTree>
    <p:extLst>
      <p:ext uri="{BB962C8B-B14F-4D97-AF65-F5344CB8AC3E}">
        <p14:creationId xmlns:p14="http://schemas.microsoft.com/office/powerpoint/2010/main" val="3295305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817200-D2D9-4E7B-80B3-E9A3DEBB70FA}"/>
              </a:ext>
            </a:extLst>
          </p:cNvPr>
          <p:cNvSpPr>
            <a:spLocks noGrp="1"/>
          </p:cNvSpPr>
          <p:nvPr>
            <p:ph idx="1"/>
          </p:nvPr>
        </p:nvSpPr>
        <p:spPr/>
        <p:txBody>
          <a:bodyPr/>
          <a:lstStyle/>
          <a:p>
            <a:pPr marL="0" indent="0">
              <a:buNone/>
            </a:pPr>
            <a:r>
              <a:rPr lang="en-US" sz="2400" b="1" dirty="0"/>
              <a:t>Configuration Management is……</a:t>
            </a:r>
          </a:p>
          <a:p>
            <a:r>
              <a:rPr lang="en-US" sz="2400" dirty="0"/>
              <a:t>A process that encompasses all other processes and services in the lifecycle phases.</a:t>
            </a:r>
          </a:p>
          <a:p>
            <a:r>
              <a:rPr lang="en-US" sz="2400" dirty="0"/>
              <a:t>A practice designed to handle changes systematically so that a system maintains its integrity over time.</a:t>
            </a:r>
          </a:p>
          <a:p>
            <a:r>
              <a:rPr lang="en-US" sz="2400" dirty="0"/>
              <a:t>A more disciplined process that is flexible and responsive:</a:t>
            </a:r>
          </a:p>
          <a:p>
            <a:pPr lvl="1"/>
            <a:r>
              <a:rPr lang="en-US" sz="2000" dirty="0"/>
              <a:t>Provides better control over changes into production.</a:t>
            </a:r>
          </a:p>
          <a:p>
            <a:pPr lvl="1"/>
            <a:r>
              <a:rPr lang="en-US" sz="2000" dirty="0"/>
              <a:t>Improves communication across teams.</a:t>
            </a:r>
          </a:p>
          <a:p>
            <a:pPr lvl="1"/>
            <a:r>
              <a:rPr lang="en-US" sz="2000" dirty="0"/>
              <a:t>Enhances cross team integration and promotes early detection of issues and cross team requirements.</a:t>
            </a:r>
          </a:p>
          <a:p>
            <a:pPr marL="0" indent="0">
              <a:buNone/>
            </a:pPr>
            <a:endParaRPr lang="en-US" dirty="0"/>
          </a:p>
        </p:txBody>
      </p:sp>
      <p:sp>
        <p:nvSpPr>
          <p:cNvPr id="4" name="Title 3">
            <a:extLst>
              <a:ext uri="{FF2B5EF4-FFF2-40B4-BE49-F238E27FC236}">
                <a16:creationId xmlns:a16="http://schemas.microsoft.com/office/drawing/2014/main" id="{595B44C8-7EC8-4F9B-BE5E-3D9FDDD8D24F}"/>
              </a:ext>
            </a:extLst>
          </p:cNvPr>
          <p:cNvSpPr>
            <a:spLocks noGrp="1"/>
          </p:cNvSpPr>
          <p:nvPr>
            <p:ph type="title"/>
          </p:nvPr>
        </p:nvSpPr>
        <p:spPr/>
        <p:txBody>
          <a:bodyPr/>
          <a:lstStyle/>
          <a:p>
            <a:r>
              <a:rPr lang="en-US" dirty="0"/>
              <a:t>Configuration Management</a:t>
            </a:r>
          </a:p>
        </p:txBody>
      </p:sp>
      <p:sp>
        <p:nvSpPr>
          <p:cNvPr id="3" name="Slide Number Placeholder 2">
            <a:extLst>
              <a:ext uri="{FF2B5EF4-FFF2-40B4-BE49-F238E27FC236}">
                <a16:creationId xmlns:a16="http://schemas.microsoft.com/office/drawing/2014/main" id="{E77A7B12-FFC0-4B54-87C3-E26A546D96C0}"/>
              </a:ext>
            </a:extLst>
          </p:cNvPr>
          <p:cNvSpPr>
            <a:spLocks noGrp="1"/>
          </p:cNvSpPr>
          <p:nvPr>
            <p:ph type="sldNum" sz="quarter" idx="16"/>
          </p:nvPr>
        </p:nvSpPr>
        <p:spPr/>
        <p:txBody>
          <a:bodyPr/>
          <a:lstStyle/>
          <a:p>
            <a:fld id="{82A07BB3-F3DC-4C0B-B008-4C703ECBF595}" type="slidenum">
              <a:rPr lang="en-US" smtClean="0"/>
              <a:t>5</a:t>
            </a:fld>
            <a:endParaRPr lang="en-US" dirty="0"/>
          </a:p>
        </p:txBody>
      </p:sp>
    </p:spTree>
    <p:extLst>
      <p:ext uri="{BB962C8B-B14F-4D97-AF65-F5344CB8AC3E}">
        <p14:creationId xmlns:p14="http://schemas.microsoft.com/office/powerpoint/2010/main" val="1103204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5D6382-0F1E-4520-8DAA-00BC45B71051}"/>
              </a:ext>
            </a:extLst>
          </p:cNvPr>
          <p:cNvSpPr>
            <a:spLocks noGrp="1"/>
          </p:cNvSpPr>
          <p:nvPr>
            <p:ph type="title"/>
          </p:nvPr>
        </p:nvSpPr>
        <p:spPr/>
        <p:txBody>
          <a:bodyPr/>
          <a:lstStyle/>
          <a:p>
            <a:r>
              <a:rPr lang="en-US" dirty="0"/>
              <a:t>Configuration Management versus</a:t>
            </a:r>
            <a:br>
              <a:rPr lang="en-US" dirty="0"/>
            </a:br>
            <a:r>
              <a:rPr lang="en-US" dirty="0"/>
              <a:t>Change Management</a:t>
            </a:r>
          </a:p>
        </p:txBody>
      </p:sp>
      <p:pic>
        <p:nvPicPr>
          <p:cNvPr id="1026" name="Picture 2" descr="Related image">
            <a:hlinkClick r:id="rId2"/>
            <a:extLst>
              <a:ext uri="{FF2B5EF4-FFF2-40B4-BE49-F238E27FC236}">
                <a16:creationId xmlns:a16="http://schemas.microsoft.com/office/drawing/2014/main" id="{A0CB8EE1-C594-4575-A338-3FBB38A0909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34342" y="1984209"/>
            <a:ext cx="6512577" cy="472966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3E0769D-EEE4-4913-AC4B-566D1ABA448E}"/>
              </a:ext>
            </a:extLst>
          </p:cNvPr>
          <p:cNvSpPr>
            <a:spLocks noGrp="1"/>
          </p:cNvSpPr>
          <p:nvPr>
            <p:ph type="sldNum" sz="quarter" idx="16"/>
          </p:nvPr>
        </p:nvSpPr>
        <p:spPr/>
        <p:txBody>
          <a:bodyPr/>
          <a:lstStyle/>
          <a:p>
            <a:fld id="{82A07BB3-F3DC-4C0B-B008-4C703ECBF595}" type="slidenum">
              <a:rPr lang="en-US" smtClean="0"/>
              <a:t>6</a:t>
            </a:fld>
            <a:endParaRPr lang="en-US" dirty="0"/>
          </a:p>
        </p:txBody>
      </p:sp>
    </p:spTree>
    <p:extLst>
      <p:ext uri="{BB962C8B-B14F-4D97-AF65-F5344CB8AC3E}">
        <p14:creationId xmlns:p14="http://schemas.microsoft.com/office/powerpoint/2010/main" val="1830250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Configuration Management versus Change Management">
            <a:extLst>
              <a:ext uri="{FF2B5EF4-FFF2-40B4-BE49-F238E27FC236}">
                <a16:creationId xmlns:a16="http://schemas.microsoft.com/office/drawing/2014/main" id="{F285CDB1-383D-47BE-BB92-6B1317B44772}"/>
              </a:ext>
            </a:extLst>
          </p:cNvPr>
          <p:cNvSpPr>
            <a:spLocks noGrp="1"/>
          </p:cNvSpPr>
          <p:nvPr>
            <p:ph type="title"/>
          </p:nvPr>
        </p:nvSpPr>
        <p:spPr/>
        <p:txBody>
          <a:bodyPr/>
          <a:lstStyle/>
          <a:p>
            <a:r>
              <a:rPr lang="en-US" dirty="0"/>
              <a:t>Configuration Management versus</a:t>
            </a:r>
            <a:br>
              <a:rPr lang="en-US" dirty="0"/>
            </a:br>
            <a:r>
              <a:rPr lang="en-US" dirty="0"/>
              <a:t>Change Management</a:t>
            </a:r>
          </a:p>
        </p:txBody>
      </p:sp>
      <p:pic>
        <p:nvPicPr>
          <p:cNvPr id="6" name="Content Placeholder 5" descr="Configuration Management vs Change Management">
            <a:extLst>
              <a:ext uri="{FF2B5EF4-FFF2-40B4-BE49-F238E27FC236}">
                <a16:creationId xmlns:a16="http://schemas.microsoft.com/office/drawing/2014/main" id="{A7F6B32B-1F67-4267-A051-8B96A00EFC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2822" y="1825625"/>
            <a:ext cx="7886356" cy="4351338"/>
          </a:xfrm>
        </p:spPr>
      </p:pic>
      <p:sp>
        <p:nvSpPr>
          <p:cNvPr id="2" name="Slide Number Placeholder 1">
            <a:extLst>
              <a:ext uri="{FF2B5EF4-FFF2-40B4-BE49-F238E27FC236}">
                <a16:creationId xmlns:a16="http://schemas.microsoft.com/office/drawing/2014/main" id="{23B70CEE-7773-4AF1-AB33-5092592D8E21}"/>
              </a:ext>
            </a:extLst>
          </p:cNvPr>
          <p:cNvSpPr>
            <a:spLocks noGrp="1"/>
          </p:cNvSpPr>
          <p:nvPr>
            <p:ph type="sldNum" sz="quarter" idx="16"/>
          </p:nvPr>
        </p:nvSpPr>
        <p:spPr/>
        <p:txBody>
          <a:bodyPr/>
          <a:lstStyle/>
          <a:p>
            <a:fld id="{82A07BB3-F3DC-4C0B-B008-4C703ECBF595}" type="slidenum">
              <a:rPr lang="en-US" smtClean="0"/>
              <a:t>7</a:t>
            </a:fld>
            <a:endParaRPr lang="en-US" dirty="0"/>
          </a:p>
        </p:txBody>
      </p:sp>
    </p:spTree>
    <p:extLst>
      <p:ext uri="{BB962C8B-B14F-4D97-AF65-F5344CB8AC3E}">
        <p14:creationId xmlns:p14="http://schemas.microsoft.com/office/powerpoint/2010/main" val="369116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817200-D2D9-4E7B-80B3-E9A3DEBB70FA}"/>
              </a:ext>
            </a:extLst>
          </p:cNvPr>
          <p:cNvSpPr>
            <a:spLocks noGrp="1"/>
          </p:cNvSpPr>
          <p:nvPr>
            <p:ph idx="1"/>
          </p:nvPr>
        </p:nvSpPr>
        <p:spPr/>
        <p:txBody>
          <a:bodyPr>
            <a:normAutofit lnSpcReduction="10000"/>
          </a:bodyPr>
          <a:lstStyle/>
          <a:p>
            <a:pPr marL="57150" indent="0">
              <a:buNone/>
            </a:pPr>
            <a:r>
              <a:rPr lang="en-US" b="1" dirty="0"/>
              <a:t>What does the Configuration Management Branch do?</a:t>
            </a:r>
          </a:p>
          <a:p>
            <a:pPr marL="457200" lvl="1" indent="0">
              <a:buNone/>
            </a:pPr>
            <a:endParaRPr lang="en-US" b="1" dirty="0"/>
          </a:p>
          <a:p>
            <a:pPr lvl="1">
              <a:buClr>
                <a:schemeClr val="tx1"/>
              </a:buClr>
            </a:pPr>
            <a:r>
              <a:rPr lang="en-US" sz="2800" dirty="0"/>
              <a:t>Maintains the configuration management procedures and configuration rationale documents.</a:t>
            </a:r>
          </a:p>
          <a:p>
            <a:pPr lvl="1">
              <a:buClr>
                <a:schemeClr val="tx1"/>
              </a:buClr>
            </a:pPr>
            <a:r>
              <a:rPr lang="en-US" sz="2800" dirty="0"/>
              <a:t>Facilitates</a:t>
            </a:r>
            <a:r>
              <a:rPr lang="en-US" sz="2800" dirty="0">
                <a:solidFill>
                  <a:srgbClr val="FF0000"/>
                </a:solidFill>
              </a:rPr>
              <a:t> </a:t>
            </a:r>
            <a:r>
              <a:rPr lang="en-US" sz="2800" dirty="0"/>
              <a:t>the change management governance boards.</a:t>
            </a:r>
          </a:p>
          <a:p>
            <a:pPr lvl="1">
              <a:buClr>
                <a:schemeClr val="tx1"/>
              </a:buClr>
            </a:pPr>
            <a:r>
              <a:rPr lang="en-US" sz="2800" dirty="0"/>
              <a:t>Serves as the Release Manager for all changes to the O&amp;M environments.</a:t>
            </a:r>
          </a:p>
          <a:p>
            <a:pPr lvl="1">
              <a:buClr>
                <a:schemeClr val="tx1"/>
              </a:buClr>
            </a:pPr>
            <a:r>
              <a:rPr lang="en-US" sz="2800" dirty="0"/>
              <a:t>Serves as control owner and remediator for daily CCM Process Controls.</a:t>
            </a:r>
          </a:p>
          <a:p>
            <a:pPr lvl="1">
              <a:buClr>
                <a:schemeClr val="tx1"/>
              </a:buClr>
            </a:pPr>
            <a:r>
              <a:rPr lang="en-US" sz="2800" dirty="0"/>
              <a:t>Provides oversight for FMS’ Annual Internal Controls Review Process.</a:t>
            </a:r>
            <a:endParaRPr lang="en-US" dirty="0"/>
          </a:p>
        </p:txBody>
      </p:sp>
      <p:sp>
        <p:nvSpPr>
          <p:cNvPr id="4" name="Title 3">
            <a:extLst>
              <a:ext uri="{FF2B5EF4-FFF2-40B4-BE49-F238E27FC236}">
                <a16:creationId xmlns:a16="http://schemas.microsoft.com/office/drawing/2014/main" id="{595B44C8-7EC8-4F9B-BE5E-3D9FDDD8D24F}"/>
              </a:ext>
            </a:extLst>
          </p:cNvPr>
          <p:cNvSpPr>
            <a:spLocks noGrp="1"/>
          </p:cNvSpPr>
          <p:nvPr>
            <p:ph type="title"/>
          </p:nvPr>
        </p:nvSpPr>
        <p:spPr/>
        <p:txBody>
          <a:bodyPr/>
          <a:lstStyle/>
          <a:p>
            <a:r>
              <a:rPr lang="en-US" dirty="0"/>
              <a:t>Configuration Management Branch</a:t>
            </a:r>
          </a:p>
        </p:txBody>
      </p:sp>
      <p:sp>
        <p:nvSpPr>
          <p:cNvPr id="3" name="Slide Number Placeholder 2">
            <a:extLst>
              <a:ext uri="{FF2B5EF4-FFF2-40B4-BE49-F238E27FC236}">
                <a16:creationId xmlns:a16="http://schemas.microsoft.com/office/drawing/2014/main" id="{41A4F499-7253-41AA-8D80-4A40A9991A9C}"/>
              </a:ext>
            </a:extLst>
          </p:cNvPr>
          <p:cNvSpPr>
            <a:spLocks noGrp="1"/>
          </p:cNvSpPr>
          <p:nvPr>
            <p:ph type="sldNum" sz="quarter" idx="16"/>
          </p:nvPr>
        </p:nvSpPr>
        <p:spPr/>
        <p:txBody>
          <a:bodyPr/>
          <a:lstStyle/>
          <a:p>
            <a:fld id="{82A07BB3-F3DC-4C0B-B008-4C703ECBF595}" type="slidenum">
              <a:rPr lang="en-US" smtClean="0"/>
              <a:t>8</a:t>
            </a:fld>
            <a:endParaRPr lang="en-US" dirty="0"/>
          </a:p>
        </p:txBody>
      </p:sp>
    </p:spTree>
    <p:extLst>
      <p:ext uri="{BB962C8B-B14F-4D97-AF65-F5344CB8AC3E}">
        <p14:creationId xmlns:p14="http://schemas.microsoft.com/office/powerpoint/2010/main" val="349456886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anges">
            <a:extLst>
              <a:ext uri="{FF2B5EF4-FFF2-40B4-BE49-F238E27FC236}">
                <a16:creationId xmlns:a16="http://schemas.microsoft.com/office/drawing/2014/main" id="{42748D2F-D866-4FBC-BFAB-4868DD690DD1}"/>
              </a:ext>
            </a:extLst>
          </p:cNvPr>
          <p:cNvPicPr>
            <a:picLocks noGrp="1" noChangeAspect="1"/>
          </p:cNvPicPr>
          <p:nvPr>
            <p:ph idx="1"/>
          </p:nvPr>
        </p:nvPicPr>
        <p:blipFill>
          <a:blip r:embed="rId2"/>
          <a:stretch>
            <a:fillRect/>
          </a:stretch>
        </p:blipFill>
        <p:spPr>
          <a:xfrm>
            <a:off x="1427018" y="1739179"/>
            <a:ext cx="8355816" cy="4351338"/>
          </a:xfrm>
          <a:prstGeom prst="rect">
            <a:avLst/>
          </a:prstGeom>
        </p:spPr>
      </p:pic>
      <p:sp>
        <p:nvSpPr>
          <p:cNvPr id="4" name="Title 3" descr="Changes">
            <a:extLst>
              <a:ext uri="{FF2B5EF4-FFF2-40B4-BE49-F238E27FC236}">
                <a16:creationId xmlns:a16="http://schemas.microsoft.com/office/drawing/2014/main" id="{871B757A-352A-4EEA-82C7-69450CFCA76E}"/>
              </a:ext>
            </a:extLst>
          </p:cNvPr>
          <p:cNvSpPr>
            <a:spLocks noGrp="1"/>
          </p:cNvSpPr>
          <p:nvPr>
            <p:ph type="title"/>
          </p:nvPr>
        </p:nvSpPr>
        <p:spPr/>
        <p:txBody>
          <a:bodyPr/>
          <a:lstStyle/>
          <a:p>
            <a:r>
              <a:rPr lang="en-US" dirty="0"/>
              <a:t>Changes</a:t>
            </a:r>
          </a:p>
        </p:txBody>
      </p:sp>
      <p:sp>
        <p:nvSpPr>
          <p:cNvPr id="5" name="Slide Number Placeholder 4">
            <a:extLst>
              <a:ext uri="{FF2B5EF4-FFF2-40B4-BE49-F238E27FC236}">
                <a16:creationId xmlns:a16="http://schemas.microsoft.com/office/drawing/2014/main" id="{363E0D86-1CDF-4DB6-BF9B-E5F98AEEA54F}"/>
              </a:ext>
            </a:extLst>
          </p:cNvPr>
          <p:cNvSpPr>
            <a:spLocks noGrp="1"/>
          </p:cNvSpPr>
          <p:nvPr>
            <p:ph type="sldNum" sz="quarter" idx="16"/>
          </p:nvPr>
        </p:nvSpPr>
        <p:spPr/>
        <p:txBody>
          <a:bodyPr/>
          <a:lstStyle/>
          <a:p>
            <a:fld id="{82A07BB3-F3DC-4C0B-B008-4C703ECBF595}" type="slidenum">
              <a:rPr lang="en-US" smtClean="0"/>
              <a:t>9</a:t>
            </a:fld>
            <a:endParaRPr lang="en-US" dirty="0"/>
          </a:p>
        </p:txBody>
      </p:sp>
    </p:spTree>
    <p:extLst>
      <p:ext uri="{BB962C8B-B14F-4D97-AF65-F5344CB8AC3E}">
        <p14:creationId xmlns:p14="http://schemas.microsoft.com/office/powerpoint/2010/main" val="129076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56FDFF-2DE1-4867-BD1B-9CCB7C4297FE}" vid="{47B7BB4B-F731-454D-B0A8-3E0BD96D58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4118</TotalTime>
  <Words>1352</Words>
  <Application>Microsoft Office PowerPoint</Application>
  <PresentationFormat>Widescreen</PresentationFormat>
  <Paragraphs>223</Paragraphs>
  <Slides>34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Black</vt:lpstr>
      <vt:lpstr>Calibri</vt:lpstr>
      <vt:lpstr>Calibri Light</vt:lpstr>
      <vt:lpstr>Wingdings</vt:lpstr>
      <vt:lpstr>Office Theme</vt:lpstr>
      <vt:lpstr>CHANGE MANAGEMENT</vt:lpstr>
      <vt:lpstr>What You Can Expect:</vt:lpstr>
      <vt:lpstr>Change Management</vt:lpstr>
      <vt:lpstr>Configuration Management</vt:lpstr>
      <vt:lpstr>Configuration Management</vt:lpstr>
      <vt:lpstr>Configuration Management versus Change Management</vt:lpstr>
      <vt:lpstr>Configuration Management versus Change Management</vt:lpstr>
      <vt:lpstr>Configuration Management Branch</vt:lpstr>
      <vt:lpstr>Changes</vt:lpstr>
      <vt:lpstr> Change Management</vt:lpstr>
      <vt:lpstr>Enhancement vs. Defect</vt:lpstr>
      <vt:lpstr>Enhancement vs. Defect con’t</vt:lpstr>
      <vt:lpstr>Enhancement vs. Defect con’t</vt:lpstr>
      <vt:lpstr>Governance Boards</vt:lpstr>
      <vt:lpstr>Governance Boards ERB</vt:lpstr>
      <vt:lpstr>Governance Boards CCB</vt:lpstr>
      <vt:lpstr>Governance Boards TCCB</vt:lpstr>
      <vt:lpstr>Change Process Flow</vt:lpstr>
      <vt:lpstr>1.0 Request Validation</vt:lpstr>
      <vt:lpstr>2.0 Planning</vt:lpstr>
      <vt:lpstr>3.0 Development and Testing</vt:lpstr>
      <vt:lpstr>Release Management</vt:lpstr>
      <vt:lpstr>Release Management</vt:lpstr>
      <vt:lpstr>Release Management Goals</vt:lpstr>
      <vt:lpstr>Process Improvement</vt:lpstr>
      <vt:lpstr>Process Improvement</vt:lpstr>
      <vt:lpstr>Service Now</vt:lpstr>
      <vt:lpstr>Service Now</vt:lpstr>
      <vt:lpstr>Service Now con’t</vt:lpstr>
      <vt:lpstr>ChaRM</vt:lpstr>
      <vt:lpstr>ChaRM</vt:lpstr>
      <vt:lpstr>Charm Workflow</vt:lpstr>
      <vt:lpstr>Charm Workflow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MANAGEMENT</dc:title>
  <dc:creator>Financial Management Services</dc:creator>
  <cp:lastModifiedBy>Adams, Tasha - OCFO</cp:lastModifiedBy>
  <cp:revision>101</cp:revision>
  <dcterms:created xsi:type="dcterms:W3CDTF">2019-06-24T03:34:23Z</dcterms:created>
  <dcterms:modified xsi:type="dcterms:W3CDTF">2019-07-23T19:35:54Z</dcterms:modified>
</cp:coreProperties>
</file>