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Lst>
  <p:notesMasterIdLst>
    <p:notesMasterId r:id="rId23"/>
  </p:notesMasterIdLst>
  <p:sldIdLst>
    <p:sldId id="2147468734" r:id="rId5"/>
    <p:sldId id="2147468739" r:id="rId6"/>
    <p:sldId id="256" r:id="rId7"/>
    <p:sldId id="2147468781" r:id="rId8"/>
    <p:sldId id="2147468780" r:id="rId9"/>
    <p:sldId id="2146847619" r:id="rId10"/>
    <p:sldId id="2147468756" r:id="rId11"/>
    <p:sldId id="2147468755" r:id="rId12"/>
    <p:sldId id="2147468762" r:id="rId13"/>
    <p:sldId id="2146847620" r:id="rId14"/>
    <p:sldId id="2146847622" r:id="rId15"/>
    <p:sldId id="2146847624" r:id="rId16"/>
    <p:sldId id="2146847626" r:id="rId17"/>
    <p:sldId id="2146847625" r:id="rId18"/>
    <p:sldId id="2147468741" r:id="rId19"/>
    <p:sldId id="2146847627" r:id="rId20"/>
    <p:sldId id="2146847623" r:id="rId21"/>
    <p:sldId id="214746874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363711-7B7D-DA09-5F29-730D32091451}" name="Bradford, Julie B - OCFO-FMS, New Orleans, LA" initials="BL" userId="S::julie.bradford@usda.gov::bb8207ed-b669-4542-bf76-d8648e9d161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9"/>
    <a:srgbClr val="10886A"/>
    <a:srgbClr val="000000"/>
    <a:srgbClr val="F8F8F8"/>
    <a:srgbClr val="DEFEEE"/>
    <a:srgbClr val="E8FCF7"/>
    <a:srgbClr val="003082"/>
    <a:srgbClr val="005440"/>
    <a:srgbClr val="D3D3C2"/>
    <a:srgbClr val="112E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E5318-656F-4122-AC01-E967DBA349E5}" v="25" dt="2024-04-08T17:49:52.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67"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A89C0-1646-4B4C-8E7F-FE9E58B5963C}" type="doc">
      <dgm:prSet loTypeId="urn:microsoft.com/office/officeart/2005/8/layout/venn1" loCatId="relationship" qsTypeId="urn:microsoft.com/office/officeart/2005/8/quickstyle/simple1" qsCatId="simple" csTypeId="urn:microsoft.com/office/officeart/2005/8/colors/accent1_2" csCatId="accent1" phldr="1"/>
      <dgm:spPr/>
    </dgm:pt>
    <dgm:pt modelId="{02D5E8A8-BA19-4606-AA37-159D1881B9C6}">
      <dgm:prSet phldrT="[Text]" custT="1"/>
      <dgm:spPr/>
      <dgm:t>
        <a:bodyPr/>
        <a:lstStyle/>
        <a:p>
          <a:r>
            <a:rPr lang="en-US" sz="1800" b="0" dirty="0">
              <a:latin typeface="Helvetica Neue" panose="02000503000000020004"/>
            </a:rPr>
            <a:t>Agency business processes</a:t>
          </a:r>
        </a:p>
      </dgm:t>
      <dgm:extLst>
        <a:ext uri="{E40237B7-FDA0-4F09-8148-C483321AD2D9}">
          <dgm14:cNvPr xmlns:dgm14="http://schemas.microsoft.com/office/drawing/2010/diagram" id="0" name="" descr="This is a VENN diagram showing how some aspects of Agency Business processes and SAP A/4HANA best practices and standard processes overlap and how there are gaps between the two. "/>
        </a:ext>
      </dgm:extLst>
    </dgm:pt>
    <dgm:pt modelId="{2BECF46E-0E08-4C94-B2FA-E80A7B18EC3F}" type="parTrans" cxnId="{CF8D0A43-5E50-4E79-8705-3A30BAEA19CF}">
      <dgm:prSet/>
      <dgm:spPr/>
      <dgm:t>
        <a:bodyPr/>
        <a:lstStyle/>
        <a:p>
          <a:endParaRPr lang="en-US" sz="1800" b="0">
            <a:latin typeface="Helvetica Neue" panose="02000503000000020004"/>
          </a:endParaRPr>
        </a:p>
      </dgm:t>
    </dgm:pt>
    <dgm:pt modelId="{A563DD22-F220-40B5-8780-FF0C7126D0D6}" type="sibTrans" cxnId="{CF8D0A43-5E50-4E79-8705-3A30BAEA19CF}">
      <dgm:prSet/>
      <dgm:spPr/>
      <dgm:t>
        <a:bodyPr/>
        <a:lstStyle/>
        <a:p>
          <a:endParaRPr lang="en-US" sz="1800" b="0">
            <a:latin typeface="Helvetica Neue" panose="02000503000000020004"/>
          </a:endParaRPr>
        </a:p>
      </dgm:t>
    </dgm:pt>
    <dgm:pt modelId="{AB15315C-CF01-47EB-9782-F55B5ED927C7}">
      <dgm:prSet phldrT="[Text]" custT="1"/>
      <dgm:spPr/>
      <dgm:t>
        <a:bodyPr/>
        <a:lstStyle/>
        <a:p>
          <a:r>
            <a:rPr lang="en-US" sz="1800" b="0" dirty="0">
              <a:latin typeface="Helvetica Neue" panose="02000503000000020004"/>
            </a:rPr>
            <a:t>SAP S/4HANA best practices and standard processes</a:t>
          </a:r>
        </a:p>
      </dgm:t>
    </dgm:pt>
    <dgm:pt modelId="{75CA36B7-4E36-4073-A3DE-57DDD9E25C54}" type="parTrans" cxnId="{49EA73BF-B54F-4DF9-9E3F-3428533EFB37}">
      <dgm:prSet/>
      <dgm:spPr/>
      <dgm:t>
        <a:bodyPr/>
        <a:lstStyle/>
        <a:p>
          <a:endParaRPr lang="en-US" sz="1800" b="0">
            <a:latin typeface="Helvetica Neue" panose="02000503000000020004"/>
          </a:endParaRPr>
        </a:p>
      </dgm:t>
    </dgm:pt>
    <dgm:pt modelId="{E25766BB-1204-4169-827B-FD528DF65224}" type="sibTrans" cxnId="{49EA73BF-B54F-4DF9-9E3F-3428533EFB37}">
      <dgm:prSet/>
      <dgm:spPr/>
      <dgm:t>
        <a:bodyPr/>
        <a:lstStyle/>
        <a:p>
          <a:endParaRPr lang="en-US" sz="1800" b="0">
            <a:latin typeface="Helvetica Neue" panose="02000503000000020004"/>
          </a:endParaRPr>
        </a:p>
      </dgm:t>
    </dgm:pt>
    <dgm:pt modelId="{230C0DB9-6E0B-4970-B274-71E96306C908}" type="pres">
      <dgm:prSet presAssocID="{BF3A89C0-1646-4B4C-8E7F-FE9E58B5963C}" presName="compositeShape" presStyleCnt="0">
        <dgm:presLayoutVars>
          <dgm:chMax val="7"/>
          <dgm:dir/>
          <dgm:resizeHandles val="exact"/>
        </dgm:presLayoutVars>
      </dgm:prSet>
      <dgm:spPr/>
    </dgm:pt>
    <dgm:pt modelId="{CA16F094-66F7-415F-9BAD-E3B575AFCCF5}" type="pres">
      <dgm:prSet presAssocID="{02D5E8A8-BA19-4606-AA37-159D1881B9C6}" presName="circ1" presStyleLbl="vennNode1" presStyleIdx="0" presStyleCnt="2"/>
      <dgm:spPr/>
    </dgm:pt>
    <dgm:pt modelId="{6152DCA2-CAA4-488E-9880-9686203275A9}" type="pres">
      <dgm:prSet presAssocID="{02D5E8A8-BA19-4606-AA37-159D1881B9C6}" presName="circ1Tx" presStyleLbl="revTx" presStyleIdx="0" presStyleCnt="0">
        <dgm:presLayoutVars>
          <dgm:chMax val="0"/>
          <dgm:chPref val="0"/>
          <dgm:bulletEnabled val="1"/>
        </dgm:presLayoutVars>
      </dgm:prSet>
      <dgm:spPr/>
    </dgm:pt>
    <dgm:pt modelId="{932606C0-3C33-490C-B9D1-034830C5B750}" type="pres">
      <dgm:prSet presAssocID="{AB15315C-CF01-47EB-9782-F55B5ED927C7}" presName="circ2" presStyleLbl="vennNode1" presStyleIdx="1" presStyleCnt="2"/>
      <dgm:spPr/>
    </dgm:pt>
    <dgm:pt modelId="{915C16E9-2E6A-470F-A143-D3FE9DD823FC}" type="pres">
      <dgm:prSet presAssocID="{AB15315C-CF01-47EB-9782-F55B5ED927C7}" presName="circ2Tx" presStyleLbl="revTx" presStyleIdx="0" presStyleCnt="0">
        <dgm:presLayoutVars>
          <dgm:chMax val="0"/>
          <dgm:chPref val="0"/>
          <dgm:bulletEnabled val="1"/>
        </dgm:presLayoutVars>
      </dgm:prSet>
      <dgm:spPr/>
    </dgm:pt>
  </dgm:ptLst>
  <dgm:cxnLst>
    <dgm:cxn modelId="{E691681F-1CBD-4174-A964-A5E97B742FBF}" type="presOf" srcId="{AB15315C-CF01-47EB-9782-F55B5ED927C7}" destId="{915C16E9-2E6A-470F-A143-D3FE9DD823FC}" srcOrd="1" destOrd="0" presId="urn:microsoft.com/office/officeart/2005/8/layout/venn1"/>
    <dgm:cxn modelId="{4BF19F32-FB39-47B8-9300-4EA909514CB3}" type="presOf" srcId="{02D5E8A8-BA19-4606-AA37-159D1881B9C6}" destId="{CA16F094-66F7-415F-9BAD-E3B575AFCCF5}" srcOrd="0" destOrd="0" presId="urn:microsoft.com/office/officeart/2005/8/layout/venn1"/>
    <dgm:cxn modelId="{CB242636-E873-4B4B-9181-6A833A02715C}" type="presOf" srcId="{AB15315C-CF01-47EB-9782-F55B5ED927C7}" destId="{932606C0-3C33-490C-B9D1-034830C5B750}" srcOrd="0" destOrd="0" presId="urn:microsoft.com/office/officeart/2005/8/layout/venn1"/>
    <dgm:cxn modelId="{CF8D0A43-5E50-4E79-8705-3A30BAEA19CF}" srcId="{BF3A89C0-1646-4B4C-8E7F-FE9E58B5963C}" destId="{02D5E8A8-BA19-4606-AA37-159D1881B9C6}" srcOrd="0" destOrd="0" parTransId="{2BECF46E-0E08-4C94-B2FA-E80A7B18EC3F}" sibTransId="{A563DD22-F220-40B5-8780-FF0C7126D0D6}"/>
    <dgm:cxn modelId="{16AFFFB7-7E74-44B7-BE79-2BCE28E952C5}" type="presOf" srcId="{02D5E8A8-BA19-4606-AA37-159D1881B9C6}" destId="{6152DCA2-CAA4-488E-9880-9686203275A9}" srcOrd="1" destOrd="0" presId="urn:microsoft.com/office/officeart/2005/8/layout/venn1"/>
    <dgm:cxn modelId="{49EA73BF-B54F-4DF9-9E3F-3428533EFB37}" srcId="{BF3A89C0-1646-4B4C-8E7F-FE9E58B5963C}" destId="{AB15315C-CF01-47EB-9782-F55B5ED927C7}" srcOrd="1" destOrd="0" parTransId="{75CA36B7-4E36-4073-A3DE-57DDD9E25C54}" sibTransId="{E25766BB-1204-4169-827B-FD528DF65224}"/>
    <dgm:cxn modelId="{9B3F3CC7-047A-4D81-A461-00EBA9DF1115}" type="presOf" srcId="{BF3A89C0-1646-4B4C-8E7F-FE9E58B5963C}" destId="{230C0DB9-6E0B-4970-B274-71E96306C908}" srcOrd="0" destOrd="0" presId="urn:microsoft.com/office/officeart/2005/8/layout/venn1"/>
    <dgm:cxn modelId="{664E9AA5-0183-431E-814E-879DBA409F2F}" type="presParOf" srcId="{230C0DB9-6E0B-4970-B274-71E96306C908}" destId="{CA16F094-66F7-415F-9BAD-E3B575AFCCF5}" srcOrd="0" destOrd="0" presId="urn:microsoft.com/office/officeart/2005/8/layout/venn1"/>
    <dgm:cxn modelId="{234E297B-A39A-4233-AE5C-1CDA1E78038D}" type="presParOf" srcId="{230C0DB9-6E0B-4970-B274-71E96306C908}" destId="{6152DCA2-CAA4-488E-9880-9686203275A9}" srcOrd="1" destOrd="0" presId="urn:microsoft.com/office/officeart/2005/8/layout/venn1"/>
    <dgm:cxn modelId="{3AB788DC-B381-4242-A021-0BF30ACDF44F}" type="presParOf" srcId="{230C0DB9-6E0B-4970-B274-71E96306C908}" destId="{932606C0-3C33-490C-B9D1-034830C5B750}" srcOrd="2" destOrd="0" presId="urn:microsoft.com/office/officeart/2005/8/layout/venn1"/>
    <dgm:cxn modelId="{38867FEA-7B2B-40CE-9397-C59877F597E1}" type="presParOf" srcId="{230C0DB9-6E0B-4970-B274-71E96306C908}" destId="{915C16E9-2E6A-470F-A143-D3FE9DD823FC}" srcOrd="3"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6F094-66F7-415F-9BAD-E3B575AFCCF5}">
      <dsp:nvSpPr>
        <dsp:cNvPr id="0" name=""/>
        <dsp:cNvSpPr/>
      </dsp:nvSpPr>
      <dsp:spPr>
        <a:xfrm>
          <a:off x="366365" y="8961"/>
          <a:ext cx="3276902" cy="327690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Helvetica Neue" panose="02000503000000020004"/>
            </a:rPr>
            <a:t>Agency business processes</a:t>
          </a:r>
        </a:p>
      </dsp:txBody>
      <dsp:txXfrm>
        <a:off x="823950" y="395379"/>
        <a:ext cx="1889385" cy="2504067"/>
      </dsp:txXfrm>
    </dsp:sp>
    <dsp:sp modelId="{932606C0-3C33-490C-B9D1-034830C5B750}">
      <dsp:nvSpPr>
        <dsp:cNvPr id="0" name=""/>
        <dsp:cNvSpPr/>
      </dsp:nvSpPr>
      <dsp:spPr>
        <a:xfrm>
          <a:off x="2728096" y="8961"/>
          <a:ext cx="3276902" cy="327690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latin typeface="Helvetica Neue" panose="02000503000000020004"/>
            </a:rPr>
            <a:t>SAP S/4HANA best practices and standard processes</a:t>
          </a:r>
        </a:p>
      </dsp:txBody>
      <dsp:txXfrm>
        <a:off x="3658028" y="395379"/>
        <a:ext cx="1889385" cy="25040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Graphik" panose="020B0503030202060203"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Graphik" panose="020B0503030202060203" pitchFamily="34" charset="0"/>
              </a:defRPr>
            </a:lvl1pPr>
          </a:lstStyle>
          <a:p>
            <a:fld id="{1DE7078C-3525-4C9B-BF62-C9FD13B9A875}" type="datetimeFigureOut">
              <a:rPr lang="en-US" smtClean="0"/>
              <a:pPr/>
              <a:t>4/16/2024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Graphik" panose="020B050303020206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Graphik" panose="020B0503030202060203" pitchFamily="34" charset="0"/>
              </a:defRPr>
            </a:lvl1pPr>
          </a:lstStyle>
          <a:p>
            <a:fld id="{436E8A87-18DA-4CCE-A8C2-BDBC489258C6}" type="slidenum">
              <a:rPr lang="en-US" smtClean="0"/>
              <a:pPr/>
              <a:t>‹#›</a:t>
            </a:fld>
            <a:endParaRPr lang="en-US" dirty="0"/>
          </a:p>
        </p:txBody>
      </p:sp>
    </p:spTree>
    <p:extLst>
      <p:ext uri="{BB962C8B-B14F-4D97-AF65-F5344CB8AC3E}">
        <p14:creationId xmlns:p14="http://schemas.microsoft.com/office/powerpoint/2010/main" val="667384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raphik" panose="020B0503030202060203" pitchFamily="34"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83EB8F-891A-4874-8B8C-B6F861E9751F}" type="slidenum">
              <a:rPr lang="en-US" smtClean="0"/>
              <a:t>4</a:t>
            </a:fld>
            <a:endParaRPr lang="en-US" dirty="0"/>
          </a:p>
        </p:txBody>
      </p:sp>
    </p:spTree>
    <p:extLst>
      <p:ext uri="{BB962C8B-B14F-4D97-AF65-F5344CB8AC3E}">
        <p14:creationId xmlns:p14="http://schemas.microsoft.com/office/powerpoint/2010/main" val="1890956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7120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613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169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16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955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294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5694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343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6869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1307D1-CEEA-4A62-A6A3-60B5306A7D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6293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Section Divider">
    <p:spTree>
      <p:nvGrpSpPr>
        <p:cNvPr id="1" name=""/>
        <p:cNvGrpSpPr/>
        <p:nvPr/>
      </p:nvGrpSpPr>
      <p:grpSpPr>
        <a:xfrm>
          <a:off x="0" y="0"/>
          <a:ext cx="0" cy="0"/>
          <a:chOff x="0" y="0"/>
          <a:chExt cx="0" cy="0"/>
        </a:xfrm>
      </p:grpSpPr>
      <p:sp>
        <p:nvSpPr>
          <p:cNvPr id="2" name="Title 1"/>
          <p:cNvSpPr>
            <a:spLocks noGrp="1"/>
          </p:cNvSpPr>
          <p:nvPr>
            <p:ph type="ctrTitle"/>
          </p:nvPr>
        </p:nvSpPr>
        <p:spPr>
          <a:xfrm>
            <a:off x="651162" y="2733675"/>
            <a:ext cx="10810585" cy="776288"/>
          </a:xfrm>
          <a:prstGeom prst="rect">
            <a:avLst/>
          </a:prstGeom>
          <a:noFill/>
        </p:spPr>
        <p:txBody>
          <a:bodyPr anchor="ctr">
            <a:noAutofit/>
          </a:bodyPr>
          <a:lstStyle>
            <a:lvl1pPr algn="l">
              <a:defRPr sz="4000" b="1" i="0" u="none" spc="167" baseline="0">
                <a:solidFill>
                  <a:schemeClr val="tx1"/>
                </a:solidFill>
                <a:latin typeface="Helvetica Neue" panose="02000503000000020004"/>
                <a:ea typeface="Helvetica Neue" panose="02000503000000020004"/>
                <a:cs typeface="Helvetica Neue" panose="02000503000000020004"/>
              </a:defRPr>
            </a:lvl1pPr>
          </a:lstStyle>
          <a:p>
            <a:r>
              <a:rPr lang="en-US"/>
              <a:t>Click to edit Master title style</a:t>
            </a:r>
          </a:p>
        </p:txBody>
      </p:sp>
      <p:sp>
        <p:nvSpPr>
          <p:cNvPr id="14" name="Slide Number Placeholder 6">
            <a:extLst>
              <a:ext uri="{FF2B5EF4-FFF2-40B4-BE49-F238E27FC236}">
                <a16:creationId xmlns:a16="http://schemas.microsoft.com/office/drawing/2014/main" id="{4B4DC339-BA0F-6D40-083C-07714BD6E43F}"/>
              </a:ext>
            </a:extLst>
          </p:cNvPr>
          <p:cNvSpPr>
            <a:spLocks noGrp="1"/>
          </p:cNvSpPr>
          <p:nvPr>
            <p:ph type="sldNum" sz="quarter" idx="12"/>
          </p:nvPr>
        </p:nvSpPr>
        <p:spPr>
          <a:xfrm>
            <a:off x="11461748" y="6362787"/>
            <a:ext cx="581313" cy="358689"/>
          </a:xfrm>
          <a:prstGeom prst="rect">
            <a:avLst/>
          </a:prstGeom>
        </p:spPr>
        <p:txBody>
          <a:bodyPr/>
          <a:lstStyle>
            <a:lvl1pPr algn="r">
              <a:defRPr sz="1600">
                <a:solidFill>
                  <a:schemeClr val="tx1"/>
                </a:solidFill>
                <a:latin typeface="Helvetica Neue" panose="02000503000000020004"/>
                <a:cs typeface="Arial" panose="020B0604020202020204" pitchFamily="34" charset="0"/>
              </a:defRPr>
            </a:lvl1pPr>
          </a:lstStyle>
          <a:p>
            <a:fld id="{D6F3F5BF-4E78-4648-AD00-5AB874996B23}" type="slidenum">
              <a:rPr lang="en-US" smtClean="0"/>
              <a:pPr/>
              <a:t>‹#›</a:t>
            </a:fld>
            <a:endParaRPr lang="en-US" dirty="0"/>
          </a:p>
        </p:txBody>
      </p:sp>
      <p:sp>
        <p:nvSpPr>
          <p:cNvPr id="4" name="Frame 3">
            <a:extLst>
              <a:ext uri="{FF2B5EF4-FFF2-40B4-BE49-F238E27FC236}">
                <a16:creationId xmlns:a16="http://schemas.microsoft.com/office/drawing/2014/main" id="{B34AB449-9CCF-0FAF-6624-195B2D4F3363}"/>
              </a:ext>
            </a:extLst>
          </p:cNvPr>
          <p:cNvSpPr/>
          <p:nvPr userDrawn="1"/>
        </p:nvSpPr>
        <p:spPr>
          <a:xfrm>
            <a:off x="0" y="21264"/>
            <a:ext cx="12192000" cy="6836735"/>
          </a:xfrm>
          <a:prstGeom prst="frame">
            <a:avLst>
              <a:gd name="adj1" fmla="val 1613"/>
            </a:avLst>
          </a:prstGeom>
          <a:solidFill>
            <a:srgbClr val="315598"/>
          </a:solid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2DDF200-93EB-B90B-CF1E-A8D067F3FB21}"/>
              </a:ext>
            </a:extLst>
          </p:cNvPr>
          <p:cNvSpPr/>
          <p:nvPr userDrawn="1"/>
        </p:nvSpPr>
        <p:spPr>
          <a:xfrm>
            <a:off x="38100" y="68580"/>
            <a:ext cx="12115800" cy="6720840"/>
          </a:xfrm>
          <a:prstGeom prst="rect">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483160"/>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pos="552">
          <p15:clr>
            <a:srgbClr val="FBAE40"/>
          </p15:clr>
        </p15:guide>
        <p15:guide id="4" pos="8664">
          <p15:clr>
            <a:srgbClr val="FBAE40"/>
          </p15:clr>
        </p15:guide>
        <p15:guide id="5" orient="horz" pos="552">
          <p15:clr>
            <a:srgbClr val="FBAE40"/>
          </p15:clr>
        </p15:guide>
        <p15:guide id="6" orient="horz" pos="46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51163" y="2733675"/>
            <a:ext cx="10502612" cy="776288"/>
          </a:xfrm>
          <a:prstGeom prst="rect">
            <a:avLst/>
          </a:prstGeom>
          <a:noFill/>
        </p:spPr>
        <p:txBody>
          <a:bodyPr anchor="ctr">
            <a:normAutofit/>
          </a:bodyPr>
          <a:lstStyle>
            <a:lvl1pPr algn="l">
              <a:defRPr sz="4000" b="1" i="0" u="none" spc="167" baseline="0">
                <a:solidFill>
                  <a:schemeClr val="tx1"/>
                </a:solidFill>
                <a:latin typeface="Helvetica Neue" panose="02000503000000020004"/>
                <a:ea typeface="Helvetica Neue" panose="02000503000000020004"/>
                <a:cs typeface="Helvetica Neue" panose="02000503000000020004"/>
              </a:defRPr>
            </a:lvl1pPr>
          </a:lstStyle>
          <a:p>
            <a:r>
              <a:rPr lang="en-US"/>
              <a:t>Click to edit Master title style</a:t>
            </a:r>
          </a:p>
        </p:txBody>
      </p:sp>
      <p:sp>
        <p:nvSpPr>
          <p:cNvPr id="3" name="Subtitle 2"/>
          <p:cNvSpPr>
            <a:spLocks noGrp="1"/>
          </p:cNvSpPr>
          <p:nvPr>
            <p:ph type="subTitle" idx="1"/>
          </p:nvPr>
        </p:nvSpPr>
        <p:spPr>
          <a:xfrm>
            <a:off x="660978" y="3602039"/>
            <a:ext cx="10398235" cy="526616"/>
          </a:xfrm>
        </p:spPr>
        <p:txBody>
          <a:bodyPr>
            <a:normAutofit/>
          </a:bodyPr>
          <a:lstStyle>
            <a:lvl1pPr marL="0" indent="0" algn="l">
              <a:buNone/>
              <a:defRPr sz="2400" b="1" i="0" cap="all" spc="167" baseline="0">
                <a:solidFill>
                  <a:schemeClr val="tx1"/>
                </a:solidFill>
                <a:latin typeface="Helvetica Neue" panose="02000503000000020004"/>
                <a:ea typeface="Helvetica Neue" panose="02000503000000020004"/>
                <a:cs typeface="Helvetica Neue" panose="02000503000000020004"/>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23" name="Text Placeholder 22">
            <a:extLst>
              <a:ext uri="{FF2B5EF4-FFF2-40B4-BE49-F238E27FC236}">
                <a16:creationId xmlns:a16="http://schemas.microsoft.com/office/drawing/2014/main" id="{AA7B0E89-3895-AF75-0A56-D290AA3A5C5C}"/>
              </a:ext>
            </a:extLst>
          </p:cNvPr>
          <p:cNvSpPr>
            <a:spLocks noGrp="1"/>
          </p:cNvSpPr>
          <p:nvPr>
            <p:ph type="body" sz="quarter" idx="10" hasCustomPrompt="1"/>
          </p:nvPr>
        </p:nvSpPr>
        <p:spPr>
          <a:xfrm>
            <a:off x="668413" y="4594848"/>
            <a:ext cx="6721206" cy="914400"/>
          </a:xfrm>
        </p:spPr>
        <p:txBody>
          <a:bodyPr>
            <a:normAutofit/>
          </a:bodyPr>
          <a:lstStyle>
            <a:lvl1pPr marL="0" indent="0">
              <a:buNone/>
              <a:defRPr sz="1800">
                <a:solidFill>
                  <a:schemeClr val="tx1"/>
                </a:solidFill>
                <a:latin typeface="Helvetica Neue" panose="02000503000000020004"/>
              </a:defRPr>
            </a:lvl1pPr>
          </a:lstStyle>
          <a:p>
            <a:pPr lvl="0"/>
            <a:r>
              <a:rPr lang="en-US"/>
              <a:t>Click to edit Master date style</a:t>
            </a:r>
          </a:p>
        </p:txBody>
      </p:sp>
      <p:sp>
        <p:nvSpPr>
          <p:cNvPr id="14" name="Slide Number Placeholder 6">
            <a:extLst>
              <a:ext uri="{FF2B5EF4-FFF2-40B4-BE49-F238E27FC236}">
                <a16:creationId xmlns:a16="http://schemas.microsoft.com/office/drawing/2014/main" id="{4B4DC339-BA0F-6D40-083C-07714BD6E43F}"/>
              </a:ext>
            </a:extLst>
          </p:cNvPr>
          <p:cNvSpPr>
            <a:spLocks noGrp="1"/>
          </p:cNvSpPr>
          <p:nvPr>
            <p:ph type="sldNum" sz="quarter" idx="12"/>
          </p:nvPr>
        </p:nvSpPr>
        <p:spPr>
          <a:xfrm>
            <a:off x="11461748" y="6362787"/>
            <a:ext cx="581313" cy="358689"/>
          </a:xfrm>
          <a:prstGeom prst="rect">
            <a:avLst/>
          </a:prstGeom>
        </p:spPr>
        <p:txBody>
          <a:bodyPr/>
          <a:lstStyle>
            <a:lvl1pPr algn="r">
              <a:defRPr sz="1600">
                <a:solidFill>
                  <a:schemeClr val="tx1"/>
                </a:solidFill>
                <a:latin typeface="Helvetica Neue" panose="02000503000000020004"/>
              </a:defRPr>
            </a:lvl1pPr>
          </a:lstStyle>
          <a:p>
            <a:endParaRPr lang="en-US" dirty="0"/>
          </a:p>
        </p:txBody>
      </p:sp>
      <p:sp>
        <p:nvSpPr>
          <p:cNvPr id="4" name="Frame 3">
            <a:extLst>
              <a:ext uri="{FF2B5EF4-FFF2-40B4-BE49-F238E27FC236}">
                <a16:creationId xmlns:a16="http://schemas.microsoft.com/office/drawing/2014/main" id="{9F972D9C-9055-57D1-86D4-F11D2F103D58}"/>
              </a:ext>
            </a:extLst>
          </p:cNvPr>
          <p:cNvSpPr/>
          <p:nvPr userDrawn="1"/>
        </p:nvSpPr>
        <p:spPr>
          <a:xfrm>
            <a:off x="0" y="21264"/>
            <a:ext cx="12192000" cy="6836735"/>
          </a:xfrm>
          <a:prstGeom prst="frame">
            <a:avLst>
              <a:gd name="adj1" fmla="val 1613"/>
            </a:avLst>
          </a:prstGeom>
          <a:solidFill>
            <a:srgbClr val="315598"/>
          </a:solid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30C1839F-DA08-6C22-0CEB-B1F4944CA3B1}"/>
              </a:ext>
            </a:extLst>
          </p:cNvPr>
          <p:cNvSpPr/>
          <p:nvPr userDrawn="1"/>
        </p:nvSpPr>
        <p:spPr>
          <a:xfrm>
            <a:off x="38100" y="68580"/>
            <a:ext cx="12115800" cy="6720840"/>
          </a:xfrm>
          <a:prstGeom prst="rect">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20660"/>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pos="552">
          <p15:clr>
            <a:srgbClr val="FBAE40"/>
          </p15:clr>
        </p15:guide>
        <p15:guide id="4" pos="8664">
          <p15:clr>
            <a:srgbClr val="FBAE40"/>
          </p15:clr>
        </p15:guide>
        <p15:guide id="5" orient="horz" pos="552">
          <p15:clr>
            <a:srgbClr val="FBAE40"/>
          </p15:clr>
        </p15:guide>
        <p15:guide id="6" orient="horz" pos="460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ontent Sl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5374" y="1373525"/>
            <a:ext cx="10846375" cy="4803438"/>
          </a:xfrm>
        </p:spPr>
        <p:txBody>
          <a:bodyPr>
            <a:normAutofit/>
          </a:bodyPr>
          <a:lstStyle>
            <a:lvl1pPr>
              <a:defRPr sz="2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7" name="Slide Number Placeholder 6"/>
          <p:cNvSpPr>
            <a:spLocks noGrp="1"/>
          </p:cNvSpPr>
          <p:nvPr>
            <p:ph type="sldNum" sz="quarter" idx="12"/>
          </p:nvPr>
        </p:nvSpPr>
        <p:spPr>
          <a:xfrm>
            <a:off x="11461748" y="6362787"/>
            <a:ext cx="581313" cy="358689"/>
          </a:xfrm>
          <a:prstGeom prst="rect">
            <a:avLst/>
          </a:prstGeom>
        </p:spPr>
        <p:txBody>
          <a:bodyPr/>
          <a:lstStyle>
            <a:lvl1pPr algn="r">
              <a:defRPr sz="1600">
                <a:solidFill>
                  <a:schemeClr val="tx1"/>
                </a:solidFill>
                <a:latin typeface="Helvetica Neue" panose="02000503000000020004"/>
                <a:cs typeface="Arial" panose="020B0604020202020204" pitchFamily="34" charset="0"/>
              </a:defRPr>
            </a:lvl1pPr>
          </a:lstStyle>
          <a:p>
            <a:fld id="{D6F3F5BF-4E78-4648-AD00-5AB874996B23}" type="slidenum">
              <a:rPr lang="en-US" smtClean="0"/>
              <a:pPr/>
              <a:t>‹#›</a:t>
            </a:fld>
            <a:endParaRPr lang="en-US" dirty="0"/>
          </a:p>
        </p:txBody>
      </p:sp>
      <p:cxnSp>
        <p:nvCxnSpPr>
          <p:cNvPr id="4" name="Straight Connector 3">
            <a:extLst>
              <a:ext uri="{FF2B5EF4-FFF2-40B4-BE49-F238E27FC236}">
                <a16:creationId xmlns:a16="http://schemas.microsoft.com/office/drawing/2014/main" id="{DF7C1699-0C87-030E-875B-FB80BD3C976E}"/>
              </a:ext>
              <a:ext uri="{C183D7F6-B498-43B3-948B-1728B52AA6E4}">
                <adec:decorative xmlns:adec="http://schemas.microsoft.com/office/drawing/2017/decorative" val="1"/>
              </a:ext>
            </a:extLst>
          </p:cNvPr>
          <p:cNvCxnSpPr>
            <a:cxnSpLocks/>
          </p:cNvCxnSpPr>
          <p:nvPr userDrawn="1"/>
        </p:nvCxnSpPr>
        <p:spPr>
          <a:xfrm>
            <a:off x="0" y="1046611"/>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0D842BFB-6EA3-76C2-ED16-3FF27A417706}"/>
              </a:ext>
            </a:extLst>
          </p:cNvPr>
          <p:cNvSpPr>
            <a:spLocks noGrp="1"/>
          </p:cNvSpPr>
          <p:nvPr>
            <p:ph type="title"/>
          </p:nvPr>
        </p:nvSpPr>
        <p:spPr>
          <a:xfrm>
            <a:off x="1524000" y="319235"/>
            <a:ext cx="9144000" cy="693533"/>
          </a:xfrm>
          <a:prstGeom prst="rect">
            <a:avLst/>
          </a:prstGeom>
        </p:spPr>
        <p:txBody>
          <a:bodyPr>
            <a:normAutofit/>
          </a:bodyPr>
          <a:lstStyle/>
          <a:p>
            <a:endParaRPr lang="en-US"/>
          </a:p>
        </p:txBody>
      </p:sp>
    </p:spTree>
    <p:extLst>
      <p:ext uri="{BB962C8B-B14F-4D97-AF65-F5344CB8AC3E}">
        <p14:creationId xmlns:p14="http://schemas.microsoft.com/office/powerpoint/2010/main" val="1491818724"/>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orient="horz" pos="552">
          <p15:clr>
            <a:srgbClr val="FBAE40"/>
          </p15:clr>
        </p15:guide>
        <p15:guide id="4" pos="528">
          <p15:clr>
            <a:srgbClr val="FBAE40"/>
          </p15:clr>
        </p15:guide>
        <p15:guide id="5" pos="866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Agenda Slid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5374" y="1373525"/>
            <a:ext cx="10846375" cy="4803438"/>
          </a:xfrm>
        </p:spPr>
        <p:txBody>
          <a:bodyPr>
            <a:normAutofit/>
          </a:bodyPr>
          <a:lstStyle>
            <a:lvl1pPr marL="457200" indent="-457200">
              <a:buFont typeface="+mj-lt"/>
              <a:buAutoNum type="arabicPeriod"/>
              <a:defRPr sz="2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5" name="Frame 4">
            <a:extLst>
              <a:ext uri="{FF2B5EF4-FFF2-40B4-BE49-F238E27FC236}">
                <a16:creationId xmlns:a16="http://schemas.microsoft.com/office/drawing/2014/main" id="{5FCAD386-D13C-08F4-A642-514B7DAD1E81}"/>
              </a:ext>
            </a:extLst>
          </p:cNvPr>
          <p:cNvSpPr/>
          <p:nvPr userDrawn="1"/>
        </p:nvSpPr>
        <p:spPr>
          <a:xfrm>
            <a:off x="0" y="21264"/>
            <a:ext cx="12192000" cy="6836735"/>
          </a:xfrm>
          <a:prstGeom prst="frame">
            <a:avLst>
              <a:gd name="adj1" fmla="val 1613"/>
            </a:avLst>
          </a:prstGeom>
          <a:solidFill>
            <a:srgbClr val="315598"/>
          </a:solid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A92A1D3D-3A11-FE6E-797D-E0489E805B7D}"/>
              </a:ext>
            </a:extLst>
          </p:cNvPr>
          <p:cNvSpPr/>
          <p:nvPr userDrawn="1"/>
        </p:nvSpPr>
        <p:spPr>
          <a:xfrm>
            <a:off x="38100" y="68580"/>
            <a:ext cx="12115800" cy="6720840"/>
          </a:xfrm>
          <a:prstGeom prst="rect">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4421BA16-9CF5-2FC9-01A8-36C3F6D48279}"/>
              </a:ext>
              <a:ext uri="{C183D7F6-B498-43B3-948B-1728B52AA6E4}">
                <adec:decorative xmlns:adec="http://schemas.microsoft.com/office/drawing/2017/decorative" val="1"/>
              </a:ext>
            </a:extLst>
          </p:cNvPr>
          <p:cNvCxnSpPr>
            <a:cxnSpLocks/>
          </p:cNvCxnSpPr>
          <p:nvPr userDrawn="1"/>
        </p:nvCxnSpPr>
        <p:spPr>
          <a:xfrm>
            <a:off x="95697" y="1046611"/>
            <a:ext cx="1197864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793A5B7-7165-DB53-9864-D2AFEDCCDBFC}"/>
              </a:ext>
            </a:extLst>
          </p:cNvPr>
          <p:cNvSpPr>
            <a:spLocks noGrp="1"/>
          </p:cNvSpPr>
          <p:nvPr>
            <p:ph type="title"/>
          </p:nvPr>
        </p:nvSpPr>
        <p:spPr>
          <a:xfrm>
            <a:off x="1524000" y="319235"/>
            <a:ext cx="9144000" cy="693533"/>
          </a:xfrm>
          <a:prstGeom prst="rect">
            <a:avLst/>
          </a:prstGeom>
        </p:spPr>
        <p:txBody>
          <a:bodyPr>
            <a:normAutofit/>
          </a:bodyPr>
          <a:lstStyle/>
          <a:p>
            <a:endParaRPr lang="en-US"/>
          </a:p>
        </p:txBody>
      </p:sp>
    </p:spTree>
    <p:extLst>
      <p:ext uri="{BB962C8B-B14F-4D97-AF65-F5344CB8AC3E}">
        <p14:creationId xmlns:p14="http://schemas.microsoft.com/office/powerpoint/2010/main" val="4059476008"/>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orient="horz" pos="552">
          <p15:clr>
            <a:srgbClr val="FBAE40"/>
          </p15:clr>
        </p15:guide>
        <p15:guide id="4" pos="528">
          <p15:clr>
            <a:srgbClr val="FBAE40"/>
          </p15:clr>
        </p15:guide>
        <p15:guide id="5" pos="866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4273" y="1362075"/>
            <a:ext cx="5157787" cy="838593"/>
          </a:xfrm>
        </p:spPr>
        <p:txBody>
          <a:bodyPr anchor="b"/>
          <a:lstStyle>
            <a:lvl1pPr marL="0" indent="0">
              <a:buNone/>
              <a:defRPr sz="24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698500" y="2200668"/>
            <a:ext cx="5157787" cy="3988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60666" y="1362075"/>
            <a:ext cx="5183188" cy="838593"/>
          </a:xfrm>
        </p:spPr>
        <p:txBody>
          <a:bodyPr anchor="b"/>
          <a:lstStyle>
            <a:lvl1pPr marL="0" indent="0">
              <a:buNone/>
              <a:defRPr sz="24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0666" y="2200668"/>
            <a:ext cx="5183188" cy="3988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D2C26066-4298-ABC4-913A-E09A0BD267BC}"/>
              </a:ext>
              <a:ext uri="{C183D7F6-B498-43B3-948B-1728B52AA6E4}">
                <adec:decorative xmlns:adec="http://schemas.microsoft.com/office/drawing/2017/decorative" val="1"/>
              </a:ext>
            </a:extLst>
          </p:cNvPr>
          <p:cNvCxnSpPr>
            <a:cxnSpLocks/>
          </p:cNvCxnSpPr>
          <p:nvPr userDrawn="1"/>
        </p:nvCxnSpPr>
        <p:spPr>
          <a:xfrm>
            <a:off x="0" y="1046611"/>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D06F838-9EF9-334C-8953-0A2DD185A82F}"/>
              </a:ext>
            </a:extLst>
          </p:cNvPr>
          <p:cNvSpPr>
            <a:spLocks noGrp="1"/>
          </p:cNvSpPr>
          <p:nvPr>
            <p:ph type="title"/>
          </p:nvPr>
        </p:nvSpPr>
        <p:spPr>
          <a:xfrm>
            <a:off x="1524000" y="319235"/>
            <a:ext cx="9144000" cy="693533"/>
          </a:xfrm>
          <a:prstGeom prst="rect">
            <a:avLst/>
          </a:prstGeom>
        </p:spPr>
        <p:txBody>
          <a:bodyPr>
            <a:normAutofit/>
          </a:bodyPr>
          <a:lstStyle/>
          <a:p>
            <a:endParaRPr lang="en-US"/>
          </a:p>
        </p:txBody>
      </p:sp>
    </p:spTree>
    <p:extLst>
      <p:ext uri="{BB962C8B-B14F-4D97-AF65-F5344CB8AC3E}">
        <p14:creationId xmlns:p14="http://schemas.microsoft.com/office/powerpoint/2010/main" val="3019915069"/>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orient="horz" pos="552">
          <p15:clr>
            <a:srgbClr val="FBAE40"/>
          </p15:clr>
        </p15:guide>
        <p15:guide id="4" pos="528">
          <p15:clr>
            <a:srgbClr val="FBAE40"/>
          </p15:clr>
        </p15:guide>
        <p15:guide id="5" pos="866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A89B31C-7A58-307F-82D4-F74B5C9B81FA}"/>
              </a:ext>
              <a:ext uri="{C183D7F6-B498-43B3-948B-1728B52AA6E4}">
                <adec:decorative xmlns:adec="http://schemas.microsoft.com/office/drawing/2017/decorative" val="1"/>
              </a:ext>
            </a:extLst>
          </p:cNvPr>
          <p:cNvCxnSpPr>
            <a:cxnSpLocks/>
          </p:cNvCxnSpPr>
          <p:nvPr userDrawn="1"/>
        </p:nvCxnSpPr>
        <p:spPr>
          <a:xfrm>
            <a:off x="0" y="1046611"/>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AA31DB-1574-62EE-2744-1CDBA6D4CB8B}"/>
              </a:ext>
            </a:extLst>
          </p:cNvPr>
          <p:cNvSpPr>
            <a:spLocks noGrp="1"/>
          </p:cNvSpPr>
          <p:nvPr>
            <p:ph type="title"/>
          </p:nvPr>
        </p:nvSpPr>
        <p:spPr>
          <a:xfrm>
            <a:off x="1524000" y="319235"/>
            <a:ext cx="9144000" cy="693533"/>
          </a:xfrm>
          <a:prstGeom prst="rect">
            <a:avLst/>
          </a:prstGeom>
        </p:spPr>
        <p:txBody>
          <a:bodyPr>
            <a:normAutofit/>
          </a:bodyPr>
          <a:lstStyle/>
          <a:p>
            <a:endParaRPr lang="en-US"/>
          </a:p>
        </p:txBody>
      </p:sp>
    </p:spTree>
    <p:extLst>
      <p:ext uri="{BB962C8B-B14F-4D97-AF65-F5344CB8AC3E}">
        <p14:creationId xmlns:p14="http://schemas.microsoft.com/office/powerpoint/2010/main" val="2643454385"/>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orient="horz" pos="552">
          <p15:clr>
            <a:srgbClr val="FBAE40"/>
          </p15:clr>
        </p15:guide>
        <p15:guide id="4" pos="528">
          <p15:clr>
            <a:srgbClr val="FBAE40"/>
          </p15:clr>
        </p15:guide>
        <p15:guide id="5" pos="86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615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4076" y="1301967"/>
            <a:ext cx="4483441" cy="1574583"/>
          </a:xfrm>
          <a:prstGeom prst="rect">
            <a:avLst/>
          </a:prstGeom>
        </p:spPr>
        <p:txBody>
          <a:bodyPr bIns="45720" anchor="b">
            <a:noAutofit/>
          </a:bodyPr>
          <a:lstStyle>
            <a:lvl1pPr>
              <a:defRPr sz="3200" u="none"/>
            </a:lvl1pPr>
          </a:lstStyle>
          <a:p>
            <a:r>
              <a:rPr lang="en-US"/>
              <a:t>Click to edit Master title style</a:t>
            </a:r>
          </a:p>
        </p:txBody>
      </p:sp>
      <p:sp>
        <p:nvSpPr>
          <p:cNvPr id="3" name="Content Placeholder 2"/>
          <p:cNvSpPr>
            <a:spLocks noGrp="1"/>
          </p:cNvSpPr>
          <p:nvPr>
            <p:ph idx="1"/>
          </p:nvPr>
        </p:nvSpPr>
        <p:spPr>
          <a:xfrm>
            <a:off x="5299362" y="1301967"/>
            <a:ext cx="6278562" cy="4873625"/>
          </a:xfrm>
        </p:spPr>
        <p:txBody>
          <a:bodyPr/>
          <a:lstStyle>
            <a:lvl1pPr marL="228591" indent="-228591">
              <a:buFont typeface="Wingdings" panose="05000000000000000000" pitchFamily="2" charset="2"/>
              <a:buChar char="§"/>
              <a:defRPr sz="2800"/>
            </a:lvl1pPr>
            <a:lvl2pPr marL="685773" indent="-228591">
              <a:buFont typeface="Wingdings" panose="05000000000000000000" pitchFamily="2" charset="2"/>
              <a:buChar char="§"/>
              <a:defRPr sz="2400"/>
            </a:lvl2pPr>
            <a:lvl3pPr marL="1142954" indent="-228591">
              <a:buFont typeface="Wingdings" panose="05000000000000000000" pitchFamily="2" charset="2"/>
              <a:buChar char="§"/>
              <a:defRPr sz="2000"/>
            </a:lvl3pPr>
            <a:lvl4pPr marL="1600136" indent="-228591">
              <a:buFont typeface="Wingdings" panose="05000000000000000000" pitchFamily="2" charset="2"/>
              <a:buChar char="§"/>
              <a:defRPr sz="1800"/>
            </a:lvl4pPr>
            <a:lvl5pPr marL="2057318" indent="-228591">
              <a:buFont typeface="Wingdings" panose="05000000000000000000" pitchFamily="2" charset="2"/>
              <a:buChar cha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4076" y="2876550"/>
            <a:ext cx="4483441" cy="3299042"/>
          </a:xfrm>
        </p:spPr>
        <p:txBody>
          <a:bodyPr>
            <a:normAutofit/>
          </a:bodyPr>
          <a:lstStyle>
            <a:lvl1pPr marL="0" indent="0">
              <a:buNone/>
              <a:defRPr sz="2000"/>
            </a:lvl1pPr>
            <a:lvl2pPr marL="457182" indent="0">
              <a:buNone/>
              <a:defRPr sz="1400"/>
            </a:lvl2pPr>
            <a:lvl3pPr marL="914363" indent="0">
              <a:buNone/>
              <a:defRPr sz="1200"/>
            </a:lvl3pPr>
            <a:lvl4pPr marL="1371545" indent="0">
              <a:buNone/>
              <a:defRPr sz="1000"/>
            </a:lvl4pPr>
            <a:lvl5pPr marL="1828727" indent="0">
              <a:buNone/>
              <a:defRPr sz="1000"/>
            </a:lvl5pPr>
            <a:lvl6pPr marL="2285909" indent="0">
              <a:buNone/>
              <a:defRPr sz="1000"/>
            </a:lvl6pPr>
            <a:lvl7pPr marL="2743090" indent="0">
              <a:buNone/>
              <a:defRPr sz="1000"/>
            </a:lvl7pPr>
            <a:lvl8pPr marL="3200272" indent="0">
              <a:buNone/>
              <a:defRPr sz="1000"/>
            </a:lvl8pPr>
            <a:lvl9pPr marL="3657454" indent="0">
              <a:buNone/>
              <a:defRPr sz="1000"/>
            </a:lvl9pPr>
          </a:lstStyle>
          <a:p>
            <a:pPr lvl="0"/>
            <a:r>
              <a:rPr lang="en-US"/>
              <a:t>Click to edit Master text styles</a:t>
            </a:r>
          </a:p>
        </p:txBody>
      </p:sp>
      <p:cxnSp>
        <p:nvCxnSpPr>
          <p:cNvPr id="6" name="Straight Connector 5">
            <a:extLst>
              <a:ext uri="{FF2B5EF4-FFF2-40B4-BE49-F238E27FC236}">
                <a16:creationId xmlns:a16="http://schemas.microsoft.com/office/drawing/2014/main" id="{48FA7282-7514-ADF8-36FF-1E6A46745129}"/>
              </a:ext>
              <a:ext uri="{C183D7F6-B498-43B3-948B-1728B52AA6E4}">
                <adec:decorative xmlns:adec="http://schemas.microsoft.com/office/drawing/2017/decorative" val="1"/>
              </a:ext>
            </a:extLst>
          </p:cNvPr>
          <p:cNvCxnSpPr>
            <a:cxnSpLocks/>
          </p:cNvCxnSpPr>
          <p:nvPr userDrawn="1"/>
        </p:nvCxnSpPr>
        <p:spPr>
          <a:xfrm>
            <a:off x="0" y="1046611"/>
            <a:ext cx="12192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447342"/>
      </p:ext>
    </p:extLst>
  </p:cSld>
  <p:clrMapOvr>
    <a:masterClrMapping/>
  </p:clrMapOvr>
  <p:extLst>
    <p:ext uri="{DCECCB84-F9BA-43D5-87BE-67443E8EF086}">
      <p15:sldGuideLst xmlns:p15="http://schemas.microsoft.com/office/powerpoint/2012/main">
        <p15:guide id="1" orient="horz" pos="2592">
          <p15:clr>
            <a:srgbClr val="FBAE40"/>
          </p15:clr>
        </p15:guide>
        <p15:guide id="2" pos="4608">
          <p15:clr>
            <a:srgbClr val="FBAE40"/>
          </p15:clr>
        </p15:guide>
        <p15:guide id="3" pos="528">
          <p15:clr>
            <a:srgbClr val="FBAE40"/>
          </p15:clr>
        </p15:guide>
        <p15:guide id="4" pos="866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6375" y="351503"/>
            <a:ext cx="9144000" cy="65054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38200" y="1639614"/>
            <a:ext cx="10515600" cy="45373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DF4E79D-D9DA-40B0-5816-638E7EC459B1}"/>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31557" y="240749"/>
            <a:ext cx="1018803" cy="697880"/>
          </a:xfrm>
          <a:prstGeom prst="rect">
            <a:avLst/>
          </a:prstGeom>
        </p:spPr>
      </p:pic>
      <p:pic>
        <p:nvPicPr>
          <p:cNvPr id="18" name="Picture 17">
            <a:extLst>
              <a:ext uri="{FF2B5EF4-FFF2-40B4-BE49-F238E27FC236}">
                <a16:creationId xmlns:a16="http://schemas.microsoft.com/office/drawing/2014/main" id="{7BEE5847-F635-E29C-DB06-17015218F3B2}"/>
              </a:ext>
            </a:extLst>
          </p:cNvPr>
          <p:cNvPicPr>
            <a:picLocks noChangeAspect="1"/>
          </p:cNvPicPr>
          <p:nvPr userDrawn="1"/>
        </p:nvPicPr>
        <p:blipFill rotWithShape="1">
          <a:blip r:embed="rId11"/>
          <a:srcRect l="38910" t="53008" r="34358" b="22316"/>
          <a:stretch/>
        </p:blipFill>
        <p:spPr>
          <a:xfrm>
            <a:off x="10731582" y="288082"/>
            <a:ext cx="1252906" cy="650547"/>
          </a:xfrm>
          <a:prstGeom prst="rect">
            <a:avLst/>
          </a:prstGeom>
        </p:spPr>
      </p:pic>
    </p:spTree>
    <p:extLst>
      <p:ext uri="{BB962C8B-B14F-4D97-AF65-F5344CB8AC3E}">
        <p14:creationId xmlns:p14="http://schemas.microsoft.com/office/powerpoint/2010/main" val="291450271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Lst>
  <p:hf sldNum="0" hdr="0" ftr="0" dt="0"/>
  <p:txStyles>
    <p:title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p:titleStyle>
    <p:bodyStyle>
      <a:lvl1pPr marL="228591" indent="-228591" algn="l" defTabSz="914363" rtl="0" eaLnBrk="1" latinLnBrk="0" hangingPunct="1">
        <a:lnSpc>
          <a:spcPct val="90000"/>
        </a:lnSpc>
        <a:spcBef>
          <a:spcPts val="1000"/>
        </a:spcBef>
        <a:buFont typeface="Wingdings" panose="05000000000000000000" pitchFamily="2" charset="2"/>
        <a:buChar char="§"/>
        <a:defRPr sz="2400" kern="1200">
          <a:solidFill>
            <a:schemeClr val="tx1"/>
          </a:solidFill>
          <a:latin typeface="Helvetica Neue" charset="0"/>
          <a:ea typeface="Helvetica Neue" charset="0"/>
          <a:cs typeface="Helvetica Neue" charset="0"/>
        </a:defRPr>
      </a:lvl1pPr>
      <a:lvl2pPr marL="685773" indent="-228591" algn="l" defTabSz="914363" rtl="0" eaLnBrk="1" latinLnBrk="0" hangingPunct="1">
        <a:lnSpc>
          <a:spcPct val="90000"/>
        </a:lnSpc>
        <a:spcBef>
          <a:spcPts val="500"/>
        </a:spcBef>
        <a:buFont typeface="Wingdings" panose="05000000000000000000" pitchFamily="2" charset="2"/>
        <a:buChar char="§"/>
        <a:defRPr sz="2000" kern="1200">
          <a:solidFill>
            <a:schemeClr val="tx1"/>
          </a:solidFill>
          <a:latin typeface="Helvetica Neue" charset="0"/>
          <a:ea typeface="Helvetica Neue" charset="0"/>
          <a:cs typeface="Helvetica Neue" charset="0"/>
        </a:defRPr>
      </a:lvl2pPr>
      <a:lvl3pPr marL="1142954" indent="-228591" algn="l" defTabSz="914363" rtl="0" eaLnBrk="1" latinLnBrk="0" hangingPunct="1">
        <a:lnSpc>
          <a:spcPct val="90000"/>
        </a:lnSpc>
        <a:spcBef>
          <a:spcPts val="500"/>
        </a:spcBef>
        <a:buFont typeface="Wingdings" panose="05000000000000000000" pitchFamily="2" charset="2"/>
        <a:buChar char="§"/>
        <a:defRPr sz="1800" kern="1200">
          <a:solidFill>
            <a:schemeClr val="tx1"/>
          </a:solidFill>
          <a:latin typeface="Helvetica Neue" charset="0"/>
          <a:ea typeface="Helvetica Neue" charset="0"/>
          <a:cs typeface="Helvetica Neue" charset="0"/>
        </a:defRPr>
      </a:lvl3pPr>
      <a:lvl4pPr marL="1600136" indent="-228591" algn="l" defTabSz="914363" rtl="0" eaLnBrk="1" latinLnBrk="0" hangingPunct="1">
        <a:lnSpc>
          <a:spcPct val="90000"/>
        </a:lnSpc>
        <a:spcBef>
          <a:spcPts val="500"/>
        </a:spcBef>
        <a:buFont typeface="Wingdings" panose="05000000000000000000" pitchFamily="2" charset="2"/>
        <a:buChar char="§"/>
        <a:defRPr sz="1600" kern="1200">
          <a:solidFill>
            <a:schemeClr val="tx1"/>
          </a:solidFill>
          <a:latin typeface="Helvetica Neue" charset="0"/>
          <a:ea typeface="Helvetica Neue" charset="0"/>
          <a:cs typeface="Helvetica Neue" charset="0"/>
        </a:defRPr>
      </a:lvl4pPr>
      <a:lvl5pPr marL="2057318" indent="-228591" algn="l" defTabSz="914363" rtl="0" eaLnBrk="1" latinLnBrk="0" hangingPunct="1">
        <a:lnSpc>
          <a:spcPct val="90000"/>
        </a:lnSpc>
        <a:spcBef>
          <a:spcPts val="500"/>
        </a:spcBef>
        <a:buFont typeface="Wingdings" panose="05000000000000000000" pitchFamily="2" charset="2"/>
        <a:buChar char="§"/>
        <a:defRPr sz="1400" kern="1200">
          <a:solidFill>
            <a:schemeClr val="tx1"/>
          </a:solidFill>
          <a:latin typeface="Helvetica Neue" charset="0"/>
          <a:ea typeface="Helvetica Neue" charset="0"/>
          <a:cs typeface="Helvetica Neue"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 Type="http://schemas.openxmlformats.org/officeDocument/2006/relationships/slide" Target="slide2.xml"/><Relationship Id="rId16" Type="http://schemas.openxmlformats.org/officeDocument/2006/relationships/slide" Target="slide16.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image" Target="../media/image31.png"/><Relationship Id="rId7" Type="http://schemas.openxmlformats.org/officeDocument/2006/relationships/image" Target="../media/image34.sv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3.png"/><Relationship Id="rId11" Type="http://schemas.openxmlformats.org/officeDocument/2006/relationships/slide" Target="slide16.xml"/><Relationship Id="rId5" Type="http://schemas.openxmlformats.org/officeDocument/2006/relationships/slide" Target="slide17.xml"/><Relationship Id="rId10" Type="http://schemas.openxmlformats.org/officeDocument/2006/relationships/image" Target="../media/image36.svg"/><Relationship Id="rId4" Type="http://schemas.openxmlformats.org/officeDocument/2006/relationships/image" Target="../media/image32.svg"/><Relationship Id="rId9" Type="http://schemas.openxmlformats.org/officeDocument/2006/relationships/image" Target="../media/image35.png"/></Relationships>
</file>

<file path=ppt/slides/_rels/slide12.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3.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6.sv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 Target="slide16.xml"/><Relationship Id="rId7" Type="http://schemas.openxmlformats.org/officeDocument/2006/relationships/diagramLayout" Target="../diagrams/layout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Data" Target="../diagrams/data1.xml"/><Relationship Id="rId5" Type="http://schemas.openxmlformats.org/officeDocument/2006/relationships/slide" Target="slide12.xml"/><Relationship Id="rId10" Type="http://schemas.microsoft.com/office/2007/relationships/diagramDrawing" Target="../diagrams/drawing1.xml"/><Relationship Id="rId4" Type="http://schemas.openxmlformats.org/officeDocument/2006/relationships/slide" Target="slide15.xml"/><Relationship Id="rId9" Type="http://schemas.openxmlformats.org/officeDocument/2006/relationships/diagramColors" Target="../diagrams/colors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2.emf"/></Relationships>
</file>

<file path=ppt/slides/_rels/slide17.xml.rels><?xml version="1.0" encoding="UTF-8" standalone="yes"?>
<Relationships xmlns="http://schemas.openxmlformats.org/package/2006/relationships"><Relationship Id="rId3" Type="http://schemas.openxmlformats.org/officeDocument/2006/relationships/hyperlink" Target="https://public.govdelivery.com/accounts/USDAOCFO/subscriber/new"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55.png"/><Relationship Id="rId3" Type="http://schemas.openxmlformats.org/officeDocument/2006/relationships/hyperlink" Target="mailto:FMSC.Help@usda.gov" TargetMode="External"/><Relationship Id="rId7" Type="http://schemas.openxmlformats.org/officeDocument/2006/relationships/image" Target="../media/image54.sv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53.png"/><Relationship Id="rId5" Type="http://schemas.openxmlformats.org/officeDocument/2006/relationships/hyperlink" Target="https://nfc.usda.gov/FSS/ClientServices/FMS/FIET/index.php?utm_medium=email&amp;utm_source=govdelivery" TargetMode="External"/><Relationship Id="rId4" Type="http://schemas.openxmlformats.org/officeDocument/2006/relationships/hyperlink" Target="https://nfc.usda.gov/FSS/contact/FMS/CAM_Agency_Assignments.pdf" TargetMode="External"/><Relationship Id="rId9" Type="http://schemas.openxmlformats.org/officeDocument/2006/relationships/image" Target="../media/image5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s/_rels/slide8.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2" Type="http://schemas.openxmlformats.org/officeDocument/2006/relationships/hyperlink" Target="https://view.officeapps.live.com/op/view.aspx?src=https%3A%2F%2Fnfc.usda.gov%2FFSS%2FClientServices%2FFMS%2FFIET%2Fdocs%2FUSDA_FIET_Introduction.pptx&amp;wdOrigin=BROWSELINK"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33CCBFB-98B9-9041-D680-06948B63DC82}"/>
              </a:ext>
            </a:extLst>
          </p:cNvPr>
          <p:cNvSpPr>
            <a:spLocks noGrp="1"/>
          </p:cNvSpPr>
          <p:nvPr>
            <p:ph type="title"/>
          </p:nvPr>
        </p:nvSpPr>
        <p:spPr>
          <a:xfrm>
            <a:off x="1524000" y="319235"/>
            <a:ext cx="9144000" cy="693533"/>
          </a:xfrm>
        </p:spPr>
        <p:txBody>
          <a:bodyPr>
            <a:normAutofit/>
          </a:bodyPr>
          <a:lstStyle/>
          <a:p>
            <a:r>
              <a:rPr lang="en-US" dirty="0">
                <a:cs typeface="Arial" panose="020B0604020202020204" pitchFamily="34" charset="0"/>
              </a:rPr>
              <a:t>FIET FREQUENTLY ASKED QUESTIONS</a:t>
            </a:r>
            <a:endParaRPr lang="en-US" dirty="0"/>
          </a:p>
        </p:txBody>
      </p:sp>
      <p:sp>
        <p:nvSpPr>
          <p:cNvPr id="7" name="TextBox 6">
            <a:extLst>
              <a:ext uri="{FF2B5EF4-FFF2-40B4-BE49-F238E27FC236}">
                <a16:creationId xmlns:a16="http://schemas.microsoft.com/office/drawing/2014/main" id="{36AA3804-7721-2A7B-A6E9-E99318D30D66}"/>
              </a:ext>
            </a:extLst>
          </p:cNvPr>
          <p:cNvSpPr txBox="1"/>
          <p:nvPr/>
        </p:nvSpPr>
        <p:spPr>
          <a:xfrm>
            <a:off x="352806" y="1235245"/>
            <a:ext cx="11486387" cy="5078313"/>
          </a:xfrm>
          <a:prstGeom prst="rect">
            <a:avLst/>
          </a:prstGeom>
          <a:noFill/>
        </p:spPr>
        <p:txBody>
          <a:bodyPr wrap="square" numCol="2">
            <a:spAutoFit/>
          </a:bodyPr>
          <a:lstStyle/>
          <a:p>
            <a:pPr marL="342900" lvl="0" indent="-342900">
              <a:lnSpc>
                <a:spcPct val="120000"/>
              </a:lnSpc>
              <a:buFont typeface="+mj-lt"/>
              <a:buAutoNum type="arabicPeriod"/>
              <a:defRPr/>
            </a:pPr>
            <a:r>
              <a:rPr kumimoji="0" lang="en-US" sz="1800" b="0" i="0" u="none" strike="noStrike" kern="1200" cap="none" spc="0" normalizeH="0" baseline="0" noProof="0" dirty="0">
                <a:ln>
                  <a:noFill/>
                </a:ln>
                <a:solidFill>
                  <a:schemeClr val="tx1">
                    <a:lumMod val="75000"/>
                    <a:lumOff val="25000"/>
                  </a:schemeClr>
                </a:solidFill>
                <a:effectLst/>
                <a:uLnTx/>
                <a:uFillTx/>
                <a:latin typeface="Helvetica Neue" panose="02000503000000020004"/>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What is FIET?</a:t>
            </a:r>
            <a:endParaRPr kumimoji="0" lang="en-US" sz="1800" b="0" i="0" u="none" strike="noStrike" kern="1200" cap="none" spc="0" normalizeH="0" baseline="0" noProof="0" dirty="0">
              <a:ln>
                <a:noFill/>
              </a:ln>
              <a:solidFill>
                <a:schemeClr val="tx1">
                  <a:lumMod val="75000"/>
                  <a:lumOff val="25000"/>
                </a:schemeClr>
              </a:solidFill>
              <a:effectLst/>
              <a:uLnTx/>
              <a:uFillTx/>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How are SAP, FMMI, FIET, Portal, and Fiori </a:t>
            </a:r>
            <a:br>
              <a:rPr lang="en-US" dirty="0">
                <a:solidFill>
                  <a:schemeClr val="tx1">
                    <a:lumMod val="75000"/>
                    <a:lumOff val="25000"/>
                  </a:schemeClr>
                </a:solidFill>
                <a:latin typeface="Helvetica Neue" panose="02000503000000020004"/>
                <a:cs typeface="Arial" panose="020B0604020202020204" pitchFamily="34" charset="0"/>
                <a:hlinkClick r:id="rId3" action="ppaction://hlinksldjump">
                  <a:extLst>
                    <a:ext uri="{A12FA001-AC4F-418D-AE19-62706E023703}">
                      <ahyp:hlinkClr xmlns:ahyp="http://schemas.microsoft.com/office/drawing/2018/hyperlinkcolor" val="tx"/>
                    </a:ext>
                  </a:extLst>
                </a:hlinkClick>
              </a:rPr>
            </a:br>
            <a:r>
              <a:rPr lang="en-US" dirty="0">
                <a:solidFill>
                  <a:schemeClr val="tx1">
                    <a:lumMod val="75000"/>
                    <a:lumOff val="25000"/>
                  </a:schemeClr>
                </a:solidFill>
                <a:latin typeface="Helvetica Neue" panose="02000503000000020004"/>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related to each other?</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Why upgrade FMMI?</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kumimoji="0" lang="en-US" sz="1800" b="0" i="0" u="none" strike="noStrike" kern="1200" cap="none" spc="0" normalizeH="0" baseline="0" noProof="0" dirty="0">
                <a:ln>
                  <a:noFill/>
                </a:ln>
                <a:solidFill>
                  <a:schemeClr val="tx1">
                    <a:lumMod val="75000"/>
                    <a:lumOff val="25000"/>
                  </a:schemeClr>
                </a:solidFill>
                <a:effectLst/>
                <a:uLnTx/>
                <a:uFillTx/>
                <a:latin typeface="Helvetica Neue" panose="02000503000000020004"/>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What is the project timeline?</a:t>
            </a:r>
            <a:endParaRPr kumimoji="0" lang="en-US" sz="1800" b="0" i="0" u="none" strike="noStrike" kern="1200" cap="none" spc="0" normalizeH="0" baseline="0" noProof="0" dirty="0">
              <a:ln>
                <a:noFill/>
              </a:ln>
              <a:solidFill>
                <a:schemeClr val="tx1">
                  <a:lumMod val="75000"/>
                  <a:lumOff val="25000"/>
                </a:schemeClr>
              </a:solidFill>
              <a:effectLst/>
              <a:uLnTx/>
              <a:uFillTx/>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What is my role as a stakeholder?</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How will customers be involved?</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What is a code blackout vs. a code brownout?</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What are the key changes end users will experience?</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Will FIET impact agency-level security?</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Will support be available to end users to prepare them for the change?</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Does USDA have a training plan?</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What will the conversion process be?</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Will there be fit gap analysis performed with processes and interfaces?</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Will impacts to agency-specific interfaces be identified and reconciled?</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What is a Change Champion and a Super User?</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What are the next steps?</a:t>
            </a:r>
            <a:endParaRPr lang="en-US" dirty="0">
              <a:solidFill>
                <a:schemeClr val="tx1">
                  <a:lumMod val="75000"/>
                  <a:lumOff val="25000"/>
                </a:schemeClr>
              </a:solidFill>
              <a:latin typeface="Helvetica Neue" panose="02000503000000020004"/>
              <a:cs typeface="Arial" panose="020B0604020202020204" pitchFamily="34" charset="0"/>
            </a:endParaRPr>
          </a:p>
          <a:p>
            <a:pPr marL="342900" lvl="0" indent="-342900">
              <a:lnSpc>
                <a:spcPct val="120000"/>
              </a:lnSpc>
              <a:buFont typeface="+mj-lt"/>
              <a:buAutoNum type="arabicPeriod"/>
              <a:defRPr/>
            </a:pPr>
            <a:r>
              <a:rPr lang="en-US" dirty="0">
                <a:solidFill>
                  <a:schemeClr val="tx1">
                    <a:lumMod val="75000"/>
                    <a:lumOff val="25000"/>
                  </a:schemeClr>
                </a:solidFill>
                <a:latin typeface="Helvetica Neue" panose="02000503000000020004"/>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Where can I ask additional questions?</a:t>
            </a:r>
            <a:endParaRPr kumimoji="0" lang="en-US" sz="1800" b="0" i="0" u="none" strike="noStrike" kern="1200" cap="none" spc="0" normalizeH="0" baseline="0" noProof="0" dirty="0">
              <a:ln>
                <a:noFill/>
              </a:ln>
              <a:effectLst/>
              <a:uLnTx/>
              <a:uFillTx/>
              <a:latin typeface="Helvetica Neue" panose="02000503000000020004"/>
              <a:cs typeface="Arial" panose="020B0604020202020204" pitchFamily="34" charset="0"/>
            </a:endParaRPr>
          </a:p>
        </p:txBody>
      </p:sp>
      <p:sp>
        <p:nvSpPr>
          <p:cNvPr id="2" name="Explosion: 8 Points 1" descr="Interactive menu! Click to navigate.">
            <a:extLst>
              <a:ext uri="{FF2B5EF4-FFF2-40B4-BE49-F238E27FC236}">
                <a16:creationId xmlns:a16="http://schemas.microsoft.com/office/drawing/2014/main" id="{971EFBC1-A774-2E5C-8BE0-8176A90CE002}"/>
              </a:ext>
              <a:ext uri="{C183D7F6-B498-43B3-948B-1728B52AA6E4}">
                <adec:decorative xmlns:adec="http://schemas.microsoft.com/office/drawing/2017/decorative" val="0"/>
              </a:ext>
            </a:extLst>
          </p:cNvPr>
          <p:cNvSpPr/>
          <p:nvPr/>
        </p:nvSpPr>
        <p:spPr>
          <a:xfrm rot="21328950">
            <a:off x="6412090" y="4137388"/>
            <a:ext cx="3126616" cy="2174060"/>
          </a:xfrm>
          <a:prstGeom prst="irregularSeal1">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tx1"/>
                </a:solidFill>
                <a:latin typeface="Helvetica Neue" panose="02000503000000020004"/>
              </a:rPr>
              <a:t>Interactive menu!</a:t>
            </a:r>
          </a:p>
          <a:p>
            <a:pPr algn="ctr"/>
            <a:r>
              <a:rPr lang="en-US" sz="1600" i="1" dirty="0">
                <a:solidFill>
                  <a:schemeClr val="tx1"/>
                </a:solidFill>
                <a:latin typeface="Helvetica Neue" panose="02000503000000020004"/>
              </a:rPr>
              <a:t>Click to navigate</a:t>
            </a:r>
          </a:p>
        </p:txBody>
      </p:sp>
    </p:spTree>
    <p:extLst>
      <p:ext uri="{BB962C8B-B14F-4D97-AF65-F5344CB8AC3E}">
        <p14:creationId xmlns:p14="http://schemas.microsoft.com/office/powerpoint/2010/main" val="151778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4457958-5801-3CCB-B8FA-42FAD450060C}"/>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WILL FIET IMPACT AGENCY-LEVEL SECURITY?</a:t>
            </a:r>
            <a:endPar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308046"/>
            <a:ext cx="11009784" cy="786573"/>
          </a:xfrm>
          <a:prstGeom prst="rect">
            <a:avLst/>
          </a:prstGeom>
        </p:spPr>
        <p:txBody>
          <a:bodyPr vert="horz" lIns="0" tIns="0" rIns="0" bIns="0" rtlCol="0">
            <a:norm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No, there will be no impact on security administration processes.</a:t>
            </a:r>
          </a:p>
        </p:txBody>
      </p:sp>
      <p:sp>
        <p:nvSpPr>
          <p:cNvPr id="2" name="TextBox 1">
            <a:extLst>
              <a:ext uri="{FF2B5EF4-FFF2-40B4-BE49-F238E27FC236}">
                <a16:creationId xmlns:a16="http://schemas.microsoft.com/office/drawing/2014/main" id="{03E5890A-5C82-66E8-7373-83326524A004}"/>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#9</a:t>
            </a:r>
          </a:p>
        </p:txBody>
      </p:sp>
    </p:spTree>
    <p:extLst>
      <p:ext uri="{BB962C8B-B14F-4D97-AF65-F5344CB8AC3E}">
        <p14:creationId xmlns:p14="http://schemas.microsoft.com/office/powerpoint/2010/main" val="76713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10F599-C77C-FD26-CBD2-12D2C7B02AC3}"/>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WILL SUPPORT BE AVAILABLE TO END USERS TO PREPARE THEM FOR THE CHANGE?</a:t>
            </a:r>
            <a:endPar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276146"/>
            <a:ext cx="11009784" cy="646332"/>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Yes, support will be available throughout this transition to make the process as smooth as possible. There are three main ways we will help our end users navigate this change:</a:t>
            </a:r>
          </a:p>
        </p:txBody>
      </p:sp>
      <p:grpSp>
        <p:nvGrpSpPr>
          <p:cNvPr id="42" name="Group 41">
            <a:extLst>
              <a:ext uri="{FF2B5EF4-FFF2-40B4-BE49-F238E27FC236}">
                <a16:creationId xmlns:a16="http://schemas.microsoft.com/office/drawing/2014/main" id="{367D6BDB-5FFD-84EB-4CF5-AF304C49DF10}"/>
              </a:ext>
              <a:ext uri="{C183D7F6-B498-43B3-948B-1728B52AA6E4}">
                <adec:decorative xmlns:adec="http://schemas.microsoft.com/office/drawing/2017/decorative" val="1"/>
              </a:ext>
            </a:extLst>
          </p:cNvPr>
          <p:cNvGrpSpPr/>
          <p:nvPr/>
        </p:nvGrpSpPr>
        <p:grpSpPr>
          <a:xfrm>
            <a:off x="1499608" y="2168816"/>
            <a:ext cx="1463039" cy="1463040"/>
            <a:chOff x="1362448" y="1902995"/>
            <a:chExt cx="1463039" cy="1463040"/>
          </a:xfrm>
        </p:grpSpPr>
        <p:sp>
          <p:nvSpPr>
            <p:cNvPr id="8" name="Oval 82">
              <a:extLst>
                <a:ext uri="{FF2B5EF4-FFF2-40B4-BE49-F238E27FC236}">
                  <a16:creationId xmlns:a16="http://schemas.microsoft.com/office/drawing/2014/main" id="{C5D3CA88-7658-69BA-9E70-9FDA19C09139}"/>
                </a:ext>
              </a:extLst>
            </p:cNvPr>
            <p:cNvSpPr>
              <a:spLocks noChangeArrowheads="1"/>
            </p:cNvSpPr>
            <p:nvPr/>
          </p:nvSpPr>
          <p:spPr bwMode="auto">
            <a:xfrm>
              <a:off x="1362448" y="1902995"/>
              <a:ext cx="1463039" cy="1463040"/>
            </a:xfrm>
            <a:prstGeom prst="ellipse">
              <a:avLst/>
            </a:prstGeom>
            <a:solidFill>
              <a:schemeClr val="tx2"/>
            </a:solidFill>
            <a:ln w="180975">
              <a:solidFill>
                <a:schemeClr val="tx2">
                  <a:alpha val="45000"/>
                </a:schemeClr>
              </a:solidFill>
            </a:ln>
          </p:spPr>
          <p:txBody>
            <a:bodyPr vert="horz" wrap="square" lIns="48768" tIns="24384" rIns="48768" bIns="24384" numCol="1" anchor="t" anchorCtr="0" compatLnSpc="1">
              <a:prstTxWarp prst="textNoShape">
                <a:avLst/>
              </a:prstTxWarp>
            </a:bodyPr>
            <a:lstStyle/>
            <a:p>
              <a:pPr defTabSz="975299"/>
              <a:endParaRPr lang="en-US" sz="1920" dirty="0">
                <a:latin typeface="Helvetica Neue" panose="02000503000000020004"/>
              </a:endParaRPr>
            </a:p>
          </p:txBody>
        </p:sp>
        <p:pic>
          <p:nvPicPr>
            <p:cNvPr id="35" name="Graphic 34" descr="Open envelope outline">
              <a:extLst>
                <a:ext uri="{FF2B5EF4-FFF2-40B4-BE49-F238E27FC236}">
                  <a16:creationId xmlns:a16="http://schemas.microsoft.com/office/drawing/2014/main" id="{2FE37459-59DE-185D-58C0-512FFB3897E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36767" y="2177315"/>
              <a:ext cx="914400" cy="914400"/>
            </a:xfrm>
            <a:prstGeom prst="rect">
              <a:avLst/>
            </a:prstGeom>
          </p:spPr>
        </p:pic>
      </p:grpSp>
      <p:sp>
        <p:nvSpPr>
          <p:cNvPr id="6" name="TextBox 5">
            <a:extLst>
              <a:ext uri="{FF2B5EF4-FFF2-40B4-BE49-F238E27FC236}">
                <a16:creationId xmlns:a16="http://schemas.microsoft.com/office/drawing/2014/main" id="{C5C8DB12-6299-0777-2421-2805A99602EF}"/>
              </a:ext>
            </a:extLst>
          </p:cNvPr>
          <p:cNvSpPr txBox="1"/>
          <p:nvPr/>
        </p:nvSpPr>
        <p:spPr>
          <a:xfrm>
            <a:off x="1012228" y="3891399"/>
            <a:ext cx="2437799" cy="375483"/>
          </a:xfrm>
          <a:prstGeom prst="rect">
            <a:avLst/>
          </a:prstGeom>
          <a:noFill/>
        </p:spPr>
        <p:txBody>
          <a:bodyPr wrap="square" lIns="97534" tIns="48766" rIns="97534" bIns="48766" rtlCol="0">
            <a:spAutoFit/>
          </a:bodyPr>
          <a:lstStyle/>
          <a:p>
            <a:pPr algn="ctr" defTabSz="975299"/>
            <a:r>
              <a:rPr lang="en-US" b="1" dirty="0">
                <a:latin typeface="Helvetica Neue" panose="02000503000000020004"/>
                <a:ea typeface="Lato Regular" panose="020F0502020204030203" pitchFamily="34" charset="0"/>
                <a:cs typeface="Arial" panose="020B0604020202020204" pitchFamily="34" charset="0"/>
              </a:rPr>
              <a:t>COMMUNICATIONS </a:t>
            </a:r>
            <a:endParaRPr lang="id-ID" b="1">
              <a:latin typeface="Helvetica Neue" panose="02000503000000020004"/>
              <a:ea typeface="Lato Regular" panose="020F0502020204030203" pitchFamily="34" charset="0"/>
              <a:cs typeface="Arial" panose="020B0604020202020204" pitchFamily="34" charset="0"/>
            </a:endParaRPr>
          </a:p>
        </p:txBody>
      </p:sp>
      <p:sp>
        <p:nvSpPr>
          <p:cNvPr id="28" name="TextBox 27">
            <a:extLst>
              <a:ext uri="{FF2B5EF4-FFF2-40B4-BE49-F238E27FC236}">
                <a16:creationId xmlns:a16="http://schemas.microsoft.com/office/drawing/2014/main" id="{93723B44-3BFE-C563-B7F9-81AEECCF2864}"/>
              </a:ext>
            </a:extLst>
          </p:cNvPr>
          <p:cNvSpPr txBox="1"/>
          <p:nvPr/>
        </p:nvSpPr>
        <p:spPr>
          <a:xfrm>
            <a:off x="630927" y="4247767"/>
            <a:ext cx="3200400" cy="1391146"/>
          </a:xfrm>
          <a:prstGeom prst="rect">
            <a:avLst/>
          </a:prstGeom>
          <a:noFill/>
        </p:spPr>
        <p:txBody>
          <a:bodyPr wrap="square" lIns="97534" tIns="48766" rIns="97534" bIns="48766" rtlCol="0">
            <a:spAutoFit/>
          </a:bodyPr>
          <a:lstStyle/>
          <a:p>
            <a:pPr lvl="0" algn="ctr">
              <a:defRPr/>
            </a:pPr>
            <a:r>
              <a:rPr lang="en-US" sz="1400" b="0" cap="none" dirty="0">
                <a:latin typeface="Helvetica Neue" panose="02000503000000020004"/>
                <a:cs typeface="Arial" panose="020B0604020202020204" pitchFamily="34" charset="0"/>
              </a:rPr>
              <a:t>We will share regular, iterative updates in O&amp;M calls, </a:t>
            </a:r>
            <a:r>
              <a:rPr lang="en-US" sz="1400" b="0" cap="none" dirty="0">
                <a:solidFill>
                  <a:schemeClr val="tx1">
                    <a:lumMod val="75000"/>
                    <a:lumOff val="25000"/>
                  </a:schemeClr>
                </a:solidFill>
                <a:latin typeface="Helvetica Neue" panose="02000503000000020004"/>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emailed bulletins</a:t>
            </a:r>
            <a:r>
              <a:rPr lang="en-US" sz="1400" b="0" cap="none" dirty="0">
                <a:latin typeface="Helvetica Neue" panose="02000503000000020004"/>
                <a:cs typeface="Arial" panose="020B0604020202020204" pitchFamily="34" charset="0"/>
              </a:rPr>
              <a:t>, and on our web page to ensure that end users receive frequent updates on project progress, upcoming change impacts, and more.</a:t>
            </a:r>
          </a:p>
        </p:txBody>
      </p:sp>
      <p:grpSp>
        <p:nvGrpSpPr>
          <p:cNvPr id="41" name="Group 40">
            <a:extLst>
              <a:ext uri="{FF2B5EF4-FFF2-40B4-BE49-F238E27FC236}">
                <a16:creationId xmlns:a16="http://schemas.microsoft.com/office/drawing/2014/main" id="{094A816C-3F6B-1F9A-8824-DFF871825C1C}"/>
              </a:ext>
              <a:ext uri="{C183D7F6-B498-43B3-948B-1728B52AA6E4}">
                <adec:decorative xmlns:adec="http://schemas.microsoft.com/office/drawing/2017/decorative" val="1"/>
              </a:ext>
            </a:extLst>
          </p:cNvPr>
          <p:cNvGrpSpPr/>
          <p:nvPr/>
        </p:nvGrpSpPr>
        <p:grpSpPr>
          <a:xfrm>
            <a:off x="5331577" y="2168816"/>
            <a:ext cx="1463042" cy="1463040"/>
            <a:chOff x="5168827" y="1902995"/>
            <a:chExt cx="1463042" cy="1463040"/>
          </a:xfrm>
        </p:grpSpPr>
        <p:sp>
          <p:nvSpPr>
            <p:cNvPr id="14" name="Oval 82">
              <a:extLst>
                <a:ext uri="{FF2B5EF4-FFF2-40B4-BE49-F238E27FC236}">
                  <a16:creationId xmlns:a16="http://schemas.microsoft.com/office/drawing/2014/main" id="{5A4DCECA-A960-E277-F50C-9A21BD235030}"/>
                </a:ext>
              </a:extLst>
            </p:cNvPr>
            <p:cNvSpPr>
              <a:spLocks noChangeArrowheads="1"/>
            </p:cNvSpPr>
            <p:nvPr/>
          </p:nvSpPr>
          <p:spPr bwMode="auto">
            <a:xfrm>
              <a:off x="5168827" y="1902995"/>
              <a:ext cx="1463042" cy="1463040"/>
            </a:xfrm>
            <a:prstGeom prst="ellipse">
              <a:avLst/>
            </a:prstGeom>
            <a:solidFill>
              <a:schemeClr val="accent1"/>
            </a:solidFill>
            <a:ln w="180975">
              <a:solidFill>
                <a:schemeClr val="accent1">
                  <a:alpha val="45000"/>
                </a:schemeClr>
              </a:solidFill>
            </a:ln>
          </p:spPr>
          <p:txBody>
            <a:bodyPr vert="horz" wrap="square" lIns="48768" tIns="24384" rIns="48768" bIns="24384" numCol="1" anchor="t" anchorCtr="0" compatLnSpc="1">
              <a:prstTxWarp prst="textNoShape">
                <a:avLst/>
              </a:prstTxWarp>
            </a:bodyPr>
            <a:lstStyle/>
            <a:p>
              <a:pPr defTabSz="975299"/>
              <a:endParaRPr lang="en-US" sz="1920" dirty="0">
                <a:latin typeface="Helvetica Neue" panose="02000503000000020004"/>
              </a:endParaRPr>
            </a:p>
          </p:txBody>
        </p:sp>
        <p:pic>
          <p:nvPicPr>
            <p:cNvPr id="39" name="Graphic 38" descr="Lights On outline">
              <a:extLst>
                <a:ext uri="{FF2B5EF4-FFF2-40B4-BE49-F238E27FC236}">
                  <a16:creationId xmlns:a16="http://schemas.microsoft.com/office/drawing/2014/main" id="{C9F24174-CF6A-20A6-573A-E069160137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43148" y="2177315"/>
              <a:ext cx="914400" cy="914400"/>
            </a:xfrm>
            <a:prstGeom prst="rect">
              <a:avLst/>
            </a:prstGeom>
          </p:spPr>
        </p:pic>
      </p:grpSp>
      <p:sp>
        <p:nvSpPr>
          <p:cNvPr id="12" name="TextBox 11">
            <a:extLst>
              <a:ext uri="{FF2B5EF4-FFF2-40B4-BE49-F238E27FC236}">
                <a16:creationId xmlns:a16="http://schemas.microsoft.com/office/drawing/2014/main" id="{72E2A6DC-4AE4-676D-5676-1CC0F1A3BFD6}"/>
              </a:ext>
            </a:extLst>
          </p:cNvPr>
          <p:cNvSpPr txBox="1"/>
          <p:nvPr/>
        </p:nvSpPr>
        <p:spPr>
          <a:xfrm>
            <a:off x="5124357" y="3891399"/>
            <a:ext cx="1877483" cy="375483"/>
          </a:xfrm>
          <a:prstGeom prst="rect">
            <a:avLst/>
          </a:prstGeom>
          <a:noFill/>
        </p:spPr>
        <p:txBody>
          <a:bodyPr wrap="square" lIns="97534" tIns="48766" rIns="97534" bIns="48766" rtlCol="0">
            <a:spAutoFit/>
          </a:bodyPr>
          <a:lstStyle/>
          <a:p>
            <a:pPr algn="ctr" defTabSz="975299"/>
            <a:r>
              <a:rPr lang="en-US" b="1" dirty="0">
                <a:latin typeface="Helvetica Neue" panose="02000503000000020004"/>
                <a:ea typeface="Lato Regular" panose="020F0502020204030203" pitchFamily="34" charset="0"/>
                <a:cs typeface="Arial" panose="020B0604020202020204" pitchFamily="34" charset="0"/>
              </a:rPr>
              <a:t>TRAINING</a:t>
            </a:r>
            <a:endParaRPr lang="id-ID" b="1">
              <a:latin typeface="Helvetica Neue" panose="02000503000000020004"/>
              <a:ea typeface="Lato Regular" panose="020F0502020204030203" pitchFamily="34" charset="0"/>
              <a:cs typeface="Arial" panose="020B0604020202020204" pitchFamily="34" charset="0"/>
            </a:endParaRPr>
          </a:p>
        </p:txBody>
      </p:sp>
      <p:sp>
        <p:nvSpPr>
          <p:cNvPr id="29" name="TextBox 28">
            <a:extLst>
              <a:ext uri="{FF2B5EF4-FFF2-40B4-BE49-F238E27FC236}">
                <a16:creationId xmlns:a16="http://schemas.microsoft.com/office/drawing/2014/main" id="{8058CEDA-B2BB-7B7B-CD3A-05F1772BBD02}"/>
              </a:ext>
            </a:extLst>
          </p:cNvPr>
          <p:cNvSpPr txBox="1"/>
          <p:nvPr/>
        </p:nvSpPr>
        <p:spPr>
          <a:xfrm>
            <a:off x="4508618" y="4247767"/>
            <a:ext cx="3108960" cy="960259"/>
          </a:xfrm>
          <a:prstGeom prst="rect">
            <a:avLst/>
          </a:prstGeom>
          <a:noFill/>
        </p:spPr>
        <p:txBody>
          <a:bodyPr wrap="square" lIns="97534" tIns="48766" rIns="97534" bIns="48766" rtlCol="0">
            <a:spAutoFit/>
          </a:bodyPr>
          <a:lstStyle/>
          <a:p>
            <a:pPr lvl="0" algn="ctr">
              <a:defRPr/>
            </a:pPr>
            <a:r>
              <a:rPr lang="en-US" sz="1400" b="0" cap="none" dirty="0">
                <a:latin typeface="Helvetica Neue" panose="02000503000000020004"/>
                <a:cs typeface="Arial" panose="020B0604020202020204" pitchFamily="34" charset="0"/>
              </a:rPr>
              <a:t>We will be designing </a:t>
            </a:r>
            <a:r>
              <a:rPr lang="en-US" sz="1400" b="0" cap="none" dirty="0">
                <a:solidFill>
                  <a:schemeClr val="tx1">
                    <a:lumMod val="75000"/>
                    <a:lumOff val="25000"/>
                  </a:schemeClr>
                </a:solidFill>
                <a:latin typeface="Helvetica Neue" panose="02000503000000020004"/>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training for end users </a:t>
            </a:r>
            <a:r>
              <a:rPr lang="en-US" sz="1400" b="0" cap="none" dirty="0">
                <a:latin typeface="Helvetica Neue" panose="02000503000000020004"/>
                <a:cs typeface="Arial" panose="020B0604020202020204" pitchFamily="34" charset="0"/>
              </a:rPr>
              <a:t>that will ensure they are prepared to do their jobs in the upgraded system at go-live.</a:t>
            </a:r>
          </a:p>
        </p:txBody>
      </p:sp>
      <p:grpSp>
        <p:nvGrpSpPr>
          <p:cNvPr id="40" name="Group 39">
            <a:extLst>
              <a:ext uri="{FF2B5EF4-FFF2-40B4-BE49-F238E27FC236}">
                <a16:creationId xmlns:a16="http://schemas.microsoft.com/office/drawing/2014/main" id="{A079D1E9-A1BE-EAA9-CB7C-A93CE7069FAF}"/>
              </a:ext>
              <a:ext uri="{C183D7F6-B498-43B3-948B-1728B52AA6E4}">
                <adec:decorative xmlns:adec="http://schemas.microsoft.com/office/drawing/2017/decorative" val="1"/>
              </a:ext>
            </a:extLst>
          </p:cNvPr>
          <p:cNvGrpSpPr/>
          <p:nvPr/>
        </p:nvGrpSpPr>
        <p:grpSpPr>
          <a:xfrm>
            <a:off x="9163550" y="2168816"/>
            <a:ext cx="1463039" cy="1463040"/>
            <a:chOff x="9163550" y="1902995"/>
            <a:chExt cx="1463039" cy="1463040"/>
          </a:xfrm>
        </p:grpSpPr>
        <p:sp>
          <p:nvSpPr>
            <p:cNvPr id="22" name="Oval 82">
              <a:extLst>
                <a:ext uri="{FF2B5EF4-FFF2-40B4-BE49-F238E27FC236}">
                  <a16:creationId xmlns:a16="http://schemas.microsoft.com/office/drawing/2014/main" id="{277ED341-A059-4252-360F-AF678629A1A9}"/>
                </a:ext>
              </a:extLst>
            </p:cNvPr>
            <p:cNvSpPr>
              <a:spLocks noChangeArrowheads="1"/>
            </p:cNvSpPr>
            <p:nvPr/>
          </p:nvSpPr>
          <p:spPr bwMode="auto">
            <a:xfrm>
              <a:off x="9163550" y="1902995"/>
              <a:ext cx="1463039" cy="1463040"/>
            </a:xfrm>
            <a:prstGeom prst="ellipse">
              <a:avLst/>
            </a:prstGeom>
            <a:solidFill>
              <a:schemeClr val="bg2"/>
            </a:solidFill>
            <a:ln w="180975">
              <a:solidFill>
                <a:schemeClr val="bg2">
                  <a:alpha val="45000"/>
                </a:schemeClr>
              </a:solidFill>
            </a:ln>
          </p:spPr>
          <p:txBody>
            <a:bodyPr vert="horz" wrap="square" lIns="48768" tIns="24384" rIns="48768" bIns="24384" numCol="1" anchor="t" anchorCtr="0" compatLnSpc="1">
              <a:prstTxWarp prst="textNoShape">
                <a:avLst/>
              </a:prstTxWarp>
            </a:bodyPr>
            <a:lstStyle/>
            <a:p>
              <a:pPr defTabSz="975299"/>
              <a:endParaRPr lang="en-US" sz="1920" dirty="0">
                <a:latin typeface="Helvetica Neue" panose="02000503000000020004"/>
              </a:endParaRPr>
            </a:p>
          </p:txBody>
        </p:sp>
        <p:pic>
          <p:nvPicPr>
            <p:cNvPr id="37" name="Graphic 36" descr="Mouse outline">
              <a:extLst>
                <a:ext uri="{FF2B5EF4-FFF2-40B4-BE49-F238E27FC236}">
                  <a16:creationId xmlns:a16="http://schemas.microsoft.com/office/drawing/2014/main" id="{82CC286E-8A4E-3E04-A7A9-86829BAA900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37869" y="2177315"/>
              <a:ext cx="914400" cy="914400"/>
            </a:xfrm>
            <a:prstGeom prst="rect">
              <a:avLst/>
            </a:prstGeom>
          </p:spPr>
        </p:pic>
      </p:grpSp>
      <p:sp>
        <p:nvSpPr>
          <p:cNvPr id="20" name="TextBox 19">
            <a:extLst>
              <a:ext uri="{FF2B5EF4-FFF2-40B4-BE49-F238E27FC236}">
                <a16:creationId xmlns:a16="http://schemas.microsoft.com/office/drawing/2014/main" id="{7656007D-4F2C-CC87-49A8-C09AC542B26D}"/>
              </a:ext>
            </a:extLst>
          </p:cNvPr>
          <p:cNvSpPr txBox="1"/>
          <p:nvPr/>
        </p:nvSpPr>
        <p:spPr>
          <a:xfrm>
            <a:off x="8444847" y="3891399"/>
            <a:ext cx="2900444" cy="652482"/>
          </a:xfrm>
          <a:prstGeom prst="rect">
            <a:avLst/>
          </a:prstGeom>
          <a:noFill/>
        </p:spPr>
        <p:txBody>
          <a:bodyPr wrap="square" lIns="97534" tIns="48766" rIns="97534" bIns="48766" rtlCol="0">
            <a:spAutoFit/>
          </a:bodyPr>
          <a:lstStyle/>
          <a:p>
            <a:pPr algn="ctr" defTabSz="975299"/>
            <a:r>
              <a:rPr lang="en-US" b="1" dirty="0">
                <a:latin typeface="Helvetica Neue" panose="02000503000000020004"/>
                <a:cs typeface="Arial" panose="020B0604020202020204" pitchFamily="34" charset="0"/>
              </a:rPr>
              <a:t>SYSTEM INTEGRATION TESTING INVOLVEMENT</a:t>
            </a:r>
            <a:endParaRPr lang="id-ID" b="1">
              <a:latin typeface="Helvetica Neue" panose="02000503000000020004"/>
              <a:cs typeface="Arial" panose="020B0604020202020204" pitchFamily="34" charset="0"/>
            </a:endParaRPr>
          </a:p>
        </p:txBody>
      </p:sp>
      <p:sp>
        <p:nvSpPr>
          <p:cNvPr id="30" name="TextBox 29">
            <a:extLst>
              <a:ext uri="{FF2B5EF4-FFF2-40B4-BE49-F238E27FC236}">
                <a16:creationId xmlns:a16="http://schemas.microsoft.com/office/drawing/2014/main" id="{3EEDE3C2-07B3-3004-ADCF-EA5754F0DD2D}"/>
              </a:ext>
            </a:extLst>
          </p:cNvPr>
          <p:cNvSpPr txBox="1"/>
          <p:nvPr/>
        </p:nvSpPr>
        <p:spPr>
          <a:xfrm>
            <a:off x="8294869" y="4513584"/>
            <a:ext cx="3200400" cy="960259"/>
          </a:xfrm>
          <a:prstGeom prst="rect">
            <a:avLst/>
          </a:prstGeom>
          <a:noFill/>
        </p:spPr>
        <p:txBody>
          <a:bodyPr wrap="square" lIns="97534" tIns="48766" rIns="97534" bIns="48766" rtlCol="0">
            <a:spAutoFit/>
          </a:bodyPr>
          <a:lstStyle/>
          <a:p>
            <a:pPr algn="ctr" defTabSz="487650"/>
            <a:r>
              <a:rPr lang="en-US" sz="1400" b="0" cap="none" dirty="0">
                <a:latin typeface="Helvetica Neue" panose="02000503000000020004"/>
                <a:cs typeface="Arial" panose="020B0604020202020204" pitchFamily="34" charset="0"/>
              </a:rPr>
              <a:t>We are engaging the </a:t>
            </a:r>
            <a:r>
              <a:rPr lang="en-US" sz="1400" b="0" cap="none" dirty="0">
                <a:solidFill>
                  <a:schemeClr val="tx1">
                    <a:lumMod val="75000"/>
                    <a:lumOff val="25000"/>
                  </a:schemeClr>
                </a:solidFill>
                <a:latin typeface="Helvetica Neue" panose="02000503000000020004"/>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Super Users </a:t>
            </a:r>
            <a:r>
              <a:rPr lang="en-US" sz="1400" b="0" cap="none" dirty="0">
                <a:latin typeface="Helvetica Neue" panose="02000503000000020004"/>
                <a:cs typeface="Arial" panose="020B0604020202020204" pitchFamily="34" charset="0"/>
              </a:rPr>
              <a:t>in testing the system to ensure it is working as expected and as needed to complete business processes.</a:t>
            </a:r>
            <a:endParaRPr lang="en-US" sz="1400" dirty="0">
              <a:latin typeface="Helvetica Neue" panose="02000503000000020004"/>
              <a:ea typeface="Lato" panose="020F0502020204030203" pitchFamily="34" charset="0"/>
              <a:cs typeface="Lato" panose="020F0502020204030203" pitchFamily="34" charset="0"/>
            </a:endParaRPr>
          </a:p>
        </p:txBody>
      </p:sp>
      <p:sp>
        <p:nvSpPr>
          <p:cNvPr id="3" name="TextBox 2">
            <a:extLst>
              <a:ext uri="{FF2B5EF4-FFF2-40B4-BE49-F238E27FC236}">
                <a16:creationId xmlns:a16="http://schemas.microsoft.com/office/drawing/2014/main" id="{F9CC80DD-1D91-9637-164D-B4ACE1923B23}"/>
              </a:ext>
            </a:extLst>
          </p:cNvPr>
          <p:cNvSpPr txBox="1"/>
          <p:nvPr/>
        </p:nvSpPr>
        <p:spPr>
          <a:xfrm>
            <a:off x="406996" y="5866270"/>
            <a:ext cx="11110836" cy="646331"/>
          </a:xfrm>
          <a:prstGeom prst="rect">
            <a:avLst/>
          </a:prstGeom>
          <a:noFill/>
        </p:spPr>
        <p:txBody>
          <a:bodyPr wrap="square" lIns="91440" tIns="45720" rIns="91440" bIns="45720" anchor="t">
            <a:spAutoFit/>
          </a:bodyPr>
          <a:lstStyle/>
          <a:p>
            <a:pPr lvl="0">
              <a:defRPr/>
            </a:pPr>
            <a:r>
              <a:rPr lang="en-US" sz="1800" b="0" cap="none" dirty="0">
                <a:latin typeface="Helvetica Neue" panose="02000503000000020004"/>
                <a:cs typeface="Arial"/>
              </a:rPr>
              <a:t>Our goal is to over-communicate rather than under-communicate, to ensure that all end users are familiar with the FIET Project, are not caught by surprise, and are </a:t>
            </a:r>
            <a:r>
              <a:rPr lang="en-US" dirty="0">
                <a:latin typeface="Helvetica Neue" panose="02000503000000020004"/>
                <a:cs typeface="Arial"/>
              </a:rPr>
              <a:t>able</a:t>
            </a:r>
            <a:r>
              <a:rPr lang="en-US" sz="1800" b="0" cap="none" dirty="0">
                <a:latin typeface="Helvetica Neue" panose="02000503000000020004"/>
                <a:cs typeface="Arial"/>
              </a:rPr>
              <a:t> to do their jobs in the upgraded system.</a:t>
            </a:r>
          </a:p>
        </p:txBody>
      </p:sp>
      <p:sp>
        <p:nvSpPr>
          <p:cNvPr id="2" name="TextBox 1">
            <a:extLst>
              <a:ext uri="{FF2B5EF4-FFF2-40B4-BE49-F238E27FC236}">
                <a16:creationId xmlns:a16="http://schemas.microsoft.com/office/drawing/2014/main" id="{B1DFB30D-9D23-C205-D920-986740F18B2E}"/>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#10</a:t>
            </a:r>
          </a:p>
        </p:txBody>
      </p:sp>
    </p:spTree>
    <p:extLst>
      <p:ext uri="{BB962C8B-B14F-4D97-AF65-F5344CB8AC3E}">
        <p14:creationId xmlns:p14="http://schemas.microsoft.com/office/powerpoint/2010/main" val="2275122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F608C7-A094-259B-9BA8-B3C5EB6A5662}"/>
              </a:ext>
            </a:extLst>
          </p:cNvPr>
          <p:cNvSpPr>
            <a:spLocks noGrp="1"/>
          </p:cNvSpPr>
          <p:nvPr>
            <p:ph type="title"/>
          </p:nvPr>
        </p:nvSpPr>
        <p:spPr>
          <a:xfrm>
            <a:off x="1524000" y="319235"/>
            <a:ext cx="9144000" cy="693533"/>
          </a:xfrm>
        </p:spPr>
        <p:txBody>
          <a:bodyPr>
            <a:normAutofit/>
          </a:bodyPr>
          <a:lstStyle/>
          <a:p>
            <a:r>
              <a:rPr lang="en-US" dirty="0">
                <a:cs typeface="Arial" panose="020B0604020202020204" pitchFamily="34" charset="0"/>
              </a:rPr>
              <a:t>DOES USDA HAVE A TRAINING PLAN?</a:t>
            </a:r>
            <a:endParaRPr lang="en-US" dirty="0"/>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235534"/>
            <a:ext cx="11009784" cy="71824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Yes, we will identify who needs to be trained, what they need to be trained on, and how and when they will be trained.</a:t>
            </a:r>
          </a:p>
        </p:txBody>
      </p:sp>
      <p:pic>
        <p:nvPicPr>
          <p:cNvPr id="31" name="Picture 30">
            <a:extLst>
              <a:ext uri="{FF2B5EF4-FFF2-40B4-BE49-F238E27FC236}">
                <a16:creationId xmlns:a16="http://schemas.microsoft.com/office/drawing/2014/main" id="{A3B2F5F7-9823-1839-7C26-A084F58E602B}"/>
              </a:ext>
              <a:ext uri="{C183D7F6-B498-43B3-948B-1728B52AA6E4}">
                <adec:decorative xmlns:adec="http://schemas.microsoft.com/office/drawing/2017/decorative" val="1"/>
              </a:ext>
            </a:extLst>
          </p:cNvPr>
          <p:cNvPicPr>
            <a:picLocks noChangeAspect="1"/>
          </p:cNvPicPr>
          <p:nvPr/>
        </p:nvPicPr>
        <p:blipFill>
          <a:blip r:embed="rId3">
            <a:duotone>
              <a:schemeClr val="accent1">
                <a:shade val="45000"/>
                <a:satMod val="135000"/>
              </a:schemeClr>
              <a:prstClr val="white"/>
            </a:duotone>
          </a:blip>
          <a:stretch>
            <a:fillRect/>
          </a:stretch>
        </p:blipFill>
        <p:spPr>
          <a:xfrm>
            <a:off x="905441" y="1881685"/>
            <a:ext cx="753687" cy="731520"/>
          </a:xfrm>
          <a:prstGeom prst="rect">
            <a:avLst/>
          </a:prstGeom>
        </p:spPr>
      </p:pic>
      <p:sp>
        <p:nvSpPr>
          <p:cNvPr id="33" name="Arrow: Pentagon 32">
            <a:extLst>
              <a:ext uri="{FF2B5EF4-FFF2-40B4-BE49-F238E27FC236}">
                <a16:creationId xmlns:a16="http://schemas.microsoft.com/office/drawing/2014/main" id="{CC9594FB-2C31-861A-2ED8-13B853A7013A}"/>
              </a:ext>
            </a:extLst>
          </p:cNvPr>
          <p:cNvSpPr/>
          <p:nvPr/>
        </p:nvSpPr>
        <p:spPr>
          <a:xfrm>
            <a:off x="367884"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Create a Learning Strategy</a:t>
            </a:r>
            <a:endParaRPr lang="en-US" sz="1400" kern="1200" dirty="0">
              <a:solidFill>
                <a:schemeClr val="tx1"/>
              </a:solidFill>
              <a:latin typeface="Helvetica Neue" panose="02000503000000020004"/>
              <a:cs typeface="Arial" panose="020B0604020202020204" pitchFamily="34" charset="0"/>
            </a:endParaRPr>
          </a:p>
        </p:txBody>
      </p:sp>
      <p:sp>
        <p:nvSpPr>
          <p:cNvPr id="42" name="Rectangle 41">
            <a:extLst>
              <a:ext uri="{FF2B5EF4-FFF2-40B4-BE49-F238E27FC236}">
                <a16:creationId xmlns:a16="http://schemas.microsoft.com/office/drawing/2014/main" id="{4B60E9C4-FEEA-3B48-8CCC-63C2D5479215}"/>
              </a:ext>
            </a:extLst>
          </p:cNvPr>
          <p:cNvSpPr/>
          <p:nvPr/>
        </p:nvSpPr>
        <p:spPr>
          <a:xfrm>
            <a:off x="346596" y="3622080"/>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kern="1200" dirty="0">
                <a:solidFill>
                  <a:schemeClr val="tx1"/>
                </a:solidFill>
                <a:latin typeface="Helvetica Neue" panose="02000503000000020004"/>
                <a:cs typeface="Arial" panose="020B0604020202020204" pitchFamily="34" charset="0"/>
              </a:rPr>
              <a:t>Identify learning challenges, opportunities, and vision to develop an effective S/4HANA learning strategy. Identify </a:t>
            </a:r>
            <a:r>
              <a:rPr lang="en-US" sz="1400" dirty="0">
                <a:solidFill>
                  <a:schemeClr val="tx1"/>
                </a:solidFill>
                <a:latin typeface="Helvetica Neue" panose="02000503000000020004"/>
                <a:cs typeface="Arial" panose="020B0604020202020204" pitchFamily="34" charset="0"/>
              </a:rPr>
              <a:t>the major areas of upcoming change where end users will most benefit from training support.</a:t>
            </a:r>
            <a:endParaRPr lang="en-US" sz="1400" kern="1200" dirty="0">
              <a:solidFill>
                <a:schemeClr val="tx1"/>
              </a:solidFill>
              <a:latin typeface="Helvetica Neue" panose="02000503000000020004"/>
              <a:cs typeface="Arial" panose="020B0604020202020204" pitchFamily="34" charset="0"/>
            </a:endParaRPr>
          </a:p>
        </p:txBody>
      </p:sp>
      <p:pic>
        <p:nvPicPr>
          <p:cNvPr id="21" name="Picture 20">
            <a:extLst>
              <a:ext uri="{FF2B5EF4-FFF2-40B4-BE49-F238E27FC236}">
                <a16:creationId xmlns:a16="http://schemas.microsoft.com/office/drawing/2014/main" id="{6A4D953C-F35E-8983-9C8C-AA0A1571C8C2}"/>
              </a:ext>
              <a:ext uri="{C183D7F6-B498-43B3-948B-1728B52AA6E4}">
                <adec:decorative xmlns:adec="http://schemas.microsoft.com/office/drawing/2017/decorative" val="1"/>
              </a:ext>
            </a:extLst>
          </p:cNvPr>
          <p:cNvPicPr>
            <a:picLocks noChangeAspect="1"/>
          </p:cNvPicPr>
          <p:nvPr/>
        </p:nvPicPr>
        <p:blipFill>
          <a:blip r:embed="rId4">
            <a:duotone>
              <a:schemeClr val="accent1">
                <a:shade val="45000"/>
                <a:satMod val="135000"/>
              </a:schemeClr>
              <a:prstClr val="white"/>
            </a:duotone>
          </a:blip>
          <a:stretch>
            <a:fillRect/>
          </a:stretch>
        </p:blipFill>
        <p:spPr>
          <a:xfrm>
            <a:off x="2834273" y="1881685"/>
            <a:ext cx="738488" cy="731520"/>
          </a:xfrm>
          <a:prstGeom prst="rect">
            <a:avLst/>
          </a:prstGeom>
        </p:spPr>
      </p:pic>
      <p:sp>
        <p:nvSpPr>
          <p:cNvPr id="50" name="Arrow: Pentagon 49">
            <a:extLst>
              <a:ext uri="{FF2B5EF4-FFF2-40B4-BE49-F238E27FC236}">
                <a16:creationId xmlns:a16="http://schemas.microsoft.com/office/drawing/2014/main" id="{4ECC7892-31F4-1361-DA0D-800F4F69E27D}"/>
              </a:ext>
            </a:extLst>
          </p:cNvPr>
          <p:cNvSpPr/>
          <p:nvPr/>
        </p:nvSpPr>
        <p:spPr>
          <a:xfrm>
            <a:off x="2289117"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Perform Learning Needs Assessment</a:t>
            </a:r>
            <a:endParaRPr lang="en-US" sz="1400" kern="1200" dirty="0">
              <a:solidFill>
                <a:schemeClr val="tx1"/>
              </a:solidFill>
              <a:latin typeface="Helvetica Neue" panose="02000503000000020004"/>
              <a:cs typeface="Arial" panose="020B0604020202020204" pitchFamily="34" charset="0"/>
            </a:endParaRPr>
          </a:p>
        </p:txBody>
      </p:sp>
      <p:sp>
        <p:nvSpPr>
          <p:cNvPr id="43" name="Rectangle 42">
            <a:extLst>
              <a:ext uri="{FF2B5EF4-FFF2-40B4-BE49-F238E27FC236}">
                <a16:creationId xmlns:a16="http://schemas.microsoft.com/office/drawing/2014/main" id="{ED5DB6E5-B656-032F-1396-F97B4EE23535}"/>
              </a:ext>
            </a:extLst>
          </p:cNvPr>
          <p:cNvSpPr/>
          <p:nvPr/>
        </p:nvSpPr>
        <p:spPr>
          <a:xfrm>
            <a:off x="2267829" y="3631235"/>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dirty="0">
                <a:solidFill>
                  <a:schemeClr val="tx1"/>
                </a:solidFill>
                <a:latin typeface="Helvetica Neue" panose="02000503000000020004"/>
                <a:cs typeface="Arial" panose="020B0604020202020204" pitchFamily="34" charset="0"/>
              </a:rPr>
              <a:t>Perform Learning Needs Analysis for insights, analyzing learning needs for end users as a result of S/4HANA deployment and ensuring that the learning program addresses the specific needs of the learners and improves user adoption.</a:t>
            </a:r>
            <a:endParaRPr lang="en-US" sz="1400" kern="1200" dirty="0">
              <a:solidFill>
                <a:schemeClr val="tx1"/>
              </a:solidFill>
              <a:latin typeface="Helvetica Neue" panose="02000503000000020004"/>
              <a:cs typeface="Arial" panose="020B0604020202020204" pitchFamily="34" charset="0"/>
            </a:endParaRPr>
          </a:p>
        </p:txBody>
      </p:sp>
      <p:pic>
        <p:nvPicPr>
          <p:cNvPr id="22" name="Picture 21">
            <a:extLst>
              <a:ext uri="{FF2B5EF4-FFF2-40B4-BE49-F238E27FC236}">
                <a16:creationId xmlns:a16="http://schemas.microsoft.com/office/drawing/2014/main" id="{FC8F98DF-95BE-99B4-EC82-D5CCD7D9F458}"/>
              </a:ext>
              <a:ext uri="{C183D7F6-B498-43B3-948B-1728B52AA6E4}">
                <adec:decorative xmlns:adec="http://schemas.microsoft.com/office/drawing/2017/decorative" val="1"/>
              </a:ext>
            </a:extLst>
          </p:cNvPr>
          <p:cNvPicPr>
            <a:picLocks noChangeAspect="1"/>
          </p:cNvPicPr>
          <p:nvPr/>
        </p:nvPicPr>
        <p:blipFill>
          <a:blip r:embed="rId5">
            <a:duotone>
              <a:schemeClr val="accent1">
                <a:shade val="45000"/>
                <a:satMod val="135000"/>
              </a:schemeClr>
              <a:prstClr val="white"/>
            </a:duotone>
          </a:blip>
          <a:stretch>
            <a:fillRect/>
          </a:stretch>
        </p:blipFill>
        <p:spPr>
          <a:xfrm>
            <a:off x="4758990" y="1881685"/>
            <a:ext cx="731520" cy="731520"/>
          </a:xfrm>
          <a:prstGeom prst="rect">
            <a:avLst/>
          </a:prstGeom>
        </p:spPr>
      </p:pic>
      <p:sp>
        <p:nvSpPr>
          <p:cNvPr id="51" name="Arrow: Pentagon 50">
            <a:extLst>
              <a:ext uri="{FF2B5EF4-FFF2-40B4-BE49-F238E27FC236}">
                <a16:creationId xmlns:a16="http://schemas.microsoft.com/office/drawing/2014/main" id="{7F1B7750-80A0-5EF8-2B67-32AA88983281}"/>
              </a:ext>
            </a:extLst>
          </p:cNvPr>
          <p:cNvSpPr/>
          <p:nvPr/>
        </p:nvSpPr>
        <p:spPr>
          <a:xfrm>
            <a:off x="4210350"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Design Learning Curriculum and Plan</a:t>
            </a:r>
            <a:endParaRPr lang="en-US" sz="1400" kern="1200" dirty="0">
              <a:solidFill>
                <a:schemeClr val="tx1"/>
              </a:solidFill>
              <a:latin typeface="Helvetica Neue" panose="02000503000000020004"/>
              <a:cs typeface="Arial" panose="020B0604020202020204" pitchFamily="34" charset="0"/>
            </a:endParaRPr>
          </a:p>
        </p:txBody>
      </p:sp>
      <p:sp>
        <p:nvSpPr>
          <p:cNvPr id="44" name="Rectangle 43">
            <a:extLst>
              <a:ext uri="{FF2B5EF4-FFF2-40B4-BE49-F238E27FC236}">
                <a16:creationId xmlns:a16="http://schemas.microsoft.com/office/drawing/2014/main" id="{0BB19C72-AB6B-2F84-BB3D-63D684240F65}"/>
              </a:ext>
            </a:extLst>
          </p:cNvPr>
          <p:cNvSpPr/>
          <p:nvPr/>
        </p:nvSpPr>
        <p:spPr>
          <a:xfrm>
            <a:off x="4189062" y="3631235"/>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dirty="0">
                <a:solidFill>
                  <a:schemeClr val="tx1"/>
                </a:solidFill>
                <a:latin typeface="Helvetica Neue" panose="02000503000000020004"/>
                <a:cs typeface="Arial" panose="020B0604020202020204" pitchFamily="34" charset="0"/>
              </a:rPr>
              <a:t>Design</a:t>
            </a:r>
            <a:r>
              <a:rPr lang="en-US" sz="1400" b="0" i="0" kern="1200" dirty="0">
                <a:solidFill>
                  <a:schemeClr val="tx1"/>
                </a:solidFill>
                <a:latin typeface="Helvetica Neue" panose="02000503000000020004"/>
                <a:cs typeface="Arial" panose="020B0604020202020204" pitchFamily="34" charset="0"/>
              </a:rPr>
              <a:t> a Learning Curriculum and Plan that aligns with project goals and meets learners' needs. Map business roles to ensure learning materials are aligned with their role in the system.</a:t>
            </a:r>
          </a:p>
        </p:txBody>
      </p:sp>
      <p:pic>
        <p:nvPicPr>
          <p:cNvPr id="23" name="Picture 22">
            <a:extLst>
              <a:ext uri="{FF2B5EF4-FFF2-40B4-BE49-F238E27FC236}">
                <a16:creationId xmlns:a16="http://schemas.microsoft.com/office/drawing/2014/main" id="{5FD0E6E4-F179-A8C2-AD39-60A2AF04B433}"/>
              </a:ext>
              <a:ext uri="{C183D7F6-B498-43B3-948B-1728B52AA6E4}">
                <adec:decorative xmlns:adec="http://schemas.microsoft.com/office/drawing/2017/decorative" val="1"/>
              </a:ext>
            </a:extLst>
          </p:cNvPr>
          <p:cNvPicPr>
            <a:picLocks noChangeAspect="1"/>
          </p:cNvPicPr>
          <p:nvPr/>
        </p:nvPicPr>
        <p:blipFill>
          <a:blip r:embed="rId6">
            <a:duotone>
              <a:schemeClr val="accent1">
                <a:shade val="45000"/>
                <a:satMod val="135000"/>
              </a:schemeClr>
              <a:prstClr val="white"/>
            </a:duotone>
          </a:blip>
          <a:stretch>
            <a:fillRect/>
          </a:stretch>
        </p:blipFill>
        <p:spPr>
          <a:xfrm>
            <a:off x="6634503" y="1835965"/>
            <a:ext cx="822960" cy="822960"/>
          </a:xfrm>
          <a:prstGeom prst="rect">
            <a:avLst/>
          </a:prstGeom>
        </p:spPr>
      </p:pic>
      <p:sp>
        <p:nvSpPr>
          <p:cNvPr id="52" name="Arrow: Pentagon 51">
            <a:extLst>
              <a:ext uri="{FF2B5EF4-FFF2-40B4-BE49-F238E27FC236}">
                <a16:creationId xmlns:a16="http://schemas.microsoft.com/office/drawing/2014/main" id="{F6556B97-BE73-95AF-D1B0-7613DB3A0F20}"/>
              </a:ext>
            </a:extLst>
          </p:cNvPr>
          <p:cNvSpPr/>
          <p:nvPr/>
        </p:nvSpPr>
        <p:spPr>
          <a:xfrm>
            <a:off x="6131583"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Develop the Learning Materials</a:t>
            </a:r>
            <a:endParaRPr lang="en-US" sz="1400" kern="1200" dirty="0">
              <a:solidFill>
                <a:schemeClr val="tx1"/>
              </a:solidFill>
              <a:latin typeface="Helvetica Neue" panose="02000503000000020004"/>
              <a:cs typeface="Arial" panose="020B0604020202020204" pitchFamily="34" charset="0"/>
            </a:endParaRPr>
          </a:p>
        </p:txBody>
      </p:sp>
      <p:sp>
        <p:nvSpPr>
          <p:cNvPr id="45" name="Rectangle 44">
            <a:extLst>
              <a:ext uri="{FF2B5EF4-FFF2-40B4-BE49-F238E27FC236}">
                <a16:creationId xmlns:a16="http://schemas.microsoft.com/office/drawing/2014/main" id="{6FCBBD22-A9D4-5B0B-36E2-87AE4DC8BBB2}"/>
              </a:ext>
            </a:extLst>
          </p:cNvPr>
          <p:cNvSpPr/>
          <p:nvPr/>
        </p:nvSpPr>
        <p:spPr>
          <a:xfrm>
            <a:off x="6110295" y="3622080"/>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b="0" i="0" kern="1200" dirty="0">
                <a:solidFill>
                  <a:schemeClr val="tx1"/>
                </a:solidFill>
                <a:latin typeface="Helvetica Neue" panose="02000503000000020004"/>
                <a:cs typeface="Arial" panose="020B0604020202020204" pitchFamily="34" charset="0"/>
              </a:rPr>
              <a:t>Develop EnableNow simulations and Quick Reference Guides to support end user just-in-time learning models.</a:t>
            </a:r>
          </a:p>
        </p:txBody>
      </p:sp>
      <p:pic>
        <p:nvPicPr>
          <p:cNvPr id="24" name="Picture 23">
            <a:extLst>
              <a:ext uri="{FF2B5EF4-FFF2-40B4-BE49-F238E27FC236}">
                <a16:creationId xmlns:a16="http://schemas.microsoft.com/office/drawing/2014/main" id="{06B9CA3A-E570-4836-0153-9DA3704E4B8F}"/>
              </a:ext>
              <a:ext uri="{C183D7F6-B498-43B3-948B-1728B52AA6E4}">
                <adec:decorative xmlns:adec="http://schemas.microsoft.com/office/drawing/2017/decorative" val="1"/>
              </a:ext>
            </a:extLst>
          </p:cNvPr>
          <p:cNvPicPr>
            <a:picLocks noChangeAspect="1"/>
          </p:cNvPicPr>
          <p:nvPr/>
        </p:nvPicPr>
        <p:blipFill>
          <a:blip r:embed="rId7">
            <a:duotone>
              <a:schemeClr val="accent1">
                <a:shade val="45000"/>
                <a:satMod val="135000"/>
              </a:schemeClr>
              <a:prstClr val="white"/>
            </a:duotone>
          </a:blip>
          <a:stretch>
            <a:fillRect/>
          </a:stretch>
        </p:blipFill>
        <p:spPr>
          <a:xfrm>
            <a:off x="8597870" y="1881685"/>
            <a:ext cx="738693" cy="731520"/>
          </a:xfrm>
          <a:prstGeom prst="rect">
            <a:avLst/>
          </a:prstGeom>
        </p:spPr>
      </p:pic>
      <p:sp>
        <p:nvSpPr>
          <p:cNvPr id="53" name="Arrow: Pentagon 52">
            <a:extLst>
              <a:ext uri="{FF2B5EF4-FFF2-40B4-BE49-F238E27FC236}">
                <a16:creationId xmlns:a16="http://schemas.microsoft.com/office/drawing/2014/main" id="{869E6701-67E0-2A82-C8CC-74907F0684BD}"/>
              </a:ext>
            </a:extLst>
          </p:cNvPr>
          <p:cNvSpPr/>
          <p:nvPr/>
        </p:nvSpPr>
        <p:spPr>
          <a:xfrm>
            <a:off x="8052816"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Deliver and Deploy Learning</a:t>
            </a:r>
            <a:endParaRPr lang="en-US" sz="1400" kern="1200" dirty="0">
              <a:solidFill>
                <a:schemeClr val="tx1"/>
              </a:solidFill>
              <a:latin typeface="Helvetica Neue" panose="02000503000000020004"/>
              <a:cs typeface="Arial" panose="020B0604020202020204" pitchFamily="34" charset="0"/>
            </a:endParaRPr>
          </a:p>
        </p:txBody>
      </p:sp>
      <p:sp>
        <p:nvSpPr>
          <p:cNvPr id="46" name="Rectangle 45">
            <a:extLst>
              <a:ext uri="{FF2B5EF4-FFF2-40B4-BE49-F238E27FC236}">
                <a16:creationId xmlns:a16="http://schemas.microsoft.com/office/drawing/2014/main" id="{CAAF01A9-BF2B-589D-A3AF-D54233B5FADC}"/>
              </a:ext>
            </a:extLst>
          </p:cNvPr>
          <p:cNvSpPr/>
          <p:nvPr/>
        </p:nvSpPr>
        <p:spPr>
          <a:xfrm>
            <a:off x="8031528" y="3611947"/>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b="0" i="0" kern="1200" dirty="0">
                <a:solidFill>
                  <a:schemeClr val="tx1"/>
                </a:solidFill>
                <a:latin typeface="Helvetica Neue" panose="02000503000000020004"/>
                <a:cs typeface="Arial" panose="020B0604020202020204" pitchFamily="34" charset="0"/>
              </a:rPr>
              <a:t>Deliver Train-the-Trainer sessions to USDA trainers to prepare them to deliver training to end users. Schedule training just-in-time, shortly before go-live, to ensure that learning is fresh in users’ minds before go-live.</a:t>
            </a:r>
            <a:endParaRPr lang="en-US" sz="1400" kern="1200" dirty="0">
              <a:solidFill>
                <a:schemeClr val="tx1"/>
              </a:solidFill>
              <a:latin typeface="Helvetica Neue" panose="02000503000000020004"/>
              <a:cs typeface="Arial" panose="020B0604020202020204" pitchFamily="34" charset="0"/>
            </a:endParaRPr>
          </a:p>
        </p:txBody>
      </p:sp>
      <p:pic>
        <p:nvPicPr>
          <p:cNvPr id="26" name="Picture 25">
            <a:extLst>
              <a:ext uri="{FF2B5EF4-FFF2-40B4-BE49-F238E27FC236}">
                <a16:creationId xmlns:a16="http://schemas.microsoft.com/office/drawing/2014/main" id="{F32309BB-28CC-14C7-87CC-859D8DE095D5}"/>
              </a:ext>
              <a:ext uri="{C183D7F6-B498-43B3-948B-1728B52AA6E4}">
                <adec:decorative xmlns:adec="http://schemas.microsoft.com/office/drawing/2017/decorative" val="1"/>
              </a:ext>
            </a:extLst>
          </p:cNvPr>
          <p:cNvPicPr>
            <a:picLocks noChangeAspect="1"/>
          </p:cNvPicPr>
          <p:nvPr/>
        </p:nvPicPr>
        <p:blipFill>
          <a:blip r:embed="rId8">
            <a:duotone>
              <a:schemeClr val="accent1">
                <a:shade val="45000"/>
                <a:satMod val="135000"/>
              </a:schemeClr>
              <a:prstClr val="white"/>
            </a:duotone>
          </a:blip>
          <a:stretch>
            <a:fillRect/>
          </a:stretch>
        </p:blipFill>
        <p:spPr>
          <a:xfrm>
            <a:off x="10489828" y="1835965"/>
            <a:ext cx="797243" cy="822960"/>
          </a:xfrm>
          <a:prstGeom prst="rect">
            <a:avLst/>
          </a:prstGeom>
        </p:spPr>
      </p:pic>
      <p:sp>
        <p:nvSpPr>
          <p:cNvPr id="54" name="Arrow: Pentagon 53">
            <a:extLst>
              <a:ext uri="{FF2B5EF4-FFF2-40B4-BE49-F238E27FC236}">
                <a16:creationId xmlns:a16="http://schemas.microsoft.com/office/drawing/2014/main" id="{79D88AF7-34A7-BFAB-D4F7-B07823179106}"/>
              </a:ext>
            </a:extLst>
          </p:cNvPr>
          <p:cNvSpPr/>
          <p:nvPr/>
        </p:nvSpPr>
        <p:spPr>
          <a:xfrm>
            <a:off x="9974049" y="2845422"/>
            <a:ext cx="1828800" cy="685800"/>
          </a:xfrm>
          <a:prstGeom prst="homePlate">
            <a:avLst/>
          </a:prstGeom>
          <a:solidFill>
            <a:schemeClr val="accent1"/>
          </a:solidFill>
          <a:ln w="28575">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2270" tIns="34650" rIns="42270" bIns="34650" numCol="1" spcCol="1270" anchor="ctr" anchorCtr="0">
            <a:noAutofit/>
          </a:bodyPr>
          <a:lstStyle/>
          <a:p>
            <a:pPr algn="ctr" defTabSz="533400">
              <a:lnSpc>
                <a:spcPct val="90000"/>
              </a:lnSpc>
              <a:spcBef>
                <a:spcPct val="0"/>
              </a:spcBef>
              <a:spcAft>
                <a:spcPct val="35000"/>
              </a:spcAft>
            </a:pPr>
            <a:r>
              <a:rPr lang="en-US" sz="1400" b="1" kern="1200" dirty="0">
                <a:solidFill>
                  <a:schemeClr val="tx1"/>
                </a:solidFill>
                <a:latin typeface="Helvetica Neue" panose="02000503000000020004"/>
                <a:cs typeface="Arial" panose="020B0604020202020204" pitchFamily="34" charset="0"/>
              </a:rPr>
              <a:t>Evaluate the Learning Program</a:t>
            </a:r>
            <a:endParaRPr lang="en-US" sz="1400" kern="1200" dirty="0">
              <a:solidFill>
                <a:schemeClr val="tx1"/>
              </a:solidFill>
              <a:latin typeface="Helvetica Neue" panose="02000503000000020004"/>
              <a:cs typeface="Arial" panose="020B0604020202020204" pitchFamily="34" charset="0"/>
            </a:endParaRPr>
          </a:p>
        </p:txBody>
      </p:sp>
      <p:sp>
        <p:nvSpPr>
          <p:cNvPr id="47" name="Rectangle 46">
            <a:extLst>
              <a:ext uri="{FF2B5EF4-FFF2-40B4-BE49-F238E27FC236}">
                <a16:creationId xmlns:a16="http://schemas.microsoft.com/office/drawing/2014/main" id="{1D451024-24A9-7C2D-CC6C-C3BE255539F5}"/>
              </a:ext>
            </a:extLst>
          </p:cNvPr>
          <p:cNvSpPr/>
          <p:nvPr/>
        </p:nvSpPr>
        <p:spPr>
          <a:xfrm>
            <a:off x="9952761" y="3611946"/>
            <a:ext cx="1871377" cy="2926080"/>
          </a:xfrm>
          <a:prstGeom prst="rect">
            <a:avLst/>
          </a:prstGeom>
          <a:noFill/>
          <a:ln w="19050">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lvl="1" defTabSz="533400">
              <a:lnSpc>
                <a:spcPct val="90000"/>
              </a:lnSpc>
              <a:spcBef>
                <a:spcPct val="0"/>
              </a:spcBef>
              <a:spcAft>
                <a:spcPct val="15000"/>
              </a:spcAft>
            </a:pPr>
            <a:r>
              <a:rPr lang="en-US" sz="1400" dirty="0">
                <a:solidFill>
                  <a:schemeClr val="tx1"/>
                </a:solidFill>
                <a:latin typeface="Helvetica Neue" panose="02000503000000020004"/>
                <a:cs typeface="Arial" panose="020B0604020202020204" pitchFamily="34" charset="0"/>
              </a:rPr>
              <a:t>Evaluate the learning program to determine its effectiveness and identify any areas for improvement. Gather feedback from the workforce, assess the adoption rates of the new S/4HANA technologies, and/or measure the impact of the learning program on business outcomes.</a:t>
            </a:r>
          </a:p>
        </p:txBody>
      </p:sp>
      <p:sp>
        <p:nvSpPr>
          <p:cNvPr id="2" name="TextBox 1">
            <a:extLst>
              <a:ext uri="{FF2B5EF4-FFF2-40B4-BE49-F238E27FC236}">
                <a16:creationId xmlns:a16="http://schemas.microsoft.com/office/drawing/2014/main" id="{D2EC00F9-E590-1B0F-5500-1D0F8EDDA0FE}"/>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#11</a:t>
            </a:r>
          </a:p>
        </p:txBody>
      </p:sp>
    </p:spTree>
    <p:extLst>
      <p:ext uri="{BB962C8B-B14F-4D97-AF65-F5344CB8AC3E}">
        <p14:creationId xmlns:p14="http://schemas.microsoft.com/office/powerpoint/2010/main" val="209997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E33A28C-A7EF-A33E-25D8-76E32F9CA5C6}"/>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3000" b="1" i="0" u="none" strike="noStrike" kern="1200" cap="all" spc="0" normalizeH="0" baseline="0" noProof="0" dirty="0">
                <a:ln>
                  <a:noFill/>
                </a:ln>
                <a:effectLst/>
                <a:uLnTx/>
                <a:uFillTx/>
                <a:latin typeface="Helvetica Neue" panose="02000503000000020004"/>
                <a:ea typeface="Helvetica Neue" panose="02000503000000020004"/>
                <a:cs typeface="Arial" panose="020B0604020202020204" pitchFamily="34" charset="0"/>
              </a:rPr>
              <a:t>WHAT WILL THE CONVERSION PROCESS BE?</a:t>
            </a:r>
            <a:endParaRPr kumimoji="0" lang="en-US" sz="3000" b="1" i="0" u="none" strike="noStrike" kern="1200" cap="all" spc="0" normalizeH="0" baseline="0" noProof="0" dirty="0">
              <a:ln>
                <a:noFill/>
              </a:ln>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noChangeAspect="1"/>
          </p:cNvSpPr>
          <p:nvPr/>
        </p:nvSpPr>
        <p:spPr>
          <a:xfrm>
            <a:off x="327083" y="1236604"/>
            <a:ext cx="11551366" cy="862148"/>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FMS will use a Selective Data Transition, which migrates only relevant data to the new system. This type of conversion is better than a more traditional System Conversion because it avoids migrating outdated information.</a:t>
            </a:r>
          </a:p>
        </p:txBody>
      </p:sp>
      <p:sp>
        <p:nvSpPr>
          <p:cNvPr id="2" name="Oval 1">
            <a:extLst>
              <a:ext uri="{FF2B5EF4-FFF2-40B4-BE49-F238E27FC236}">
                <a16:creationId xmlns:a16="http://schemas.microsoft.com/office/drawing/2014/main" id="{19908453-184D-6C20-E815-CB38C2BFCD33}"/>
              </a:ext>
            </a:extLst>
          </p:cNvPr>
          <p:cNvSpPr>
            <a:spLocks noChangeAspect="1"/>
          </p:cNvSpPr>
          <p:nvPr/>
        </p:nvSpPr>
        <p:spPr>
          <a:xfrm>
            <a:off x="578302" y="1969884"/>
            <a:ext cx="1828800" cy="1828800"/>
          </a:xfrm>
          <a:prstGeom prst="ellipse">
            <a:avLst/>
          </a:prstGeom>
          <a:solidFill>
            <a:schemeClr val="tx1">
              <a:lumMod val="90000"/>
              <a:lumOff val="10000"/>
            </a:schemeClr>
          </a:solidFill>
          <a:ln w="38100">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b="1" dirty="0">
                <a:latin typeface="Helvetica Neue" panose="02000503000000020004"/>
              </a:rPr>
              <a:t>System </a:t>
            </a:r>
          </a:p>
          <a:p>
            <a:pPr algn="ctr"/>
            <a:r>
              <a:rPr lang="en-US" b="1" dirty="0">
                <a:latin typeface="Helvetica Neue" panose="02000503000000020004"/>
              </a:rPr>
              <a:t>Conversion</a:t>
            </a:r>
            <a:endParaRPr lang="en-US" sz="1000" dirty="0">
              <a:latin typeface="Helvetica Neue" panose="02000503000000020004"/>
            </a:endParaRPr>
          </a:p>
        </p:txBody>
      </p:sp>
      <p:grpSp>
        <p:nvGrpSpPr>
          <p:cNvPr id="22" name="Group 21">
            <a:extLst>
              <a:ext uri="{FF2B5EF4-FFF2-40B4-BE49-F238E27FC236}">
                <a16:creationId xmlns:a16="http://schemas.microsoft.com/office/drawing/2014/main" id="{437ECC68-D50E-44CC-4B15-BFDA423D33F9}"/>
              </a:ext>
              <a:ext uri="{C183D7F6-B498-43B3-948B-1728B52AA6E4}">
                <adec:decorative xmlns:adec="http://schemas.microsoft.com/office/drawing/2017/decorative" val="1"/>
              </a:ext>
            </a:extLst>
          </p:cNvPr>
          <p:cNvGrpSpPr/>
          <p:nvPr/>
        </p:nvGrpSpPr>
        <p:grpSpPr>
          <a:xfrm>
            <a:off x="2895983" y="2172116"/>
            <a:ext cx="909851" cy="914400"/>
            <a:chOff x="4146698" y="2104674"/>
            <a:chExt cx="909851" cy="914400"/>
          </a:xfrm>
        </p:grpSpPr>
        <p:pic>
          <p:nvPicPr>
            <p:cNvPr id="18" name="Graphic 17" descr="Database outline">
              <a:extLst>
                <a:ext uri="{FF2B5EF4-FFF2-40B4-BE49-F238E27FC236}">
                  <a16:creationId xmlns:a16="http://schemas.microsoft.com/office/drawing/2014/main" id="{41568246-17FC-4D90-9F51-E1CD3222AE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0513" y="2104674"/>
              <a:ext cx="756036" cy="756036"/>
            </a:xfrm>
            <a:prstGeom prst="rect">
              <a:avLst/>
            </a:prstGeom>
          </p:spPr>
        </p:pic>
        <p:sp>
          <p:nvSpPr>
            <p:cNvPr id="20" name="Rectangle 19">
              <a:extLst>
                <a:ext uri="{FF2B5EF4-FFF2-40B4-BE49-F238E27FC236}">
                  <a16:creationId xmlns:a16="http://schemas.microsoft.com/office/drawing/2014/main" id="{304025C8-5E8E-F3AF-4640-2436115B9AA7}"/>
                </a:ext>
              </a:extLst>
            </p:cNvPr>
            <p:cNvSpPr/>
            <p:nvPr/>
          </p:nvSpPr>
          <p:spPr>
            <a:xfrm>
              <a:off x="4213888" y="2549418"/>
              <a:ext cx="477338" cy="3474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Table outline">
              <a:extLst>
                <a:ext uri="{FF2B5EF4-FFF2-40B4-BE49-F238E27FC236}">
                  <a16:creationId xmlns:a16="http://schemas.microsoft.com/office/drawing/2014/main" id="{68269567-2BF6-50F5-9BA1-57AB248A48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6698" y="2426422"/>
              <a:ext cx="589750" cy="592652"/>
            </a:xfrm>
            <a:prstGeom prst="rect">
              <a:avLst/>
            </a:prstGeom>
          </p:spPr>
        </p:pic>
      </p:grpSp>
      <p:sp>
        <p:nvSpPr>
          <p:cNvPr id="4" name="TextBox 3">
            <a:extLst>
              <a:ext uri="{FF2B5EF4-FFF2-40B4-BE49-F238E27FC236}">
                <a16:creationId xmlns:a16="http://schemas.microsoft.com/office/drawing/2014/main" id="{8CD47A44-118E-76BC-FCB2-7DF3E9D91A4F}"/>
              </a:ext>
            </a:extLst>
          </p:cNvPr>
          <p:cNvSpPr txBox="1"/>
          <p:nvPr/>
        </p:nvSpPr>
        <p:spPr>
          <a:xfrm>
            <a:off x="2712533" y="3136003"/>
            <a:ext cx="1259428" cy="584775"/>
          </a:xfrm>
          <a:prstGeom prst="rect">
            <a:avLst/>
          </a:prstGeom>
          <a:noFill/>
        </p:spPr>
        <p:txBody>
          <a:bodyPr wrap="square" rtlCol="0">
            <a:spAutoFit/>
          </a:bodyPr>
          <a:lstStyle/>
          <a:p>
            <a:pPr algn="ctr"/>
            <a:r>
              <a:rPr lang="en-US" sz="1600" dirty="0">
                <a:latin typeface="Helvetica Neue" panose="02000503000000020004"/>
              </a:rPr>
              <a:t>SAP ECC System</a:t>
            </a:r>
          </a:p>
        </p:txBody>
      </p:sp>
      <p:sp>
        <p:nvSpPr>
          <p:cNvPr id="53" name="Arrow: Chevron 52" descr="Arrow pointing from SAP ERP System to SAP S/4HANA">
            <a:extLst>
              <a:ext uri="{FF2B5EF4-FFF2-40B4-BE49-F238E27FC236}">
                <a16:creationId xmlns:a16="http://schemas.microsoft.com/office/drawing/2014/main" id="{251E37E0-1CBD-EE64-B3D7-0293488DA224}"/>
              </a:ext>
              <a:ext uri="{C183D7F6-B498-43B3-948B-1728B52AA6E4}">
                <adec:decorative xmlns:adec="http://schemas.microsoft.com/office/drawing/2017/decorative" val="0"/>
              </a:ext>
            </a:extLst>
          </p:cNvPr>
          <p:cNvSpPr/>
          <p:nvPr/>
        </p:nvSpPr>
        <p:spPr>
          <a:xfrm>
            <a:off x="4188264" y="2020864"/>
            <a:ext cx="490066" cy="1737360"/>
          </a:xfrm>
          <a:prstGeom prst="chevron">
            <a:avLst>
              <a:gd name="adj" fmla="val 71966"/>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6" name="Graphic 15">
            <a:extLst>
              <a:ext uri="{FF2B5EF4-FFF2-40B4-BE49-F238E27FC236}">
                <a16:creationId xmlns:a16="http://schemas.microsoft.com/office/drawing/2014/main" id="{EC7559BF-819A-2ED7-4422-27EFEB8CB3B0}"/>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983845" y="2147172"/>
            <a:ext cx="914400" cy="914400"/>
          </a:xfrm>
          <a:prstGeom prst="rect">
            <a:avLst/>
          </a:prstGeom>
        </p:spPr>
      </p:pic>
      <p:sp>
        <p:nvSpPr>
          <p:cNvPr id="43" name="TextBox 42">
            <a:extLst>
              <a:ext uri="{FF2B5EF4-FFF2-40B4-BE49-F238E27FC236}">
                <a16:creationId xmlns:a16="http://schemas.microsoft.com/office/drawing/2014/main" id="{D01B22BB-7B8D-D85C-D72F-63BF87E84563}"/>
              </a:ext>
            </a:extLst>
          </p:cNvPr>
          <p:cNvSpPr txBox="1"/>
          <p:nvPr/>
        </p:nvSpPr>
        <p:spPr>
          <a:xfrm>
            <a:off x="4809013" y="3061572"/>
            <a:ext cx="1259428" cy="584775"/>
          </a:xfrm>
          <a:prstGeom prst="rect">
            <a:avLst/>
          </a:prstGeom>
          <a:noFill/>
        </p:spPr>
        <p:txBody>
          <a:bodyPr wrap="square" rtlCol="0">
            <a:spAutoFit/>
          </a:bodyPr>
          <a:lstStyle/>
          <a:p>
            <a:pPr algn="ctr"/>
            <a:r>
              <a:rPr lang="en-US" sz="1600" dirty="0">
                <a:latin typeface="Helvetica Neue" panose="02000503000000020004"/>
              </a:rPr>
              <a:t>SAP S/4HANA</a:t>
            </a:r>
          </a:p>
        </p:txBody>
      </p:sp>
      <p:sp>
        <p:nvSpPr>
          <p:cNvPr id="46" name="TextBox 45">
            <a:extLst>
              <a:ext uri="{FF2B5EF4-FFF2-40B4-BE49-F238E27FC236}">
                <a16:creationId xmlns:a16="http://schemas.microsoft.com/office/drawing/2014/main" id="{1BF18A39-4D44-3198-ECBD-0AF94C53DC60}"/>
              </a:ext>
            </a:extLst>
          </p:cNvPr>
          <p:cNvSpPr txBox="1"/>
          <p:nvPr/>
        </p:nvSpPr>
        <p:spPr>
          <a:xfrm>
            <a:off x="6425257" y="2090594"/>
            <a:ext cx="5212080" cy="1754326"/>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Helvetica Neue"/>
              </a:rPr>
              <a:t>Bring business processes to the new platform</a:t>
            </a:r>
          </a:p>
          <a:p>
            <a:pPr marL="285750" indent="-285750">
              <a:buFont typeface="Wingdings" panose="05000000000000000000" pitchFamily="2" charset="2"/>
              <a:buChar char="§"/>
            </a:pPr>
            <a:r>
              <a:rPr lang="en-US" dirty="0">
                <a:latin typeface="Helvetica Neue"/>
              </a:rPr>
              <a:t>A complete technical in-place conversion of an existing SAP ECC system, like FMMI, to SAP S/4HANA</a:t>
            </a:r>
          </a:p>
          <a:p>
            <a:pPr marL="285750" indent="-285750">
              <a:buFont typeface="Wingdings" panose="05000000000000000000" pitchFamily="2" charset="2"/>
              <a:buChar char="§"/>
            </a:pPr>
            <a:r>
              <a:rPr lang="en-US" dirty="0">
                <a:latin typeface="Helvetica Neue"/>
              </a:rPr>
              <a:t>Moves everything, the good and the bad, to the new system</a:t>
            </a:r>
          </a:p>
        </p:txBody>
      </p:sp>
      <p:sp>
        <p:nvSpPr>
          <p:cNvPr id="52" name="Rectangle: Rounded Corners 51">
            <a:extLst>
              <a:ext uri="{FF2B5EF4-FFF2-40B4-BE49-F238E27FC236}">
                <a16:creationId xmlns:a16="http://schemas.microsoft.com/office/drawing/2014/main" id="{6AE88E65-603E-2B10-91B9-74FD8BF80F69}"/>
              </a:ext>
              <a:ext uri="{C183D7F6-B498-43B3-948B-1728B52AA6E4}">
                <adec:decorative xmlns:adec="http://schemas.microsoft.com/office/drawing/2017/decorative" val="1"/>
              </a:ext>
            </a:extLst>
          </p:cNvPr>
          <p:cNvSpPr/>
          <p:nvPr/>
        </p:nvSpPr>
        <p:spPr>
          <a:xfrm>
            <a:off x="313551" y="4043360"/>
            <a:ext cx="11564897" cy="2432513"/>
          </a:xfrm>
          <a:prstGeom prst="roundRect">
            <a:avLst/>
          </a:prstGeom>
          <a:noFill/>
          <a:ln w="3810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i="1" dirty="0">
                <a:solidFill>
                  <a:schemeClr val="tx1"/>
                </a:solidFill>
                <a:latin typeface="Helvetica Neue"/>
              </a:rPr>
              <a:t>FMS Approach</a:t>
            </a:r>
          </a:p>
        </p:txBody>
      </p:sp>
      <p:sp>
        <p:nvSpPr>
          <p:cNvPr id="3" name="Oval 2">
            <a:extLst>
              <a:ext uri="{FF2B5EF4-FFF2-40B4-BE49-F238E27FC236}">
                <a16:creationId xmlns:a16="http://schemas.microsoft.com/office/drawing/2014/main" id="{7358F0DA-6302-A745-7275-26331E3FB93C}"/>
              </a:ext>
            </a:extLst>
          </p:cNvPr>
          <p:cNvSpPr>
            <a:spLocks noChangeAspect="1"/>
          </p:cNvSpPr>
          <p:nvPr/>
        </p:nvSpPr>
        <p:spPr>
          <a:xfrm>
            <a:off x="578302" y="4345499"/>
            <a:ext cx="1828800" cy="1828800"/>
          </a:xfrm>
          <a:prstGeom prst="ellipse">
            <a:avLst/>
          </a:prstGeom>
          <a:solidFill>
            <a:schemeClr val="bg2"/>
          </a:solidFill>
          <a:ln w="38100">
            <a:solidFill>
              <a:schemeClr val="bg2">
                <a:lumMod val="9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lang="en-US" b="1" dirty="0">
                <a:solidFill>
                  <a:schemeClr val="tx1"/>
                </a:solidFill>
                <a:latin typeface="Helvetica Neue" panose="02000503000000020004"/>
              </a:rPr>
              <a:t>Selective Data </a:t>
            </a:r>
          </a:p>
          <a:p>
            <a:pPr algn="ctr"/>
            <a:r>
              <a:rPr lang="en-US" b="1" dirty="0">
                <a:solidFill>
                  <a:schemeClr val="tx1"/>
                </a:solidFill>
                <a:latin typeface="Helvetica Neue" panose="02000503000000020004"/>
              </a:rPr>
              <a:t>Transition</a:t>
            </a:r>
            <a:endParaRPr lang="en-US" sz="1000" dirty="0">
              <a:solidFill>
                <a:schemeClr val="tx1"/>
              </a:solidFill>
              <a:latin typeface="Helvetica Neue" panose="02000503000000020004"/>
            </a:endParaRPr>
          </a:p>
        </p:txBody>
      </p:sp>
      <p:grpSp>
        <p:nvGrpSpPr>
          <p:cNvPr id="31" name="Group 30">
            <a:extLst>
              <a:ext uri="{FF2B5EF4-FFF2-40B4-BE49-F238E27FC236}">
                <a16:creationId xmlns:a16="http://schemas.microsoft.com/office/drawing/2014/main" id="{5CBBB910-D4EE-D304-6155-FBBF2F24869E}"/>
              </a:ext>
              <a:ext uri="{C183D7F6-B498-43B3-948B-1728B52AA6E4}">
                <adec:decorative xmlns:adec="http://schemas.microsoft.com/office/drawing/2017/decorative" val="1"/>
              </a:ext>
            </a:extLst>
          </p:cNvPr>
          <p:cNvGrpSpPr>
            <a:grpSpLocks noChangeAspect="1"/>
          </p:cNvGrpSpPr>
          <p:nvPr/>
        </p:nvGrpSpPr>
        <p:grpSpPr>
          <a:xfrm>
            <a:off x="2737768" y="4688184"/>
            <a:ext cx="646073" cy="649303"/>
            <a:chOff x="4146698" y="2104674"/>
            <a:chExt cx="909851" cy="914400"/>
          </a:xfrm>
        </p:grpSpPr>
        <p:pic>
          <p:nvPicPr>
            <p:cNvPr id="32" name="Graphic 31" descr="Database outline">
              <a:extLst>
                <a:ext uri="{FF2B5EF4-FFF2-40B4-BE49-F238E27FC236}">
                  <a16:creationId xmlns:a16="http://schemas.microsoft.com/office/drawing/2014/main" id="{F0317437-C001-E921-632F-7FD59194A9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0513" y="2104674"/>
              <a:ext cx="756036" cy="756036"/>
            </a:xfrm>
            <a:prstGeom prst="rect">
              <a:avLst/>
            </a:prstGeom>
          </p:spPr>
        </p:pic>
        <p:sp>
          <p:nvSpPr>
            <p:cNvPr id="33" name="Rectangle 32">
              <a:extLst>
                <a:ext uri="{FF2B5EF4-FFF2-40B4-BE49-F238E27FC236}">
                  <a16:creationId xmlns:a16="http://schemas.microsoft.com/office/drawing/2014/main" id="{A61FB305-E5CC-37D5-F18F-4ACA46107F4C}"/>
                </a:ext>
              </a:extLst>
            </p:cNvPr>
            <p:cNvSpPr/>
            <p:nvPr/>
          </p:nvSpPr>
          <p:spPr>
            <a:xfrm>
              <a:off x="4213888" y="2549418"/>
              <a:ext cx="477338" cy="3474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Graphic 33" descr="Table outline">
              <a:extLst>
                <a:ext uri="{FF2B5EF4-FFF2-40B4-BE49-F238E27FC236}">
                  <a16:creationId xmlns:a16="http://schemas.microsoft.com/office/drawing/2014/main" id="{EB02AD43-5041-F353-4A37-8560B1F075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6698" y="2426422"/>
              <a:ext cx="589750" cy="592652"/>
            </a:xfrm>
            <a:prstGeom prst="rect">
              <a:avLst/>
            </a:prstGeom>
          </p:spPr>
        </p:pic>
      </p:grpSp>
      <p:grpSp>
        <p:nvGrpSpPr>
          <p:cNvPr id="35" name="Group 34">
            <a:extLst>
              <a:ext uri="{FF2B5EF4-FFF2-40B4-BE49-F238E27FC236}">
                <a16:creationId xmlns:a16="http://schemas.microsoft.com/office/drawing/2014/main" id="{23C3B9EC-104B-DC57-5459-D32C0FC87FDE}"/>
              </a:ext>
              <a:ext uri="{C183D7F6-B498-43B3-948B-1728B52AA6E4}">
                <adec:decorative xmlns:adec="http://schemas.microsoft.com/office/drawing/2017/decorative" val="1"/>
              </a:ext>
            </a:extLst>
          </p:cNvPr>
          <p:cNvGrpSpPr>
            <a:grpSpLocks noChangeAspect="1"/>
          </p:cNvGrpSpPr>
          <p:nvPr/>
        </p:nvGrpSpPr>
        <p:grpSpPr>
          <a:xfrm>
            <a:off x="3376460" y="4409382"/>
            <a:ext cx="646073" cy="649303"/>
            <a:chOff x="4146698" y="2104674"/>
            <a:chExt cx="909851" cy="914400"/>
          </a:xfrm>
        </p:grpSpPr>
        <p:pic>
          <p:nvPicPr>
            <p:cNvPr id="36" name="Graphic 35" descr="Database outline">
              <a:extLst>
                <a:ext uri="{FF2B5EF4-FFF2-40B4-BE49-F238E27FC236}">
                  <a16:creationId xmlns:a16="http://schemas.microsoft.com/office/drawing/2014/main" id="{46C44B52-D933-75B6-A086-E24FBB6153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0513" y="2104674"/>
              <a:ext cx="756036" cy="756036"/>
            </a:xfrm>
            <a:prstGeom prst="rect">
              <a:avLst/>
            </a:prstGeom>
          </p:spPr>
        </p:pic>
        <p:sp>
          <p:nvSpPr>
            <p:cNvPr id="37" name="Rectangle 36">
              <a:extLst>
                <a:ext uri="{FF2B5EF4-FFF2-40B4-BE49-F238E27FC236}">
                  <a16:creationId xmlns:a16="http://schemas.microsoft.com/office/drawing/2014/main" id="{748B846A-5EFA-2C66-1399-21BBB7C5B697}"/>
                </a:ext>
              </a:extLst>
            </p:cNvPr>
            <p:cNvSpPr/>
            <p:nvPr/>
          </p:nvSpPr>
          <p:spPr>
            <a:xfrm>
              <a:off x="4213888" y="2549418"/>
              <a:ext cx="477338" cy="3474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descr="Table outline">
              <a:extLst>
                <a:ext uri="{FF2B5EF4-FFF2-40B4-BE49-F238E27FC236}">
                  <a16:creationId xmlns:a16="http://schemas.microsoft.com/office/drawing/2014/main" id="{5156079F-4580-7448-C266-C0E09D09A2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6698" y="2426422"/>
              <a:ext cx="589750" cy="592652"/>
            </a:xfrm>
            <a:prstGeom prst="rect">
              <a:avLst/>
            </a:prstGeom>
          </p:spPr>
        </p:pic>
      </p:grpSp>
      <p:grpSp>
        <p:nvGrpSpPr>
          <p:cNvPr id="39" name="Group 38">
            <a:extLst>
              <a:ext uri="{FF2B5EF4-FFF2-40B4-BE49-F238E27FC236}">
                <a16:creationId xmlns:a16="http://schemas.microsoft.com/office/drawing/2014/main" id="{50F04E03-DD1C-1DBC-858C-C0BD71BF1D49}"/>
              </a:ext>
              <a:ext uri="{C183D7F6-B498-43B3-948B-1728B52AA6E4}">
                <adec:decorative xmlns:adec="http://schemas.microsoft.com/office/drawing/2017/decorative" val="1"/>
              </a:ext>
            </a:extLst>
          </p:cNvPr>
          <p:cNvGrpSpPr>
            <a:grpSpLocks noChangeAspect="1"/>
          </p:cNvGrpSpPr>
          <p:nvPr/>
        </p:nvGrpSpPr>
        <p:grpSpPr>
          <a:xfrm>
            <a:off x="3191662" y="4953258"/>
            <a:ext cx="646073" cy="649303"/>
            <a:chOff x="4146698" y="2104674"/>
            <a:chExt cx="909851" cy="914400"/>
          </a:xfrm>
        </p:grpSpPr>
        <p:pic>
          <p:nvPicPr>
            <p:cNvPr id="40" name="Graphic 39" descr="Database outline">
              <a:extLst>
                <a:ext uri="{FF2B5EF4-FFF2-40B4-BE49-F238E27FC236}">
                  <a16:creationId xmlns:a16="http://schemas.microsoft.com/office/drawing/2014/main" id="{AEB9D4FA-897A-541D-3729-387AC7FBFB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0513" y="2104674"/>
              <a:ext cx="756036" cy="756036"/>
            </a:xfrm>
            <a:prstGeom prst="rect">
              <a:avLst/>
            </a:prstGeom>
          </p:spPr>
        </p:pic>
        <p:sp>
          <p:nvSpPr>
            <p:cNvPr id="41" name="Rectangle 40">
              <a:extLst>
                <a:ext uri="{FF2B5EF4-FFF2-40B4-BE49-F238E27FC236}">
                  <a16:creationId xmlns:a16="http://schemas.microsoft.com/office/drawing/2014/main" id="{46CD731D-50A8-40AE-2A58-6EB503EE1042}"/>
                </a:ext>
              </a:extLst>
            </p:cNvPr>
            <p:cNvSpPr/>
            <p:nvPr/>
          </p:nvSpPr>
          <p:spPr>
            <a:xfrm>
              <a:off x="4213888" y="2549418"/>
              <a:ext cx="477338" cy="3474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Graphic 41" descr="Table outline">
              <a:extLst>
                <a:ext uri="{FF2B5EF4-FFF2-40B4-BE49-F238E27FC236}">
                  <a16:creationId xmlns:a16="http://schemas.microsoft.com/office/drawing/2014/main" id="{D118A39D-8329-33F3-F5D5-86A87B2E4A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46698" y="2426422"/>
              <a:ext cx="589750" cy="592652"/>
            </a:xfrm>
            <a:prstGeom prst="rect">
              <a:avLst/>
            </a:prstGeom>
          </p:spPr>
        </p:pic>
      </p:grpSp>
      <p:sp>
        <p:nvSpPr>
          <p:cNvPr id="50" name="TextBox 49">
            <a:extLst>
              <a:ext uri="{FF2B5EF4-FFF2-40B4-BE49-F238E27FC236}">
                <a16:creationId xmlns:a16="http://schemas.microsoft.com/office/drawing/2014/main" id="{C94D7305-EF41-431F-4BCB-CAF02CDFE4A0}"/>
              </a:ext>
            </a:extLst>
          </p:cNvPr>
          <p:cNvSpPr txBox="1"/>
          <p:nvPr/>
        </p:nvSpPr>
        <p:spPr>
          <a:xfrm>
            <a:off x="2712533" y="5741095"/>
            <a:ext cx="1259428" cy="584775"/>
          </a:xfrm>
          <a:prstGeom prst="rect">
            <a:avLst/>
          </a:prstGeom>
          <a:noFill/>
        </p:spPr>
        <p:txBody>
          <a:bodyPr wrap="square" rtlCol="0">
            <a:spAutoFit/>
          </a:bodyPr>
          <a:lstStyle/>
          <a:p>
            <a:pPr algn="ctr"/>
            <a:r>
              <a:rPr lang="en-US" sz="1600" dirty="0">
                <a:latin typeface="Helvetica Neue" panose="02000503000000020004"/>
              </a:rPr>
              <a:t>SAP ECC System(s)</a:t>
            </a:r>
          </a:p>
        </p:txBody>
      </p:sp>
      <p:sp>
        <p:nvSpPr>
          <p:cNvPr id="48" name="Arrow: Chevron 47" descr="Arrow pointing from SAP ERP System to SAP S/4HANA">
            <a:extLst>
              <a:ext uri="{FF2B5EF4-FFF2-40B4-BE49-F238E27FC236}">
                <a16:creationId xmlns:a16="http://schemas.microsoft.com/office/drawing/2014/main" id="{B70EB129-10A7-825F-315B-1A66DFBF7976}"/>
              </a:ext>
              <a:ext uri="{C183D7F6-B498-43B3-948B-1728B52AA6E4}">
                <adec:decorative xmlns:adec="http://schemas.microsoft.com/office/drawing/2017/decorative" val="0"/>
              </a:ext>
            </a:extLst>
          </p:cNvPr>
          <p:cNvSpPr/>
          <p:nvPr/>
        </p:nvSpPr>
        <p:spPr>
          <a:xfrm>
            <a:off x="4188264" y="4497071"/>
            <a:ext cx="490066" cy="1737360"/>
          </a:xfrm>
          <a:prstGeom prst="chevron">
            <a:avLst>
              <a:gd name="adj" fmla="val 71966"/>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Graphic 7">
            <a:extLst>
              <a:ext uri="{FF2B5EF4-FFF2-40B4-BE49-F238E27FC236}">
                <a16:creationId xmlns:a16="http://schemas.microsoft.com/office/drawing/2014/main" id="{68920CCB-573A-7727-6577-C5F4AAF33823}"/>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88507" y="4797910"/>
            <a:ext cx="597778" cy="597778"/>
          </a:xfrm>
          <a:prstGeom prst="rect">
            <a:avLst/>
          </a:prstGeom>
        </p:spPr>
      </p:pic>
      <p:pic>
        <p:nvPicPr>
          <p:cNvPr id="44" name="Graphic 43">
            <a:extLst>
              <a:ext uri="{FF2B5EF4-FFF2-40B4-BE49-F238E27FC236}">
                <a16:creationId xmlns:a16="http://schemas.microsoft.com/office/drawing/2014/main" id="{84B42AC8-D946-F920-5CC0-73C5D5E0439E}"/>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146901" y="4804003"/>
            <a:ext cx="914400" cy="914400"/>
          </a:xfrm>
          <a:prstGeom prst="rect">
            <a:avLst/>
          </a:prstGeom>
        </p:spPr>
      </p:pic>
      <p:sp>
        <p:nvSpPr>
          <p:cNvPr id="51" name="TextBox 50">
            <a:extLst>
              <a:ext uri="{FF2B5EF4-FFF2-40B4-BE49-F238E27FC236}">
                <a16:creationId xmlns:a16="http://schemas.microsoft.com/office/drawing/2014/main" id="{AB9A1287-3E26-67D7-69CD-E55994BDB899}"/>
              </a:ext>
            </a:extLst>
          </p:cNvPr>
          <p:cNvSpPr txBox="1"/>
          <p:nvPr/>
        </p:nvSpPr>
        <p:spPr>
          <a:xfrm>
            <a:off x="4809013" y="5741095"/>
            <a:ext cx="1259428" cy="584775"/>
          </a:xfrm>
          <a:prstGeom prst="rect">
            <a:avLst/>
          </a:prstGeom>
          <a:noFill/>
        </p:spPr>
        <p:txBody>
          <a:bodyPr wrap="square" rtlCol="0">
            <a:spAutoFit/>
          </a:bodyPr>
          <a:lstStyle/>
          <a:p>
            <a:pPr algn="ctr"/>
            <a:r>
              <a:rPr lang="en-US" sz="1600" dirty="0">
                <a:latin typeface="Helvetica Neue" panose="02000503000000020004"/>
              </a:rPr>
              <a:t>SAP S/4HANA</a:t>
            </a:r>
          </a:p>
        </p:txBody>
      </p:sp>
      <p:sp>
        <p:nvSpPr>
          <p:cNvPr id="45" name="TextBox 44">
            <a:extLst>
              <a:ext uri="{FF2B5EF4-FFF2-40B4-BE49-F238E27FC236}">
                <a16:creationId xmlns:a16="http://schemas.microsoft.com/office/drawing/2014/main" id="{5742E86B-DFDF-78AA-FE5A-F8731451F484}"/>
              </a:ext>
            </a:extLst>
          </p:cNvPr>
          <p:cNvSpPr txBox="1"/>
          <p:nvPr/>
        </p:nvSpPr>
        <p:spPr>
          <a:xfrm>
            <a:off x="6425257" y="4730664"/>
            <a:ext cx="5212080" cy="1477328"/>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Helvetica Neue"/>
              </a:rPr>
              <a:t>Partly re-use, partly re-implement</a:t>
            </a:r>
          </a:p>
          <a:p>
            <a:pPr marL="285750" indent="-285750">
              <a:buFont typeface="Wingdings" panose="05000000000000000000" pitchFamily="2" charset="2"/>
              <a:buChar char="§"/>
            </a:pPr>
            <a:r>
              <a:rPr lang="en-US" dirty="0">
                <a:latin typeface="Helvetica Neue"/>
              </a:rPr>
              <a:t>Covers the migration of </a:t>
            </a:r>
            <a:r>
              <a:rPr lang="en-US" i="1" dirty="0">
                <a:latin typeface="Helvetica Neue"/>
              </a:rPr>
              <a:t>relevant</a:t>
            </a:r>
            <a:r>
              <a:rPr lang="en-US" dirty="0">
                <a:latin typeface="Helvetica Neue"/>
              </a:rPr>
              <a:t> business data from SAP ECC to SAP S/4HANA</a:t>
            </a:r>
          </a:p>
          <a:p>
            <a:pPr marL="285750" indent="-285750">
              <a:buFont typeface="Wingdings" panose="05000000000000000000" pitchFamily="2" charset="2"/>
              <a:buChar char="§"/>
            </a:pPr>
            <a:r>
              <a:rPr lang="en-US" dirty="0">
                <a:latin typeface="Helvetica Neue"/>
              </a:rPr>
              <a:t>Allows business process redesign while retaining historical data</a:t>
            </a:r>
          </a:p>
        </p:txBody>
      </p:sp>
      <p:sp>
        <p:nvSpPr>
          <p:cNvPr id="5" name="TextBox 4">
            <a:extLst>
              <a:ext uri="{FF2B5EF4-FFF2-40B4-BE49-F238E27FC236}">
                <a16:creationId xmlns:a16="http://schemas.microsoft.com/office/drawing/2014/main" id="{37513DE8-CD3F-74AC-7128-53DA01DED4F8}"/>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#12</a:t>
            </a:r>
          </a:p>
        </p:txBody>
      </p:sp>
    </p:spTree>
    <p:extLst>
      <p:ext uri="{BB962C8B-B14F-4D97-AF65-F5344CB8AC3E}">
        <p14:creationId xmlns:p14="http://schemas.microsoft.com/office/powerpoint/2010/main" val="891580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921C3DF-A63F-C803-F973-063CA62B8617}"/>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WILL THERE BE FIT GAP ANALYSIS PERFORMED WITH PROCESSES AND INTERFACES?</a:t>
            </a:r>
            <a:endPar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308043"/>
            <a:ext cx="11009784" cy="1137447"/>
          </a:xfrm>
          <a:prstGeom prst="rect">
            <a:avLst/>
          </a:prstGeom>
        </p:spPr>
        <p:txBody>
          <a:bodyPr vert="horz" lIns="0" tIns="0" rIns="0" bIns="0" rtlCol="0" anchor="t">
            <a:norm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defRPr/>
            </a:pPr>
            <a:r>
              <a:rPr lang="en-US" sz="1800" b="0" cap="none" dirty="0">
                <a:latin typeface="Helvetica Neue" panose="02000503000000020004"/>
                <a:cs typeface="Arial"/>
              </a:rPr>
              <a:t>Yes, the FIET functional team has already begun a fit gap analysis. </a:t>
            </a:r>
            <a:r>
              <a:rPr lang="en-US" sz="1800" b="0" cap="none" dirty="0">
                <a:solidFill>
                  <a:schemeClr val="tx1">
                    <a:lumMod val="75000"/>
                    <a:lumOff val="25000"/>
                  </a:schemeClr>
                </a:solidFill>
                <a:latin typeface="Helvetica Neue" panose="02000503000000020004"/>
                <a:cs typeface="Arial"/>
                <a:hlinkClick r:id="rId3" action="ppaction://hlinksldjump">
                  <a:extLst>
                    <a:ext uri="{A12FA001-AC4F-418D-AE19-62706E023703}">
                      <ahyp:hlinkClr xmlns:ahyp="http://schemas.microsoft.com/office/drawing/2018/hyperlinkcolor" val="tx"/>
                    </a:ext>
                  </a:extLst>
                </a:hlinkClick>
              </a:rPr>
              <a:t>Super Users </a:t>
            </a:r>
            <a:r>
              <a:rPr lang="en-US" sz="1800" b="0" cap="none" dirty="0">
                <a:latin typeface="Helvetica Neue" panose="02000503000000020004"/>
                <a:cs typeface="Arial"/>
              </a:rPr>
              <a:t>will actively participate in working sessions with the FIET functional team to determine impact on business processes. Impact on </a:t>
            </a:r>
            <a:r>
              <a:rPr lang="en-US" sz="1800" b="0" cap="none" dirty="0">
                <a:solidFill>
                  <a:schemeClr val="tx1">
                    <a:lumMod val="75000"/>
                    <a:lumOff val="25000"/>
                  </a:schemeClr>
                </a:solidFill>
                <a:latin typeface="Helvetica Neue" panose="02000503000000020004"/>
                <a:cs typeface="Arial"/>
                <a:hlinkClick r:id="rId4" action="ppaction://hlinksldjump">
                  <a:extLst>
                    <a:ext uri="{A12FA001-AC4F-418D-AE19-62706E023703}">
                      <ahyp:hlinkClr xmlns:ahyp="http://schemas.microsoft.com/office/drawing/2018/hyperlinkcolor" val="tx"/>
                    </a:ext>
                  </a:extLst>
                </a:hlinkClick>
              </a:rPr>
              <a:t>agency interfaces </a:t>
            </a:r>
            <a:r>
              <a:rPr lang="en-US" sz="1800" b="0" cap="none" dirty="0">
                <a:latin typeface="Helvetica Neue" panose="02000503000000020004"/>
                <a:cs typeface="Arial"/>
              </a:rPr>
              <a:t>will be minimal and addressed in multiple rounds of testing. Results from the analysis will also factor into the </a:t>
            </a:r>
            <a:r>
              <a:rPr lang="en-US" sz="1800" b="0" cap="none" dirty="0">
                <a:solidFill>
                  <a:schemeClr val="tx1">
                    <a:lumMod val="75000"/>
                    <a:lumOff val="25000"/>
                  </a:schemeClr>
                </a:solidFill>
                <a:latin typeface="Helvetica Neue" panose="02000503000000020004"/>
                <a:cs typeface="Arial"/>
                <a:hlinkClick r:id="rId5" action="ppaction://hlinksldjump">
                  <a:extLst>
                    <a:ext uri="{A12FA001-AC4F-418D-AE19-62706E023703}">
                      <ahyp:hlinkClr xmlns:ahyp="http://schemas.microsoft.com/office/drawing/2018/hyperlinkcolor" val="tx"/>
                    </a:ext>
                  </a:extLst>
                </a:hlinkClick>
              </a:rPr>
              <a:t>training plan</a:t>
            </a:r>
            <a:r>
              <a:rPr lang="en-US" sz="1800" b="0" cap="none" dirty="0">
                <a:latin typeface="Helvetica Neue" panose="02000503000000020004"/>
                <a:cs typeface="Arial"/>
              </a:rPr>
              <a:t>.</a:t>
            </a:r>
          </a:p>
        </p:txBody>
      </p:sp>
      <p:sp>
        <p:nvSpPr>
          <p:cNvPr id="7" name="TextBox 6">
            <a:extLst>
              <a:ext uri="{FF2B5EF4-FFF2-40B4-BE49-F238E27FC236}">
                <a16:creationId xmlns:a16="http://schemas.microsoft.com/office/drawing/2014/main" id="{6517BC1E-DB08-92CE-B086-36833033E579}"/>
              </a:ext>
            </a:extLst>
          </p:cNvPr>
          <p:cNvSpPr txBox="1"/>
          <p:nvPr/>
        </p:nvSpPr>
        <p:spPr>
          <a:xfrm>
            <a:off x="5558072" y="2459119"/>
            <a:ext cx="945222" cy="369332"/>
          </a:xfrm>
          <a:prstGeom prst="rect">
            <a:avLst/>
          </a:prstGeom>
          <a:noFill/>
        </p:spPr>
        <p:txBody>
          <a:bodyPr wrap="square" rtlCol="0">
            <a:spAutoFit/>
          </a:bodyPr>
          <a:lstStyle/>
          <a:p>
            <a:pPr algn="ctr"/>
            <a:r>
              <a:rPr lang="en-US" b="1" dirty="0">
                <a:latin typeface="Helvetica Neue" panose="02000503000000020004"/>
              </a:rPr>
              <a:t>Fits</a:t>
            </a:r>
          </a:p>
        </p:txBody>
      </p:sp>
      <p:cxnSp>
        <p:nvCxnSpPr>
          <p:cNvPr id="10" name="Straight Arrow Connector 9" descr="Arrow pointing out fits in the overlapping section of the Venn diagram">
            <a:extLst>
              <a:ext uri="{FF2B5EF4-FFF2-40B4-BE49-F238E27FC236}">
                <a16:creationId xmlns:a16="http://schemas.microsoft.com/office/drawing/2014/main" id="{E235525E-08A6-59CE-0828-8BF3A57E6FAC}"/>
              </a:ext>
            </a:extLst>
          </p:cNvPr>
          <p:cNvCxnSpPr>
            <a:cxnSpLocks/>
          </p:cNvCxnSpPr>
          <p:nvPr/>
        </p:nvCxnSpPr>
        <p:spPr>
          <a:xfrm>
            <a:off x="6030685" y="2850220"/>
            <a:ext cx="0" cy="7315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Diagram 5" descr="Venn diagram illustrating the fit gap analysis of USDA business processes and SAP S/4HANA best practices and standard processes. USDA is in one circle, and SAP S/4HANA is in another circle. The two circles slightly overlap, representing fits. The non-overlapping sections of the circles represent gaps.">
            <a:extLst>
              <a:ext uri="{FF2B5EF4-FFF2-40B4-BE49-F238E27FC236}">
                <a16:creationId xmlns:a16="http://schemas.microsoft.com/office/drawing/2014/main" id="{D34F9D9E-461F-64B2-AE69-3E533CD26A44}"/>
              </a:ext>
            </a:extLst>
          </p:cNvPr>
          <p:cNvGraphicFramePr/>
          <p:nvPr>
            <p:extLst>
              <p:ext uri="{D42A27DB-BD31-4B8C-83A1-F6EECF244321}">
                <p14:modId xmlns:p14="http://schemas.microsoft.com/office/powerpoint/2010/main" val="904914540"/>
              </p:ext>
            </p:extLst>
          </p:nvPr>
        </p:nvGraphicFramePr>
        <p:xfrm>
          <a:off x="2837951" y="2740765"/>
          <a:ext cx="6371364" cy="329482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1" name="Straight Arrow Connector 10" descr="Arrow pointing to gaps in the USDA circle of the Venn diagram">
            <a:extLst>
              <a:ext uri="{FF2B5EF4-FFF2-40B4-BE49-F238E27FC236}">
                <a16:creationId xmlns:a16="http://schemas.microsoft.com/office/drawing/2014/main" id="{027B771D-3427-C664-11E9-FFFC2C313B6D}"/>
              </a:ext>
            </a:extLst>
          </p:cNvPr>
          <p:cNvCxnSpPr>
            <a:cxnSpLocks/>
            <a:stCxn id="8" idx="1"/>
          </p:cNvCxnSpPr>
          <p:nvPr/>
        </p:nvCxnSpPr>
        <p:spPr>
          <a:xfrm flipH="1" flipV="1">
            <a:off x="5203371" y="5823570"/>
            <a:ext cx="420017" cy="3693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A85D784-9ECA-EF53-0947-1331E0BE6A15}"/>
              </a:ext>
            </a:extLst>
          </p:cNvPr>
          <p:cNvSpPr txBox="1"/>
          <p:nvPr/>
        </p:nvSpPr>
        <p:spPr>
          <a:xfrm>
            <a:off x="5623388" y="6008236"/>
            <a:ext cx="945222" cy="369332"/>
          </a:xfrm>
          <a:prstGeom prst="rect">
            <a:avLst/>
          </a:prstGeom>
          <a:noFill/>
        </p:spPr>
        <p:txBody>
          <a:bodyPr wrap="square" rtlCol="0">
            <a:spAutoFit/>
          </a:bodyPr>
          <a:lstStyle/>
          <a:p>
            <a:pPr algn="ctr"/>
            <a:r>
              <a:rPr lang="en-US" b="1" dirty="0">
                <a:latin typeface="Helvetica Neue" panose="02000503000000020004"/>
              </a:rPr>
              <a:t>Gaps</a:t>
            </a:r>
          </a:p>
        </p:txBody>
      </p:sp>
      <p:cxnSp>
        <p:nvCxnSpPr>
          <p:cNvPr id="14" name="Straight Arrow Connector 13" descr="Arrow pointing to gaps in the SAP S/4HANA circle of the Venn diagram">
            <a:extLst>
              <a:ext uri="{FF2B5EF4-FFF2-40B4-BE49-F238E27FC236}">
                <a16:creationId xmlns:a16="http://schemas.microsoft.com/office/drawing/2014/main" id="{0F1A4967-F8A2-5234-B9B3-829CF6E05716}"/>
              </a:ext>
            </a:extLst>
          </p:cNvPr>
          <p:cNvCxnSpPr>
            <a:cxnSpLocks/>
            <a:stCxn id="8" idx="3"/>
          </p:cNvCxnSpPr>
          <p:nvPr/>
        </p:nvCxnSpPr>
        <p:spPr>
          <a:xfrm flipV="1">
            <a:off x="6568610" y="5823570"/>
            <a:ext cx="420017" cy="36933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B37DD03-8A78-A812-DD00-37D7D3F07CAE}"/>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#13</a:t>
            </a:r>
          </a:p>
        </p:txBody>
      </p:sp>
    </p:spTree>
    <p:extLst>
      <p:ext uri="{BB962C8B-B14F-4D97-AF65-F5344CB8AC3E}">
        <p14:creationId xmlns:p14="http://schemas.microsoft.com/office/powerpoint/2010/main" val="3301787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921C3DF-A63F-C803-F973-063CA62B8617}"/>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WILL </a:t>
            </a:r>
            <a:r>
              <a:rPr lang="en-US" sz="2800" dirty="0">
                <a:cs typeface="Arial" panose="020B0604020202020204" pitchFamily="34" charset="0"/>
              </a:rPr>
              <a:t>IMPACTS TO AGENCY-SPECIFIC INTERFACES BE IDENTIFIED AND RECONCILED?</a:t>
            </a:r>
            <a:endPar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48855" y="1362472"/>
            <a:ext cx="11009784" cy="1125588"/>
          </a:xfrm>
          <a:prstGeom prst="rect">
            <a:avLst/>
          </a:prstGeom>
        </p:spPr>
        <p:txBody>
          <a:bodyPr vert="horz" lIns="0" tIns="0" rIns="0" bIns="0" rtlCol="0" anchor="t">
            <a:norm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defRPr/>
            </a:pPr>
            <a:r>
              <a:rPr lang="en-US" sz="1800" b="0" cap="none" dirty="0">
                <a:latin typeface="Helvetica Neue" panose="02000503000000020004"/>
                <a:cs typeface="Arial"/>
              </a:rPr>
              <a:t>FMS is working to prevent any changes to agency interfaces. FMMI-side changes to interfaces are being identified and are minimal. Multiple rounds of testing will ensure the integrity of FMMI interfaces to other systems. FMS will test all corporate interfaces and direct entry documents in SIT 1 and SIT 2.</a:t>
            </a:r>
          </a:p>
        </p:txBody>
      </p:sp>
      <p:graphicFrame>
        <p:nvGraphicFramePr>
          <p:cNvPr id="3" name="Table 2" descr="This table outlines the different testing phases-summarizing the activities, agency resources needed, and the targeted timeframes for each phase. Phase 1: System Integration Testing 1, includes a testing of all interface changes to ensure they continue working as planned. No agency resources are needed, and the targeted timeframe is May - July 2024. Phase 2: System Integration Testing 2, includes testing all interfaces end-to=end to ensure they are working as planned, Super Users chosen from agencies will be needed, and the targeted timeframe is August - September 2024. The 3rd Phase: Production Readiness Testing, includes end-to-end validation testing. Agency business users will be needed, and the targeted timeframe is October 2024 - January 2025.">
            <a:extLst>
              <a:ext uri="{FF2B5EF4-FFF2-40B4-BE49-F238E27FC236}">
                <a16:creationId xmlns:a16="http://schemas.microsoft.com/office/drawing/2014/main" id="{6A367308-027E-EDF8-E32F-4BF883F9AB3F}"/>
              </a:ext>
            </a:extLst>
          </p:cNvPr>
          <p:cNvGraphicFramePr>
            <a:graphicFrameLocks noGrp="1"/>
          </p:cNvGraphicFramePr>
          <p:nvPr>
            <p:extLst>
              <p:ext uri="{D42A27DB-BD31-4B8C-83A1-F6EECF244321}">
                <p14:modId xmlns:p14="http://schemas.microsoft.com/office/powerpoint/2010/main" val="2108519634"/>
              </p:ext>
            </p:extLst>
          </p:nvPr>
        </p:nvGraphicFramePr>
        <p:xfrm>
          <a:off x="834411" y="2488060"/>
          <a:ext cx="10523179" cy="3721926"/>
        </p:xfrm>
        <a:graphic>
          <a:graphicData uri="http://schemas.openxmlformats.org/drawingml/2006/table">
            <a:tbl>
              <a:tblPr firstRow="1" bandRow="1">
                <a:tableStyleId>{5C22544A-7EE6-4342-B048-85BDC9FD1C3A}</a:tableStyleId>
              </a:tblPr>
              <a:tblGrid>
                <a:gridCol w="2377440">
                  <a:extLst>
                    <a:ext uri="{9D8B030D-6E8A-4147-A177-3AD203B41FA5}">
                      <a16:colId xmlns:a16="http://schemas.microsoft.com/office/drawing/2014/main" val="1766266494"/>
                    </a:ext>
                  </a:extLst>
                </a:gridCol>
                <a:gridCol w="2819400">
                  <a:extLst>
                    <a:ext uri="{9D8B030D-6E8A-4147-A177-3AD203B41FA5}">
                      <a16:colId xmlns:a16="http://schemas.microsoft.com/office/drawing/2014/main" val="3959345293"/>
                    </a:ext>
                  </a:extLst>
                </a:gridCol>
                <a:gridCol w="2400259">
                  <a:extLst>
                    <a:ext uri="{9D8B030D-6E8A-4147-A177-3AD203B41FA5}">
                      <a16:colId xmlns:a16="http://schemas.microsoft.com/office/drawing/2014/main" val="3556072579"/>
                    </a:ext>
                  </a:extLst>
                </a:gridCol>
                <a:gridCol w="2926080">
                  <a:extLst>
                    <a:ext uri="{9D8B030D-6E8A-4147-A177-3AD203B41FA5}">
                      <a16:colId xmlns:a16="http://schemas.microsoft.com/office/drawing/2014/main" val="1597164577"/>
                    </a:ext>
                  </a:extLst>
                </a:gridCol>
              </a:tblGrid>
              <a:tr h="614368">
                <a:tc>
                  <a:txBody>
                    <a:bodyPr/>
                    <a:lstStyle/>
                    <a:p>
                      <a:r>
                        <a:rPr lang="en-US" dirty="0">
                          <a:solidFill>
                            <a:schemeClr val="tx1"/>
                          </a:solidFill>
                          <a:latin typeface="Helvetica Neue" panose="02000503000000020004"/>
                        </a:rPr>
                        <a:t>Test Phase</a:t>
                      </a:r>
                    </a:p>
                  </a:txBody>
                  <a:tcPr anchor="ctr"/>
                </a:tc>
                <a:tc>
                  <a:txBody>
                    <a:bodyPr/>
                    <a:lstStyle/>
                    <a:p>
                      <a:r>
                        <a:rPr lang="en-US" dirty="0">
                          <a:solidFill>
                            <a:schemeClr val="tx1"/>
                          </a:solidFill>
                          <a:latin typeface="Helvetica Neue" panose="02000503000000020004"/>
                        </a:rPr>
                        <a:t>Summary</a:t>
                      </a:r>
                    </a:p>
                  </a:txBody>
                  <a:tcPr anchor="ctr"/>
                </a:tc>
                <a:tc>
                  <a:txBody>
                    <a:bodyPr/>
                    <a:lstStyle/>
                    <a:p>
                      <a:r>
                        <a:rPr lang="en-US" dirty="0">
                          <a:solidFill>
                            <a:schemeClr val="tx1"/>
                          </a:solidFill>
                          <a:latin typeface="Helvetica Neue" panose="02000503000000020004"/>
                        </a:rPr>
                        <a:t>Agency Resources</a:t>
                      </a:r>
                    </a:p>
                  </a:txBody>
                  <a:tcPr anchor="ctr"/>
                </a:tc>
                <a:tc>
                  <a:txBody>
                    <a:bodyPr/>
                    <a:lstStyle/>
                    <a:p>
                      <a:r>
                        <a:rPr lang="en-US" dirty="0">
                          <a:solidFill>
                            <a:schemeClr val="tx1"/>
                          </a:solidFill>
                          <a:latin typeface="Helvetica Neue" panose="02000503000000020004"/>
                        </a:rPr>
                        <a:t>Targeted Timeframe</a:t>
                      </a:r>
                    </a:p>
                  </a:txBody>
                  <a:tcPr anchor="ctr"/>
                </a:tc>
                <a:extLst>
                  <a:ext uri="{0D108BD9-81ED-4DB2-BD59-A6C34878D82A}">
                    <a16:rowId xmlns:a16="http://schemas.microsoft.com/office/drawing/2014/main" val="3429411253"/>
                  </a:ext>
                </a:extLst>
              </a:tr>
              <a:tr h="1117288">
                <a:tc>
                  <a:txBody>
                    <a:bodyPr/>
                    <a:lstStyle/>
                    <a:p>
                      <a:r>
                        <a:rPr lang="en-US" sz="1600" b="1" dirty="0">
                          <a:latin typeface="Helvetica Neue" panose="02000503000000020004"/>
                        </a:rPr>
                        <a:t>System Integration Testing 1 (SIT 1)</a:t>
                      </a:r>
                    </a:p>
                  </a:txBody>
                  <a:tcPr anchor="ctr"/>
                </a:tc>
                <a:tc>
                  <a:txBody>
                    <a:bodyPr/>
                    <a:lstStyle/>
                    <a:p>
                      <a:r>
                        <a:rPr lang="en-US" sz="1600" b="0" cap="none" dirty="0">
                          <a:latin typeface="Helvetica Neue" panose="02000503000000020004"/>
                          <a:cs typeface="Arial"/>
                        </a:rPr>
                        <a:t>Testing all interface changes to ensure they continue working as planned</a:t>
                      </a:r>
                      <a:endParaRPr lang="en-US" sz="1600" dirty="0">
                        <a:latin typeface="Helvetica Neue" panose="02000503000000020004"/>
                      </a:endParaRPr>
                    </a:p>
                  </a:txBody>
                  <a:tcPr anchor="ctr"/>
                </a:tc>
                <a:tc>
                  <a:txBody>
                    <a:bodyPr/>
                    <a:lstStyle/>
                    <a:p>
                      <a:r>
                        <a:rPr lang="en-US" sz="1600" dirty="0">
                          <a:latin typeface="Helvetica Neue" panose="02000503000000020004"/>
                        </a:rPr>
                        <a:t>None</a:t>
                      </a:r>
                    </a:p>
                  </a:txBody>
                  <a:tcPr anchor="ctr"/>
                </a:tc>
                <a:tc>
                  <a:txBody>
                    <a:bodyPr/>
                    <a:lstStyle/>
                    <a:p>
                      <a:r>
                        <a:rPr lang="en-US" sz="1600" dirty="0">
                          <a:latin typeface="Helvetica Neue" panose="02000503000000020004"/>
                        </a:rPr>
                        <a:t>May – July 2024</a:t>
                      </a:r>
                    </a:p>
                  </a:txBody>
                  <a:tcPr anchor="ctr"/>
                </a:tc>
                <a:extLst>
                  <a:ext uri="{0D108BD9-81ED-4DB2-BD59-A6C34878D82A}">
                    <a16:rowId xmlns:a16="http://schemas.microsoft.com/office/drawing/2014/main" val="3368032600"/>
                  </a:ext>
                </a:extLst>
              </a:tr>
              <a:tr h="1289990">
                <a:tc>
                  <a:txBody>
                    <a:bodyPr/>
                    <a:lstStyle/>
                    <a:p>
                      <a:r>
                        <a:rPr lang="en-US" sz="1600" b="1" dirty="0">
                          <a:latin typeface="Helvetica Neue" panose="02000503000000020004"/>
                        </a:rPr>
                        <a:t>System Integration Testing 2 (SIT 2)</a:t>
                      </a:r>
                    </a:p>
                  </a:txBody>
                  <a:tcPr anchor="ctr"/>
                </a:tc>
                <a:tc>
                  <a:txBody>
                    <a:bodyPr/>
                    <a:lstStyle/>
                    <a:p>
                      <a:r>
                        <a:rPr lang="en-US" sz="1600" b="0" cap="none" dirty="0">
                          <a:latin typeface="Helvetica Neue" panose="02000503000000020004"/>
                          <a:cs typeface="Arial"/>
                        </a:rPr>
                        <a:t>Testing all interfaces end-to-end to ensure they are working as planned</a:t>
                      </a:r>
                      <a:endParaRPr lang="en-US" sz="1600" dirty="0">
                        <a:latin typeface="Helvetica Neue" panose="02000503000000020004"/>
                      </a:endParaRPr>
                    </a:p>
                  </a:txBody>
                  <a:tcPr anchor="ctr"/>
                </a:tc>
                <a:tc>
                  <a:txBody>
                    <a:bodyPr/>
                    <a:lstStyle/>
                    <a:p>
                      <a:r>
                        <a:rPr lang="en-US" sz="1600" dirty="0">
                          <a:latin typeface="Helvetica Neue" panose="02000503000000020004"/>
                        </a:rPr>
                        <a:t>Super Users (previously identified)</a:t>
                      </a:r>
                    </a:p>
                  </a:txBody>
                  <a:tcPr anchor="ctr"/>
                </a:tc>
                <a:tc>
                  <a:txBody>
                    <a:bodyPr/>
                    <a:lstStyle/>
                    <a:p>
                      <a:r>
                        <a:rPr lang="en-US" sz="1600" dirty="0">
                          <a:latin typeface="Helvetica Neue" panose="02000503000000020004"/>
                        </a:rPr>
                        <a:t>August – September 2024</a:t>
                      </a:r>
                    </a:p>
                  </a:txBody>
                  <a:tcPr anchor="ctr"/>
                </a:tc>
                <a:extLst>
                  <a:ext uri="{0D108BD9-81ED-4DB2-BD59-A6C34878D82A}">
                    <a16:rowId xmlns:a16="http://schemas.microsoft.com/office/drawing/2014/main" val="570240290"/>
                  </a:ext>
                </a:extLst>
              </a:tr>
              <a:tr h="700280">
                <a:tc>
                  <a:txBody>
                    <a:bodyPr/>
                    <a:lstStyle/>
                    <a:p>
                      <a:r>
                        <a:rPr lang="en-US" sz="1600" b="1" dirty="0">
                          <a:latin typeface="Helvetica Neue" panose="02000503000000020004"/>
                        </a:rPr>
                        <a:t>Production Readiness Testing (PRT)</a:t>
                      </a:r>
                    </a:p>
                  </a:txBody>
                  <a:tcPr anchor="ctr"/>
                </a:tc>
                <a:tc>
                  <a:txBody>
                    <a:bodyPr/>
                    <a:lstStyle/>
                    <a:p>
                      <a:r>
                        <a:rPr lang="en-US" sz="1600" dirty="0">
                          <a:latin typeface="Helvetica Neue" panose="02000503000000020004"/>
                        </a:rPr>
                        <a:t>End-to-end validation testing</a:t>
                      </a:r>
                    </a:p>
                  </a:txBody>
                  <a:tcPr anchor="ctr"/>
                </a:tc>
                <a:tc>
                  <a:txBody>
                    <a:bodyPr/>
                    <a:lstStyle/>
                    <a:p>
                      <a:r>
                        <a:rPr lang="en-US" sz="1600" dirty="0">
                          <a:latin typeface="Helvetica Neue" panose="02000503000000020004"/>
                        </a:rPr>
                        <a:t>Agency business users (to be identified)</a:t>
                      </a:r>
                    </a:p>
                  </a:txBody>
                  <a:tcPr anchor="ctr"/>
                </a:tc>
                <a:tc>
                  <a:txBody>
                    <a:bodyPr/>
                    <a:lstStyle/>
                    <a:p>
                      <a:r>
                        <a:rPr lang="en-US" sz="1600" dirty="0">
                          <a:latin typeface="Helvetica Neue" panose="02000503000000020004"/>
                        </a:rPr>
                        <a:t>October 2024 – January 2025</a:t>
                      </a:r>
                    </a:p>
                  </a:txBody>
                  <a:tcPr anchor="ctr"/>
                </a:tc>
                <a:extLst>
                  <a:ext uri="{0D108BD9-81ED-4DB2-BD59-A6C34878D82A}">
                    <a16:rowId xmlns:a16="http://schemas.microsoft.com/office/drawing/2014/main" val="2272840236"/>
                  </a:ext>
                </a:extLst>
              </a:tr>
            </a:tbl>
          </a:graphicData>
        </a:graphic>
      </p:graphicFrame>
      <p:sp>
        <p:nvSpPr>
          <p:cNvPr id="2" name="TextBox 1">
            <a:extLst>
              <a:ext uri="{FF2B5EF4-FFF2-40B4-BE49-F238E27FC236}">
                <a16:creationId xmlns:a16="http://schemas.microsoft.com/office/drawing/2014/main" id="{1B37DD03-8A78-A812-DD00-37D7D3F07CAE}"/>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#14</a:t>
            </a:r>
          </a:p>
        </p:txBody>
      </p:sp>
    </p:spTree>
    <p:extLst>
      <p:ext uri="{BB962C8B-B14F-4D97-AF65-F5344CB8AC3E}">
        <p14:creationId xmlns:p14="http://schemas.microsoft.com/office/powerpoint/2010/main" val="2616999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7718D16-B520-3D97-37FA-824790E82631}"/>
              </a:ext>
            </a:extLst>
          </p:cNvPr>
          <p:cNvSpPr>
            <a:spLocks noGrp="1"/>
          </p:cNvSpPr>
          <p:nvPr>
            <p:ph type="title"/>
          </p:nvPr>
        </p:nvSpPr>
        <p:spPr>
          <a:xfrm>
            <a:off x="1524000" y="319235"/>
            <a:ext cx="9144000" cy="693533"/>
          </a:xfrm>
        </p:spPr>
        <p:txBody>
          <a:bodyPr>
            <a:noAutofit/>
          </a:bodyPr>
          <a:lstStyle/>
          <a:p>
            <a:r>
              <a:rPr lang="en-US" sz="2800" dirty="0">
                <a:cs typeface="Arial" panose="020B0604020202020204" pitchFamily="34" charset="0"/>
              </a:rPr>
              <a:t>WHAT IS A CHANGE CHAMPION AND A SUPER USER?</a:t>
            </a:r>
            <a:endParaRPr lang="en-US" sz="2800" dirty="0"/>
          </a:p>
        </p:txBody>
      </p:sp>
      <p:sp>
        <p:nvSpPr>
          <p:cNvPr id="12" name="Content Placeholder 5">
            <a:extLst>
              <a:ext uri="{FF2B5EF4-FFF2-40B4-BE49-F238E27FC236}">
                <a16:creationId xmlns:a16="http://schemas.microsoft.com/office/drawing/2014/main" id="{2F58D019-42A8-A64B-8329-B2B40BF80BD0}"/>
              </a:ext>
            </a:extLst>
          </p:cNvPr>
          <p:cNvSpPr txBox="1">
            <a:spLocks/>
          </p:cNvSpPr>
          <p:nvPr/>
        </p:nvSpPr>
        <p:spPr>
          <a:xfrm>
            <a:off x="304800" y="1308966"/>
            <a:ext cx="11157098" cy="534100"/>
          </a:xfrm>
          <a:prstGeom prst="rect">
            <a:avLst/>
          </a:prstGeom>
        </p:spPr>
        <p:txBody>
          <a:bodyPr vert="horz" lIns="0" tIns="0" rIns="0" bIns="0" rtlCol="0">
            <a:norm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Change Champions and Super Users are agency representatives who provide support to the FIET Project by:</a:t>
            </a:r>
          </a:p>
        </p:txBody>
      </p:sp>
      <p:graphicFrame>
        <p:nvGraphicFramePr>
          <p:cNvPr id="3" name="Table 17" descr="This table identifies the tasks supported by Change Champions, which are communicating key FIET Project updates to their agency, collecting questions and feedback from end users to share with the FIET Project team, and gauging the effectiveness of FIET communications. It also identifies the tasks supported by Super Users, which include advising how processes are used by agencies, ensuring processes align with business needs, and participating in functional workshops, data validation, system integration testing, etc.">
            <a:extLst>
              <a:ext uri="{FF2B5EF4-FFF2-40B4-BE49-F238E27FC236}">
                <a16:creationId xmlns:a16="http://schemas.microsoft.com/office/drawing/2014/main" id="{01AB3CF4-6BDB-D6F6-A312-0C951AB1FAD1}"/>
              </a:ext>
            </a:extLst>
          </p:cNvPr>
          <p:cNvGraphicFramePr>
            <a:graphicFrameLocks noGrp="1"/>
          </p:cNvGraphicFramePr>
          <p:nvPr>
            <p:extLst>
              <p:ext uri="{D42A27DB-BD31-4B8C-83A1-F6EECF244321}">
                <p14:modId xmlns:p14="http://schemas.microsoft.com/office/powerpoint/2010/main" val="606690134"/>
              </p:ext>
            </p:extLst>
          </p:nvPr>
        </p:nvGraphicFramePr>
        <p:xfrm>
          <a:off x="669855" y="1890126"/>
          <a:ext cx="10607040" cy="4297680"/>
        </p:xfrm>
        <a:graphic>
          <a:graphicData uri="http://schemas.openxmlformats.org/drawingml/2006/table">
            <a:tbl>
              <a:tblPr firstRow="1" bandRow="1">
                <a:tableStyleId>{2D5ABB26-0587-4C30-8999-92F81FD0307C}</a:tableStyleId>
              </a:tblPr>
              <a:tblGrid>
                <a:gridCol w="6035040">
                  <a:extLst>
                    <a:ext uri="{9D8B030D-6E8A-4147-A177-3AD203B41FA5}">
                      <a16:colId xmlns:a16="http://schemas.microsoft.com/office/drawing/2014/main" val="210994252"/>
                    </a:ext>
                  </a:extLst>
                </a:gridCol>
                <a:gridCol w="2286000">
                  <a:extLst>
                    <a:ext uri="{9D8B030D-6E8A-4147-A177-3AD203B41FA5}">
                      <a16:colId xmlns:a16="http://schemas.microsoft.com/office/drawing/2014/main" val="2634538914"/>
                    </a:ext>
                  </a:extLst>
                </a:gridCol>
                <a:gridCol w="2286000">
                  <a:extLst>
                    <a:ext uri="{9D8B030D-6E8A-4147-A177-3AD203B41FA5}">
                      <a16:colId xmlns:a16="http://schemas.microsoft.com/office/drawing/2014/main" val="4149424833"/>
                    </a:ext>
                  </a:extLst>
                </a:gridCol>
              </a:tblGrid>
              <a:tr h="1188720">
                <a:tc>
                  <a:txBody>
                    <a:bodyPr/>
                    <a:lstStyle/>
                    <a:p>
                      <a:endParaRPr lang="en-US" b="1" dirty="0">
                        <a:solidFill>
                          <a:schemeClr val="tx1"/>
                        </a:solidFill>
                        <a:latin typeface="Helvetica Neue" panose="02000503000000020004"/>
                        <a:cs typeface="Arial" panose="020B0604020202020204" pitchFamily="34" charset="0"/>
                      </a:endParaRPr>
                    </a:p>
                  </a:txBody>
                  <a:tcPr anchor="b">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accent1"/>
                          </a:solidFill>
                          <a:latin typeface="Helvetica Neue" panose="02000503000000020004"/>
                          <a:cs typeface="Arial" panose="020B0604020202020204" pitchFamily="34" charset="0"/>
                        </a:rPr>
                        <a:t>Change Champion</a:t>
                      </a:r>
                    </a:p>
                  </a:txBody>
                  <a:tcPr marB="9144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tx1">
                              <a:lumMod val="75000"/>
                              <a:lumOff val="25000"/>
                            </a:schemeClr>
                          </a:solidFill>
                          <a:latin typeface="Helvetica Neue" panose="02000503000000020004"/>
                          <a:cs typeface="Arial" panose="020B0604020202020204" pitchFamily="34" charset="0"/>
                        </a:rPr>
                        <a:t>Super User</a:t>
                      </a:r>
                    </a:p>
                  </a:txBody>
                  <a:tcPr marB="91440" anchor="b">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4992801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Communicating key FIET Project updates to their agency</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accent1"/>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lang="en-US" b="1" dirty="0">
                        <a:solidFill>
                          <a:schemeClr val="tx1">
                            <a:lumMod val="75000"/>
                            <a:lumOff val="25000"/>
                          </a:schemeClr>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45865274"/>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Collecting questions and feedback from end users to share with the FIET Project team</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accent1"/>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lang="en-US" b="1" dirty="0">
                        <a:solidFill>
                          <a:schemeClr val="tx1">
                            <a:lumMod val="75000"/>
                            <a:lumOff val="25000"/>
                          </a:schemeClr>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900521349"/>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Gauging the effectiveness of FIET communications</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accent1"/>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lang="en-US" b="1" dirty="0">
                        <a:solidFill>
                          <a:schemeClr val="tx1">
                            <a:lumMod val="75000"/>
                            <a:lumOff val="25000"/>
                          </a:schemeClr>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83524573"/>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Advising on how processes are used by agencies</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lang="en-US" b="1" dirty="0">
                        <a:solidFill>
                          <a:schemeClr val="tx1"/>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tx1">
                              <a:lumMod val="75000"/>
                              <a:lumOff val="25000"/>
                            </a:schemeClr>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241029849"/>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Ensuring processes align with business needs</a:t>
                      </a: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lang="en-US" b="1" dirty="0">
                        <a:solidFill>
                          <a:schemeClr val="tx1"/>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b="1" dirty="0">
                          <a:solidFill>
                            <a:schemeClr val="tx1">
                              <a:lumMod val="75000"/>
                              <a:lumOff val="25000"/>
                            </a:schemeClr>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556870162"/>
                  </a:ext>
                </a:extLst>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Helvetica Neue" panose="02000503000000020004"/>
                          <a:cs typeface="Arial" panose="020B0604020202020204" pitchFamily="34" charset="0"/>
                        </a:rPr>
                        <a:t>Participating in functional workshops, data validation, system integration testing, etc.</a:t>
                      </a:r>
                    </a:p>
                  </a:txBody>
                  <a:tcPr anchor="ctr">
                    <a:lnL>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b="1" dirty="0">
                        <a:solidFill>
                          <a:schemeClr val="tx1"/>
                        </a:solidFill>
                        <a:latin typeface="Helvetica Neue" panose="02000503000000020004"/>
                        <a:cs typeface="Arial" panose="020B0604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a:solidFill>
                            <a:schemeClr val="tx1">
                              <a:lumMod val="75000"/>
                              <a:lumOff val="25000"/>
                            </a:schemeClr>
                          </a:solidFill>
                          <a:latin typeface="Helvetica Neue" panose="02000503000000020004"/>
                          <a:cs typeface="Arial" panose="020B0604020202020204" pitchFamily="34" charset="0"/>
                        </a:rPr>
                        <a:t>YES</a:t>
                      </a:r>
                    </a:p>
                  </a:txBody>
                  <a:tcPr anchor="ctr">
                    <a:lnL w="12700" cap="flat" cmpd="sng" algn="ctr">
                      <a:solidFill>
                        <a:schemeClr val="bg1">
                          <a:lumMod val="75000"/>
                        </a:schemeClr>
                      </a:solid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2138604"/>
                  </a:ext>
                </a:extLst>
              </a:tr>
            </a:tbl>
          </a:graphicData>
        </a:graphic>
      </p:graphicFrame>
      <p:pic>
        <p:nvPicPr>
          <p:cNvPr id="13" name="Picture 12">
            <a:extLst>
              <a:ext uri="{FF2B5EF4-FFF2-40B4-BE49-F238E27FC236}">
                <a16:creationId xmlns:a16="http://schemas.microsoft.com/office/drawing/2014/main" id="{9DCF3636-DD50-DFD9-FF7C-CAFE6D65DACC}"/>
              </a:ext>
              <a:ext uri="{C183D7F6-B498-43B3-948B-1728B52AA6E4}">
                <adec:decorative xmlns:adec="http://schemas.microsoft.com/office/drawing/2017/decorative" val="1"/>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44367" y="1896519"/>
            <a:ext cx="73152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3">
            <a:extLst>
              <a:ext uri="{FF2B5EF4-FFF2-40B4-BE49-F238E27FC236}">
                <a16:creationId xmlns:a16="http://schemas.microsoft.com/office/drawing/2014/main" id="{9BF2D70F-63D8-53F1-6759-489A85389E54}"/>
              </a:ext>
              <a:ext uri="{C183D7F6-B498-43B3-948B-1728B52AA6E4}">
                <adec:decorative xmlns:adec="http://schemas.microsoft.com/office/drawing/2017/decorative" val="1"/>
              </a:ext>
            </a:extLst>
          </p:cNvPr>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793993" y="1907405"/>
            <a:ext cx="724229"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3D3D5552-82D8-405D-6EE4-26FA5E89C1F5}"/>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#15</a:t>
            </a:r>
          </a:p>
        </p:txBody>
      </p:sp>
    </p:spTree>
    <p:extLst>
      <p:ext uri="{BB962C8B-B14F-4D97-AF65-F5344CB8AC3E}">
        <p14:creationId xmlns:p14="http://schemas.microsoft.com/office/powerpoint/2010/main" val="363586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E666D7-40F9-3F5F-35F0-5A96A436B680}"/>
              </a:ext>
            </a:extLst>
          </p:cNvPr>
          <p:cNvSpPr>
            <a:spLocks noGrp="1"/>
          </p:cNvSpPr>
          <p:nvPr>
            <p:ph type="title"/>
          </p:nvPr>
        </p:nvSpPr>
        <p:spPr>
          <a:xfrm>
            <a:off x="1524000" y="319235"/>
            <a:ext cx="9144000" cy="693533"/>
          </a:xfrm>
        </p:spPr>
        <p:txBody>
          <a:bodyPr>
            <a:noAutofit/>
          </a:bodyPr>
          <a:lstStyle/>
          <a:p>
            <a:r>
              <a:rPr lang="en-US" sz="3200" dirty="0">
                <a:cs typeface="Arial" panose="020B0604020202020204" pitchFamily="34" charset="0"/>
              </a:rPr>
              <a:t>WHAT ARE THE NEXT STEPS?</a:t>
            </a:r>
            <a:endParaRPr lang="en-US" sz="3200" dirty="0"/>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362047"/>
            <a:ext cx="11009784" cy="3281208"/>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a:defRPr/>
            </a:pPr>
            <a:r>
              <a:rPr lang="en-US" sz="1800" b="0" cap="none" dirty="0">
                <a:latin typeface="Helvetica Neue" panose="02000503000000020004"/>
                <a:cs typeface="Arial" panose="020B0604020202020204" pitchFamily="34" charset="0"/>
              </a:rPr>
              <a:t>You will receive communication from FMS at every stage of the transition process via emailed bulletins. You will also be notified of opportunities to learn more about FIET as training becomes available. </a:t>
            </a:r>
          </a:p>
          <a:p>
            <a:pPr lvl="0">
              <a:defRPr/>
            </a:pPr>
            <a:endParaRPr lang="en-US" sz="1800" b="0" cap="none" dirty="0">
              <a:latin typeface="Helvetica Neue" panose="02000503000000020004"/>
              <a:cs typeface="Arial" panose="020B0604020202020204" pitchFamily="34" charset="0"/>
            </a:endParaRPr>
          </a:p>
          <a:p>
            <a:pPr lvl="0">
              <a:defRPr/>
            </a:pPr>
            <a:r>
              <a:rPr lang="en-US" sz="1800" b="0" cap="none" dirty="0">
                <a:latin typeface="Helvetica Neue" panose="02000503000000020004"/>
                <a:cs typeface="Arial" panose="020B0604020202020204" pitchFamily="34" charset="0"/>
              </a:rPr>
              <a:t>Make sure you are subscribed to email updates! </a:t>
            </a:r>
            <a:r>
              <a:rPr lang="en-US" sz="1800" b="0" cap="none" dirty="0">
                <a:solidFill>
                  <a:schemeClr val="tx1">
                    <a:lumMod val="75000"/>
                    <a:lumOff val="25000"/>
                  </a:schemeClr>
                </a:solidFill>
                <a:latin typeface="Helvetica Neue" panose="02000503000000020004"/>
                <a:cs typeface="Arial" panose="020B0604020202020204" pitchFamily="34" charset="0"/>
                <a:hlinkClick r:id="rId3">
                  <a:extLst>
                    <a:ext uri="{A12FA001-AC4F-418D-AE19-62706E023703}">
                      <ahyp:hlinkClr xmlns:ahyp="http://schemas.microsoft.com/office/drawing/2018/hyperlinkcolor" val="tx"/>
                    </a:ext>
                  </a:extLst>
                </a:hlinkClick>
              </a:rPr>
              <a:t>Subscribe here.</a:t>
            </a:r>
            <a:endParaRPr lang="en-US" sz="1800" b="0" cap="none" dirty="0">
              <a:solidFill>
                <a:schemeClr val="tx1">
                  <a:lumMod val="75000"/>
                  <a:lumOff val="25000"/>
                </a:schemeClr>
              </a:solidFill>
              <a:latin typeface="Helvetica Neue" panose="02000503000000020004"/>
              <a:cs typeface="Arial" panose="020B0604020202020204" pitchFamily="34" charset="0"/>
            </a:endParaRPr>
          </a:p>
          <a:p>
            <a:pPr lvl="0">
              <a:defRPr/>
            </a:pPr>
            <a:endParaRPr lang="en-US" sz="1800" b="0" cap="none" dirty="0">
              <a:latin typeface="Helvetica Neue" panose="02000503000000020004"/>
              <a:cs typeface="Arial" panose="020B0604020202020204" pitchFamily="34" charset="0"/>
            </a:endParaRPr>
          </a:p>
        </p:txBody>
      </p:sp>
      <p:sp>
        <p:nvSpPr>
          <p:cNvPr id="11" name="Freeform: Shape 10">
            <a:extLst>
              <a:ext uri="{FF2B5EF4-FFF2-40B4-BE49-F238E27FC236}">
                <a16:creationId xmlns:a16="http://schemas.microsoft.com/office/drawing/2014/main" id="{5EC783C7-91FF-954B-CB9A-E7648C27F905}"/>
              </a:ext>
              <a:ext uri="{C183D7F6-B498-43B3-948B-1728B52AA6E4}">
                <adec:decorative xmlns:adec="http://schemas.microsoft.com/office/drawing/2017/decorative" val="1"/>
              </a:ext>
            </a:extLst>
          </p:cNvPr>
          <p:cNvSpPr/>
          <p:nvPr/>
        </p:nvSpPr>
        <p:spPr>
          <a:xfrm rot="21154822">
            <a:off x="-55119" y="3933687"/>
            <a:ext cx="12388165" cy="1891263"/>
          </a:xfrm>
          <a:custGeom>
            <a:avLst/>
            <a:gdLst>
              <a:gd name="connsiteX0" fmla="*/ 0 w 6343650"/>
              <a:gd name="connsiteY0" fmla="*/ 982988 h 2338433"/>
              <a:gd name="connsiteX1" fmla="*/ 502920 w 6343650"/>
              <a:gd name="connsiteY1" fmla="*/ 2331728 h 2338433"/>
              <a:gd name="connsiteX2" fmla="*/ 1051560 w 6343650"/>
              <a:gd name="connsiteY2" fmla="*/ 480068 h 2338433"/>
              <a:gd name="connsiteX3" fmla="*/ 2034540 w 6343650"/>
              <a:gd name="connsiteY3" fmla="*/ 582938 h 2338433"/>
              <a:gd name="connsiteX4" fmla="*/ 2903220 w 6343650"/>
              <a:gd name="connsiteY4" fmla="*/ 1303028 h 2338433"/>
              <a:gd name="connsiteX5" fmla="*/ 4480560 w 6343650"/>
              <a:gd name="connsiteY5" fmla="*/ 8 h 2338433"/>
              <a:gd name="connsiteX6" fmla="*/ 5314950 w 6343650"/>
              <a:gd name="connsiteY6" fmla="*/ 1325888 h 2338433"/>
              <a:gd name="connsiteX7" fmla="*/ 6343650 w 6343650"/>
              <a:gd name="connsiteY7" fmla="*/ 720098 h 2338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3650" h="2338433">
                <a:moveTo>
                  <a:pt x="0" y="982988"/>
                </a:moveTo>
                <a:cubicBezTo>
                  <a:pt x="163830" y="1699268"/>
                  <a:pt x="327660" y="2415548"/>
                  <a:pt x="502920" y="2331728"/>
                </a:cubicBezTo>
                <a:cubicBezTo>
                  <a:pt x="678180" y="2247908"/>
                  <a:pt x="796290" y="771533"/>
                  <a:pt x="1051560" y="480068"/>
                </a:cubicBezTo>
                <a:cubicBezTo>
                  <a:pt x="1306830" y="188603"/>
                  <a:pt x="1725930" y="445778"/>
                  <a:pt x="2034540" y="582938"/>
                </a:cubicBezTo>
                <a:cubicBezTo>
                  <a:pt x="2343150" y="720098"/>
                  <a:pt x="2495550" y="1400183"/>
                  <a:pt x="2903220" y="1303028"/>
                </a:cubicBezTo>
                <a:cubicBezTo>
                  <a:pt x="3310890" y="1205873"/>
                  <a:pt x="4078605" y="-3802"/>
                  <a:pt x="4480560" y="8"/>
                </a:cubicBezTo>
                <a:cubicBezTo>
                  <a:pt x="4882515" y="3818"/>
                  <a:pt x="5004435" y="1205873"/>
                  <a:pt x="5314950" y="1325888"/>
                </a:cubicBezTo>
                <a:cubicBezTo>
                  <a:pt x="5625465" y="1445903"/>
                  <a:pt x="5984557" y="1083000"/>
                  <a:pt x="6343650" y="720098"/>
                </a:cubicBezTo>
              </a:path>
            </a:pathLst>
          </a:custGeom>
          <a:noFill/>
          <a:ln w="38100">
            <a:solidFill>
              <a:schemeClr val="tx2">
                <a:lumMod val="40000"/>
                <a:lumOff val="6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Isosceles Triangle 15">
            <a:extLst>
              <a:ext uri="{FF2B5EF4-FFF2-40B4-BE49-F238E27FC236}">
                <a16:creationId xmlns:a16="http://schemas.microsoft.com/office/drawing/2014/main" id="{350BF723-2E6D-3FB3-77EE-A165215F2CBB}"/>
              </a:ext>
              <a:ext uri="{C183D7F6-B498-43B3-948B-1728B52AA6E4}">
                <adec:decorative xmlns:adec="http://schemas.microsoft.com/office/drawing/2017/decorative" val="1"/>
              </a:ext>
            </a:extLst>
          </p:cNvPr>
          <p:cNvSpPr>
            <a:spLocks noChangeAspect="1"/>
          </p:cNvSpPr>
          <p:nvPr/>
        </p:nvSpPr>
        <p:spPr>
          <a:xfrm rot="2346686">
            <a:off x="1236270" y="5812783"/>
            <a:ext cx="323009" cy="283645"/>
          </a:xfrm>
          <a:prstGeom prst="triangl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a:extLst>
              <a:ext uri="{FF2B5EF4-FFF2-40B4-BE49-F238E27FC236}">
                <a16:creationId xmlns:a16="http://schemas.microsoft.com/office/drawing/2014/main" id="{9678DE7E-5605-42A9-A662-D4E97DF71349}"/>
              </a:ext>
              <a:ext uri="{C183D7F6-B498-43B3-948B-1728B52AA6E4}">
                <adec:decorative xmlns:adec="http://schemas.microsoft.com/office/drawing/2017/decorative" val="1"/>
              </a:ext>
            </a:extLst>
          </p:cNvPr>
          <p:cNvSpPr>
            <a:spLocks noChangeAspect="1"/>
          </p:cNvSpPr>
          <p:nvPr/>
        </p:nvSpPr>
        <p:spPr>
          <a:xfrm rot="19770254">
            <a:off x="2880772" y="4501433"/>
            <a:ext cx="323009" cy="283645"/>
          </a:xfrm>
          <a:prstGeom prst="triangl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Isosceles Triangle 14">
            <a:extLst>
              <a:ext uri="{FF2B5EF4-FFF2-40B4-BE49-F238E27FC236}">
                <a16:creationId xmlns:a16="http://schemas.microsoft.com/office/drawing/2014/main" id="{F7E82FD4-8754-61CD-635C-CBE06EA6C483}"/>
              </a:ext>
              <a:ext uri="{C183D7F6-B498-43B3-948B-1728B52AA6E4}">
                <adec:decorative xmlns:adec="http://schemas.microsoft.com/office/drawing/2017/decorative" val="1"/>
              </a:ext>
            </a:extLst>
          </p:cNvPr>
          <p:cNvSpPr>
            <a:spLocks noChangeAspect="1"/>
          </p:cNvSpPr>
          <p:nvPr/>
        </p:nvSpPr>
        <p:spPr>
          <a:xfrm rot="21169947">
            <a:off x="8849182" y="3498452"/>
            <a:ext cx="323009" cy="283645"/>
          </a:xfrm>
          <a:prstGeom prst="triangl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Multiplication Sign 11">
            <a:extLst>
              <a:ext uri="{FF2B5EF4-FFF2-40B4-BE49-F238E27FC236}">
                <a16:creationId xmlns:a16="http://schemas.microsoft.com/office/drawing/2014/main" id="{B025E5AE-6F92-3328-2028-C3E51A933227}"/>
              </a:ext>
              <a:ext uri="{C183D7F6-B498-43B3-948B-1728B52AA6E4}">
                <adec:decorative xmlns:adec="http://schemas.microsoft.com/office/drawing/2017/decorative" val="1"/>
              </a:ext>
            </a:extLst>
          </p:cNvPr>
          <p:cNvSpPr>
            <a:spLocks noChangeAspect="1"/>
          </p:cNvSpPr>
          <p:nvPr/>
        </p:nvSpPr>
        <p:spPr>
          <a:xfrm>
            <a:off x="10668000" y="4124333"/>
            <a:ext cx="585143" cy="518922"/>
          </a:xfrm>
          <a:prstGeom prst="mathMultiply">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4B52E303-0451-4FD5-66E3-BD3AFCA0ABF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#16</a:t>
            </a:r>
          </a:p>
        </p:txBody>
      </p:sp>
    </p:spTree>
    <p:extLst>
      <p:ext uri="{BB962C8B-B14F-4D97-AF65-F5344CB8AC3E}">
        <p14:creationId xmlns:p14="http://schemas.microsoft.com/office/powerpoint/2010/main" val="2690469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E666D7-40F9-3F5F-35F0-5A96A436B680}"/>
              </a:ext>
            </a:extLst>
          </p:cNvPr>
          <p:cNvSpPr>
            <a:spLocks noGrp="1"/>
          </p:cNvSpPr>
          <p:nvPr>
            <p:ph type="title"/>
          </p:nvPr>
        </p:nvSpPr>
        <p:spPr>
          <a:xfrm>
            <a:off x="1524000" y="319235"/>
            <a:ext cx="9144000" cy="693533"/>
          </a:xfrm>
        </p:spPr>
        <p:txBody>
          <a:bodyPr>
            <a:noAutofit/>
          </a:bodyPr>
          <a:lstStyle/>
          <a:p>
            <a:r>
              <a:rPr lang="en-US" sz="2800" dirty="0">
                <a:cs typeface="Arial" panose="020B0604020202020204" pitchFamily="34" charset="0"/>
              </a:rPr>
              <a:t>WHERE CAN I ASK ADDITIONAL QUESTIONS?</a:t>
            </a:r>
            <a:endParaRPr lang="en-US" sz="2800" dirty="0"/>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512019" y="1382595"/>
            <a:ext cx="5344252" cy="3918870"/>
          </a:xfrm>
          <a:prstGeom prst="rect">
            <a:avLst/>
          </a:prstGeom>
        </p:spPr>
        <p:txBody>
          <a:bodyPr vert="horz" lIns="0" tIns="0" rIns="0" bIns="0" rtlCol="0">
            <a:no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2000" b="0" cap="none" dirty="0">
                <a:latin typeface="Helvetica Neue" panose="02000503000000020004"/>
                <a:cs typeface="Arial" panose="020B0604020202020204" pitchFamily="34" charset="0"/>
              </a:rPr>
              <a:t>Please reach out to the following resources with any FIET-related questions or concerns:</a:t>
            </a:r>
          </a:p>
          <a:p>
            <a:pPr marL="285750" lvl="0" indent="-285750">
              <a:lnSpc>
                <a:spcPct val="150000"/>
              </a:lnSpc>
              <a:buFont typeface="Wingdings" panose="05000000000000000000" pitchFamily="2" charset="2"/>
              <a:buChar char="§"/>
              <a:defRPr/>
            </a:pPr>
            <a:r>
              <a:rPr lang="en-US" sz="2000" b="0" cap="none" dirty="0">
                <a:solidFill>
                  <a:schemeClr val="tx1">
                    <a:lumMod val="75000"/>
                    <a:lumOff val="25000"/>
                  </a:schemeClr>
                </a:solidFill>
                <a:latin typeface="Helvetica Neue" panose="02000503000000020004"/>
                <a:cs typeface="Arial" panose="020B0604020202020204" pitchFamily="34" charset="0"/>
                <a:hlinkClick r:id="rId3">
                  <a:extLst>
                    <a:ext uri="{A12FA001-AC4F-418D-AE19-62706E023703}">
                      <ahyp:hlinkClr xmlns:ahyp="http://schemas.microsoft.com/office/drawing/2018/hyperlinkcolor" val="tx"/>
                    </a:ext>
                  </a:extLst>
                </a:hlinkClick>
              </a:rPr>
              <a:t>Help Desk </a:t>
            </a:r>
            <a:endParaRPr lang="en-US" sz="2000" b="0" cap="none" dirty="0">
              <a:solidFill>
                <a:schemeClr val="tx1">
                  <a:lumMod val="75000"/>
                  <a:lumOff val="25000"/>
                </a:schemeClr>
              </a:solidFill>
              <a:latin typeface="Helvetica Neue" panose="02000503000000020004"/>
              <a:cs typeface="Arial" panose="020B0604020202020204" pitchFamily="34" charset="0"/>
            </a:endParaRPr>
          </a:p>
          <a:p>
            <a:pPr marL="285750" lvl="0" indent="-285750">
              <a:buFont typeface="Wingdings" panose="05000000000000000000" pitchFamily="2" charset="2"/>
              <a:buChar char="§"/>
              <a:defRPr/>
            </a:pPr>
            <a:r>
              <a:rPr lang="en-US" sz="2000" b="0" u="sng" cap="none" dirty="0">
                <a:solidFill>
                  <a:schemeClr val="tx1">
                    <a:lumMod val="75000"/>
                    <a:lumOff val="25000"/>
                  </a:schemeClr>
                </a:solidFill>
                <a:latin typeface="Helvetica Neue" panose="02000503000000020004"/>
                <a:cs typeface="Arial" panose="020B0604020202020204" pitchFamily="34" charset="0"/>
              </a:rPr>
              <a:t>A</a:t>
            </a:r>
            <a:r>
              <a:rPr lang="en-US" sz="2000" b="0" cap="none" dirty="0">
                <a:solidFill>
                  <a:schemeClr val="tx1">
                    <a:lumMod val="75000"/>
                    <a:lumOff val="25000"/>
                  </a:schemeClr>
                </a:solidFill>
                <a:latin typeface="Helvetica Neue" panose="02000503000000020004"/>
                <a:cs typeface="Arial" panose="020B0604020202020204" pitchFamily="34" charset="0"/>
                <a:hlinkClick r:id="rId4">
                  <a:extLst>
                    <a:ext uri="{A12FA001-AC4F-418D-AE19-62706E023703}">
                      <ahyp:hlinkClr xmlns:ahyp="http://schemas.microsoft.com/office/drawing/2018/hyperlinkcolor" val="tx"/>
                    </a:ext>
                  </a:extLst>
                </a:hlinkClick>
              </a:rPr>
              <a:t>gency CAM</a:t>
            </a:r>
            <a:endParaRPr lang="en-US" sz="2000" b="0" cap="none" dirty="0">
              <a:solidFill>
                <a:schemeClr val="tx1">
                  <a:lumMod val="75000"/>
                  <a:lumOff val="25000"/>
                </a:schemeClr>
              </a:solidFill>
              <a:latin typeface="Helvetica Neue" panose="02000503000000020004"/>
              <a:cs typeface="Arial" panose="020B0604020202020204" pitchFamily="34" charset="0"/>
            </a:endParaRPr>
          </a:p>
          <a:p>
            <a:pPr marL="285750" lvl="0" indent="-285750">
              <a:buFont typeface="Wingdings" panose="05000000000000000000" pitchFamily="2" charset="2"/>
              <a:buChar char="§"/>
              <a:defRPr/>
            </a:pPr>
            <a:endParaRPr lang="en-US" sz="2000" b="0" cap="none" dirty="0">
              <a:solidFill>
                <a:schemeClr val="tx1">
                  <a:lumMod val="75000"/>
                  <a:lumOff val="25000"/>
                </a:schemeClr>
              </a:solidFill>
              <a:latin typeface="Helvetica Neue" panose="02000503000000020004"/>
              <a:cs typeface="Arial" panose="020B0604020202020204" pitchFamily="34" charset="0"/>
            </a:endParaRPr>
          </a:p>
          <a:p>
            <a:pPr lvl="0">
              <a:defRPr/>
            </a:pPr>
            <a:r>
              <a:rPr lang="en-US" sz="2000" b="0" cap="none" dirty="0">
                <a:latin typeface="Helvetica Neue" panose="02000503000000020004"/>
                <a:cs typeface="Arial" panose="020B0604020202020204" pitchFamily="34" charset="0"/>
              </a:rPr>
              <a:t>Visit the </a:t>
            </a:r>
            <a:r>
              <a:rPr lang="en-US" sz="2000" cap="none" dirty="0">
                <a:solidFill>
                  <a:schemeClr val="tx1">
                    <a:lumMod val="75000"/>
                    <a:lumOff val="25000"/>
                  </a:schemeClr>
                </a:solidFill>
                <a:latin typeface="Helvetica Neue" panose="02000503000000020004"/>
                <a:cs typeface="Arial" panose="020B0604020202020204" pitchFamily="34" charset="0"/>
                <a:hlinkClick r:id="rId5">
                  <a:extLst>
                    <a:ext uri="{A12FA001-AC4F-418D-AE19-62706E023703}">
                      <ahyp:hlinkClr xmlns:ahyp="http://schemas.microsoft.com/office/drawing/2018/hyperlinkcolor" val="tx"/>
                    </a:ext>
                  </a:extLst>
                </a:hlinkClick>
              </a:rPr>
              <a:t>FIET webpage </a:t>
            </a:r>
            <a:r>
              <a:rPr lang="en-US" sz="2000" b="0" cap="none" dirty="0">
                <a:latin typeface="Helvetica Neue" panose="02000503000000020004"/>
                <a:cs typeface="Arial" panose="020B0604020202020204" pitchFamily="34" charset="0"/>
              </a:rPr>
              <a:t>for newsletters, training opportunities, and more!</a:t>
            </a:r>
          </a:p>
        </p:txBody>
      </p:sp>
      <p:pic>
        <p:nvPicPr>
          <p:cNvPr id="5" name="Graphic 4">
            <a:extLst>
              <a:ext uri="{FF2B5EF4-FFF2-40B4-BE49-F238E27FC236}">
                <a16:creationId xmlns:a16="http://schemas.microsoft.com/office/drawing/2014/main" id="{DB07D5B6-A24C-8E63-F91C-F2D6DAF092D6}"/>
              </a:ext>
              <a:ext uri="{C183D7F6-B498-43B3-948B-1728B52AA6E4}">
                <adec:decorative xmlns:adec="http://schemas.microsoft.com/office/drawing/2017/decorative" val="1"/>
              </a:ext>
            </a:extLst>
          </p:cNvPr>
          <p:cNvPicPr>
            <a:picLocks noChangeAspect="1"/>
          </p:cNvPicPr>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26668" r="22371"/>
          <a:stretch/>
        </p:blipFill>
        <p:spPr>
          <a:xfrm>
            <a:off x="6575463" y="1089062"/>
            <a:ext cx="2989804" cy="5866786"/>
          </a:xfrm>
          <a:prstGeom prst="rect">
            <a:avLst/>
          </a:prstGeom>
        </p:spPr>
      </p:pic>
      <p:pic>
        <p:nvPicPr>
          <p:cNvPr id="7" name="Graphic 6">
            <a:extLst>
              <a:ext uri="{FF2B5EF4-FFF2-40B4-BE49-F238E27FC236}">
                <a16:creationId xmlns:a16="http://schemas.microsoft.com/office/drawing/2014/main" id="{BC5CA7A4-A85A-EC82-1B5D-213BE49DD35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43944" y="1382595"/>
            <a:ext cx="796968" cy="796968"/>
          </a:xfrm>
          <a:prstGeom prst="rect">
            <a:avLst/>
          </a:prstGeom>
        </p:spPr>
      </p:pic>
      <p:sp>
        <p:nvSpPr>
          <p:cNvPr id="2" name="TextBox 1">
            <a:extLst>
              <a:ext uri="{FF2B5EF4-FFF2-40B4-BE49-F238E27FC236}">
                <a16:creationId xmlns:a16="http://schemas.microsoft.com/office/drawing/2014/main" id="{38D683D2-9F44-5313-1897-4043267B26B9}"/>
              </a:ext>
            </a:extLst>
          </p:cNvPr>
          <p:cNvSpPr txBox="1"/>
          <p:nvPr/>
        </p:nvSpPr>
        <p:spPr>
          <a:xfrm>
            <a:off x="11643360" y="6498898"/>
            <a:ext cx="548640" cy="338554"/>
          </a:xfrm>
          <a:prstGeom prst="rect">
            <a:avLst/>
          </a:prstGeom>
          <a:noFill/>
        </p:spPr>
        <p:txBody>
          <a:bodyPr wrap="square" rtlCol="0">
            <a:spAutoFit/>
          </a:bodyPr>
          <a:lstStyle/>
          <a:p>
            <a:pPr algn="ctr"/>
            <a:r>
              <a:rPr lang="en-US" sz="1600">
                <a:latin typeface="Helvetica Neue" panose="02000503000000020004"/>
              </a:rPr>
              <a:t>#17</a:t>
            </a:r>
            <a:endParaRPr lang="en-US" sz="1600" dirty="0">
              <a:latin typeface="Helvetica Neue" panose="02000503000000020004"/>
            </a:endParaRPr>
          </a:p>
        </p:txBody>
      </p:sp>
    </p:spTree>
    <p:extLst>
      <p:ext uri="{BB962C8B-B14F-4D97-AF65-F5344CB8AC3E}">
        <p14:creationId xmlns:p14="http://schemas.microsoft.com/office/powerpoint/2010/main" val="32090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0016-1B60-5452-FC72-2FC5324406AF}"/>
              </a:ext>
            </a:extLst>
          </p:cNvPr>
          <p:cNvSpPr>
            <a:spLocks noGrp="1"/>
          </p:cNvSpPr>
          <p:nvPr>
            <p:ph type="title"/>
          </p:nvPr>
        </p:nvSpPr>
        <p:spPr>
          <a:xfrm>
            <a:off x="1524000" y="319235"/>
            <a:ext cx="9144000" cy="693533"/>
          </a:xfrm>
        </p:spPr>
        <p:txBody>
          <a:bodyPr>
            <a:normAutofit/>
          </a:bodyPr>
          <a:lstStyle/>
          <a:p>
            <a:r>
              <a:rPr lang="en-US" dirty="0">
                <a:cs typeface="Arial" panose="020B0604020202020204" pitchFamily="34" charset="0"/>
              </a:rPr>
              <a:t>WHAT IS FIET?</a:t>
            </a:r>
            <a:endParaRPr lang="en-US" dirty="0"/>
          </a:p>
        </p:txBody>
      </p:sp>
      <p:sp>
        <p:nvSpPr>
          <p:cNvPr id="7" name="TextBox 6">
            <a:extLst>
              <a:ext uri="{FF2B5EF4-FFF2-40B4-BE49-F238E27FC236}">
                <a16:creationId xmlns:a16="http://schemas.microsoft.com/office/drawing/2014/main" id="{2F6B2074-923A-7A1F-0F89-AE97AC7C1E91}"/>
              </a:ext>
            </a:extLst>
          </p:cNvPr>
          <p:cNvSpPr txBox="1"/>
          <p:nvPr/>
        </p:nvSpPr>
        <p:spPr>
          <a:xfrm>
            <a:off x="379793" y="1254940"/>
            <a:ext cx="11411394" cy="923330"/>
          </a:xfrm>
          <a:prstGeom prst="rect">
            <a:avLst/>
          </a:prstGeom>
          <a:noFill/>
        </p:spPr>
        <p:txBody>
          <a:bodyPr wrap="square">
            <a:spAutoFit/>
          </a:bodyPr>
          <a:lstStyle/>
          <a:p>
            <a:pPr lvl="0">
              <a:defRPr/>
            </a:pPr>
            <a:r>
              <a:rPr lang="en-US" sz="1800" b="0" cap="none" dirty="0">
                <a:latin typeface="Helvetica Neue" panose="02000503000000020004"/>
                <a:cs typeface="Arial" panose="020B0604020202020204" pitchFamily="34" charset="0"/>
              </a:rPr>
              <a:t>FIET (FMMI Intelligent Enterprise Transformation) is the project in which we are migrating the existing FMMI system from SAP ECC to SAP S/4HANA. This project represents a key milestone in our organization's journey towards digital transformation and enhanced efficiency. </a:t>
            </a:r>
            <a:endParaRPr kumimoji="0" lang="en-US" sz="1800" b="0" i="0" u="none" strike="noStrike" kern="1200" cap="none" spc="0" normalizeH="0" baseline="0" noProof="0" dirty="0">
              <a:ln>
                <a:noFill/>
              </a:ln>
              <a:effectLst/>
              <a:uLnTx/>
              <a:uFillTx/>
              <a:latin typeface="Helvetica Neue" panose="02000503000000020004"/>
              <a:cs typeface="Arial" panose="020B0604020202020204" pitchFamily="34" charset="0"/>
            </a:endParaRPr>
          </a:p>
        </p:txBody>
      </p:sp>
      <p:sp>
        <p:nvSpPr>
          <p:cNvPr id="3" name="Oval 2">
            <a:extLst>
              <a:ext uri="{FF2B5EF4-FFF2-40B4-BE49-F238E27FC236}">
                <a16:creationId xmlns:a16="http://schemas.microsoft.com/office/drawing/2014/main" id="{8AA66100-B3E3-6335-DDB2-67FF47BB66B3}"/>
              </a:ext>
            </a:extLst>
          </p:cNvPr>
          <p:cNvSpPr>
            <a:spLocks noChangeAspect="1"/>
          </p:cNvSpPr>
          <p:nvPr/>
        </p:nvSpPr>
        <p:spPr>
          <a:xfrm>
            <a:off x="1607287" y="2671429"/>
            <a:ext cx="2743200" cy="2743200"/>
          </a:xfrm>
          <a:prstGeom prst="ellipse">
            <a:avLst/>
          </a:prstGeom>
          <a:solidFill>
            <a:schemeClr val="tx1">
              <a:lumMod val="90000"/>
              <a:lumOff val="10000"/>
            </a:schemeClr>
          </a:solidFill>
          <a:ln w="38100">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latin typeface="Helvetica Neue" panose="02000503000000020004"/>
              </a:rPr>
              <a:t>FMMI</a:t>
            </a:r>
          </a:p>
          <a:p>
            <a:pPr algn="ctr"/>
            <a:r>
              <a:rPr lang="en-US" sz="1600" dirty="0">
                <a:latin typeface="Helvetica Neue" panose="02000503000000020004"/>
              </a:rPr>
              <a:t>SAP ECC version</a:t>
            </a:r>
            <a:endParaRPr lang="en-US" sz="1400" dirty="0">
              <a:latin typeface="Helvetica Neue" panose="02000503000000020004"/>
            </a:endParaRPr>
          </a:p>
        </p:txBody>
      </p:sp>
      <p:sp>
        <p:nvSpPr>
          <p:cNvPr id="6" name="TextBox 5">
            <a:extLst>
              <a:ext uri="{FF2B5EF4-FFF2-40B4-BE49-F238E27FC236}">
                <a16:creationId xmlns:a16="http://schemas.microsoft.com/office/drawing/2014/main" id="{DAF7B331-6D3A-F18D-71F5-A8DDB95CD90A}"/>
              </a:ext>
            </a:extLst>
          </p:cNvPr>
          <p:cNvSpPr txBox="1"/>
          <p:nvPr/>
        </p:nvSpPr>
        <p:spPr>
          <a:xfrm>
            <a:off x="1476152" y="5613398"/>
            <a:ext cx="3005470" cy="338554"/>
          </a:xfrm>
          <a:prstGeom prst="rect">
            <a:avLst/>
          </a:prstGeom>
          <a:noFill/>
        </p:spPr>
        <p:txBody>
          <a:bodyPr wrap="square" rtlCol="0">
            <a:spAutoFit/>
          </a:bodyPr>
          <a:lstStyle/>
          <a:p>
            <a:pPr algn="ctr"/>
            <a:r>
              <a:rPr lang="en-US" sz="1600" i="1" dirty="0">
                <a:latin typeface="Helvetica Neue" panose="02000503000000020004"/>
              </a:rPr>
              <a:t>Current financial system</a:t>
            </a:r>
          </a:p>
        </p:txBody>
      </p:sp>
      <p:sp>
        <p:nvSpPr>
          <p:cNvPr id="5" name="Arrow: Striped Right 4">
            <a:extLst>
              <a:ext uri="{FF2B5EF4-FFF2-40B4-BE49-F238E27FC236}">
                <a16:creationId xmlns:a16="http://schemas.microsoft.com/office/drawing/2014/main" id="{941E7458-4F19-1AEE-C71E-646C3B6D4ED9}"/>
              </a:ext>
            </a:extLst>
          </p:cNvPr>
          <p:cNvSpPr/>
          <p:nvPr/>
        </p:nvSpPr>
        <p:spPr>
          <a:xfrm>
            <a:off x="4642945" y="3402140"/>
            <a:ext cx="2885089" cy="1281778"/>
          </a:xfrm>
          <a:prstGeom prst="stripedRightArrow">
            <a:avLst/>
          </a:prstGeom>
          <a:solidFill>
            <a:schemeClr val="bg1">
              <a:lumMod val="95000"/>
            </a:schemeClr>
          </a:solidFill>
          <a:ln w="9525">
            <a:solidFill>
              <a:schemeClr val="bg1">
                <a:lumMod val="75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Helvetica Neue" panose="02000503000000020004"/>
              </a:rPr>
              <a:t>FIET Project</a:t>
            </a:r>
          </a:p>
        </p:txBody>
      </p:sp>
      <p:sp>
        <p:nvSpPr>
          <p:cNvPr id="4" name="Oval 3">
            <a:extLst>
              <a:ext uri="{FF2B5EF4-FFF2-40B4-BE49-F238E27FC236}">
                <a16:creationId xmlns:a16="http://schemas.microsoft.com/office/drawing/2014/main" id="{471432C4-96F3-3F9F-DE79-512C6F646181}"/>
              </a:ext>
            </a:extLst>
          </p:cNvPr>
          <p:cNvSpPr>
            <a:spLocks noChangeAspect="1"/>
          </p:cNvSpPr>
          <p:nvPr/>
        </p:nvSpPr>
        <p:spPr>
          <a:xfrm>
            <a:off x="7841514" y="2671429"/>
            <a:ext cx="2743200" cy="2743200"/>
          </a:xfrm>
          <a:prstGeom prst="ellipse">
            <a:avLst/>
          </a:prstGeom>
          <a:solidFill>
            <a:schemeClr val="bg2"/>
          </a:solidFill>
          <a:ln w="38100">
            <a:solidFill>
              <a:schemeClr val="bg2">
                <a:lumMod val="90000"/>
              </a:schemeClr>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Helvetica Neue" panose="02000503000000020004"/>
              </a:rPr>
              <a:t>FMMI</a:t>
            </a:r>
          </a:p>
          <a:p>
            <a:pPr algn="ctr"/>
            <a:r>
              <a:rPr lang="en-US" sz="1600" dirty="0">
                <a:solidFill>
                  <a:schemeClr val="tx1"/>
                </a:solidFill>
                <a:latin typeface="Helvetica Neue" panose="02000503000000020004"/>
              </a:rPr>
              <a:t>SAP S/4HANA version</a:t>
            </a:r>
            <a:endParaRPr lang="en-US" sz="1400" dirty="0">
              <a:solidFill>
                <a:schemeClr val="tx1"/>
              </a:solidFill>
              <a:latin typeface="Helvetica Neue" panose="02000503000000020004"/>
            </a:endParaRPr>
          </a:p>
        </p:txBody>
      </p:sp>
      <p:sp>
        <p:nvSpPr>
          <p:cNvPr id="9" name="TextBox 8">
            <a:extLst>
              <a:ext uri="{FF2B5EF4-FFF2-40B4-BE49-F238E27FC236}">
                <a16:creationId xmlns:a16="http://schemas.microsoft.com/office/drawing/2014/main" id="{C1B3DA80-3BB4-80D9-D76A-68D8AE15243E}"/>
              </a:ext>
            </a:extLst>
          </p:cNvPr>
          <p:cNvSpPr txBox="1"/>
          <p:nvPr/>
        </p:nvSpPr>
        <p:spPr>
          <a:xfrm>
            <a:off x="7710379" y="5613398"/>
            <a:ext cx="3005470" cy="338554"/>
          </a:xfrm>
          <a:prstGeom prst="rect">
            <a:avLst/>
          </a:prstGeom>
          <a:noFill/>
        </p:spPr>
        <p:txBody>
          <a:bodyPr wrap="square" rtlCol="0">
            <a:spAutoFit/>
          </a:bodyPr>
          <a:lstStyle/>
          <a:p>
            <a:pPr algn="ctr"/>
            <a:r>
              <a:rPr lang="en-US" sz="1600" i="1" dirty="0">
                <a:latin typeface="Helvetica Neue" panose="02000503000000020004"/>
              </a:rPr>
              <a:t>Future financial system</a:t>
            </a:r>
          </a:p>
        </p:txBody>
      </p:sp>
      <p:sp>
        <p:nvSpPr>
          <p:cNvPr id="8" name="TextBox 7">
            <a:extLst>
              <a:ext uri="{FF2B5EF4-FFF2-40B4-BE49-F238E27FC236}">
                <a16:creationId xmlns:a16="http://schemas.microsoft.com/office/drawing/2014/main" id="{B1F6A4B4-7F86-F0D4-66EE-6509757CC1B1}"/>
              </a:ext>
              <a:ext uri="{C183D7F6-B498-43B3-948B-1728B52AA6E4}">
                <adec:decorative xmlns:adec="http://schemas.microsoft.com/office/drawing/2017/decorative" val="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#1</a:t>
            </a:r>
          </a:p>
        </p:txBody>
      </p:sp>
    </p:spTree>
    <p:extLst>
      <p:ext uri="{BB962C8B-B14F-4D97-AF65-F5344CB8AC3E}">
        <p14:creationId xmlns:p14="http://schemas.microsoft.com/office/powerpoint/2010/main" val="72288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22EC3CC-FECA-C677-14D7-69A328BBFA57}"/>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HOW ARE SAP, FMMI, FIET, </a:t>
            </a:r>
            <a:r>
              <a:rPr lang="en-US" sz="2800" dirty="0">
                <a:cs typeface="Arial" panose="020B0604020202020204" pitchFamily="34" charset="0"/>
              </a:rPr>
              <a:t>PORTAL</a:t>
            </a:r>
            <a:r>
              <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 AND FIORI RELATED TO EACH OTHER?</a:t>
            </a:r>
            <a:endParaRPr kumimoji="0" lang="en-US" sz="28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 name="Rectangle: Rounded Corners 3">
            <a:extLst>
              <a:ext uri="{FF2B5EF4-FFF2-40B4-BE49-F238E27FC236}">
                <a16:creationId xmlns:a16="http://schemas.microsoft.com/office/drawing/2014/main" id="{764AA386-36CD-3B7E-19C2-AEAEEDB0AFFC}"/>
              </a:ext>
              <a:ext uri="{C183D7F6-B498-43B3-948B-1728B52AA6E4}">
                <adec:decorative xmlns:adec="http://schemas.microsoft.com/office/drawing/2017/decorative" val="0"/>
              </a:ext>
            </a:extLst>
          </p:cNvPr>
          <p:cNvSpPr/>
          <p:nvPr/>
        </p:nvSpPr>
        <p:spPr>
          <a:xfrm>
            <a:off x="479372" y="1198963"/>
            <a:ext cx="11322103" cy="5510544"/>
          </a:xfrm>
          <a:prstGeom prst="roundRect">
            <a:avLst>
              <a:gd name="adj" fmla="val 8193"/>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Helvetica Neue" panose="02000503000000020004"/>
                <a:cs typeface="Arial" panose="020B0604020202020204" pitchFamily="34" charset="0"/>
              </a:rPr>
              <a:t>SAP</a:t>
            </a:r>
            <a:r>
              <a:rPr lang="en-US" dirty="0">
                <a:solidFill>
                  <a:schemeClr val="tx1"/>
                </a:solidFill>
                <a:latin typeface="Helvetica Neue" panose="02000503000000020004"/>
                <a:cs typeface="Arial" panose="020B0604020202020204" pitchFamily="34" charset="0"/>
              </a:rPr>
              <a:t> is a company that provides the SAP software platform.</a:t>
            </a:r>
          </a:p>
        </p:txBody>
      </p:sp>
      <p:sp>
        <p:nvSpPr>
          <p:cNvPr id="5" name="Rectangle: Rounded Corners 4">
            <a:extLst>
              <a:ext uri="{FF2B5EF4-FFF2-40B4-BE49-F238E27FC236}">
                <a16:creationId xmlns:a16="http://schemas.microsoft.com/office/drawing/2014/main" id="{4BB0DF55-E2CA-90C7-4D9C-86289B7015B9}"/>
              </a:ext>
              <a:ext uri="{C183D7F6-B498-43B3-948B-1728B52AA6E4}">
                <adec:decorative xmlns:adec="http://schemas.microsoft.com/office/drawing/2017/decorative" val="0"/>
              </a:ext>
            </a:extLst>
          </p:cNvPr>
          <p:cNvSpPr/>
          <p:nvPr/>
        </p:nvSpPr>
        <p:spPr>
          <a:xfrm>
            <a:off x="801661" y="1766644"/>
            <a:ext cx="10677525" cy="4804779"/>
          </a:xfrm>
          <a:prstGeom prst="roundRect">
            <a:avLst>
              <a:gd name="adj" fmla="val 9316"/>
            </a:avLst>
          </a:prstGeom>
          <a:no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Helvetica Neue" panose="02000503000000020004"/>
                <a:cs typeface="Arial" panose="020B0604020202020204" pitchFamily="34" charset="0"/>
              </a:rPr>
              <a:t>FMMI </a:t>
            </a:r>
            <a:r>
              <a:rPr lang="en-US" dirty="0">
                <a:solidFill>
                  <a:schemeClr val="tx1"/>
                </a:solidFill>
                <a:latin typeface="Helvetica Neue" panose="02000503000000020004"/>
                <a:cs typeface="Arial" panose="020B0604020202020204" pitchFamily="34" charset="0"/>
              </a:rPr>
              <a:t>(Financial Management Modernization Initiative) is</a:t>
            </a:r>
            <a:r>
              <a:rPr lang="en-US" b="1" dirty="0">
                <a:solidFill>
                  <a:schemeClr val="tx1"/>
                </a:solidFill>
                <a:latin typeface="Helvetica Neue" panose="02000503000000020004"/>
                <a:cs typeface="Arial" panose="020B0604020202020204" pitchFamily="34" charset="0"/>
              </a:rPr>
              <a:t> </a:t>
            </a:r>
            <a:r>
              <a:rPr lang="en-US" dirty="0">
                <a:solidFill>
                  <a:schemeClr val="tx1"/>
                </a:solidFill>
                <a:latin typeface="Helvetica Neue" panose="02000503000000020004"/>
                <a:cs typeface="Arial" panose="020B0604020202020204" pitchFamily="34" charset="0"/>
              </a:rPr>
              <a:t>USDA’s department-wide instance of SAP. FMMI will be upgraded via the </a:t>
            </a:r>
            <a:r>
              <a:rPr lang="en-US" b="1" dirty="0">
                <a:solidFill>
                  <a:schemeClr val="tx1"/>
                </a:solidFill>
                <a:latin typeface="Helvetica Neue" panose="02000503000000020004"/>
                <a:cs typeface="Arial" panose="020B0604020202020204" pitchFamily="34" charset="0"/>
              </a:rPr>
              <a:t>FIET</a:t>
            </a:r>
            <a:r>
              <a:rPr lang="en-US" dirty="0">
                <a:solidFill>
                  <a:schemeClr val="tx1"/>
                </a:solidFill>
                <a:latin typeface="Helvetica Neue" panose="02000503000000020004"/>
                <a:cs typeface="Arial" panose="020B0604020202020204" pitchFamily="34" charset="0"/>
              </a:rPr>
              <a:t> (FMMI Intelligent Enterprise Transformation) Project in February 2025.</a:t>
            </a:r>
          </a:p>
        </p:txBody>
      </p:sp>
      <p:sp>
        <p:nvSpPr>
          <p:cNvPr id="6" name="Rectangle: Rounded Corners 5">
            <a:extLst>
              <a:ext uri="{FF2B5EF4-FFF2-40B4-BE49-F238E27FC236}">
                <a16:creationId xmlns:a16="http://schemas.microsoft.com/office/drawing/2014/main" id="{334DF96F-8C27-DA54-0E55-B7CD9058D3FA}"/>
              </a:ext>
              <a:ext uri="{C183D7F6-B498-43B3-948B-1728B52AA6E4}">
                <adec:decorative xmlns:adec="http://schemas.microsoft.com/office/drawing/2017/decorative" val="0"/>
              </a:ext>
            </a:extLst>
          </p:cNvPr>
          <p:cNvSpPr/>
          <p:nvPr/>
        </p:nvSpPr>
        <p:spPr>
          <a:xfrm>
            <a:off x="1110636" y="2885852"/>
            <a:ext cx="10059574" cy="3547608"/>
          </a:xfrm>
          <a:prstGeom prst="roundRect">
            <a:avLst>
              <a:gd name="adj" fmla="val 12065"/>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Helvetica Neue" panose="02000503000000020004"/>
                <a:cs typeface="Arial" panose="020B0604020202020204" pitchFamily="34" charset="0"/>
              </a:rPr>
              <a:t>User Interfaces (UIs) </a:t>
            </a:r>
            <a:r>
              <a:rPr lang="en-US" dirty="0">
                <a:solidFill>
                  <a:schemeClr val="tx1"/>
                </a:solidFill>
                <a:latin typeface="Helvetica Neue" panose="02000503000000020004"/>
                <a:cs typeface="Arial" panose="020B0604020202020204" pitchFamily="34" charset="0"/>
              </a:rPr>
              <a:t>are “front doors” that FMMI users can use to access the system.</a:t>
            </a:r>
          </a:p>
        </p:txBody>
      </p:sp>
      <p:sp>
        <p:nvSpPr>
          <p:cNvPr id="10" name="Rectangle: Rounded Corners 9">
            <a:extLst>
              <a:ext uri="{FF2B5EF4-FFF2-40B4-BE49-F238E27FC236}">
                <a16:creationId xmlns:a16="http://schemas.microsoft.com/office/drawing/2014/main" id="{E1290956-B9FD-536C-132D-F44872579750}"/>
              </a:ext>
            </a:extLst>
          </p:cNvPr>
          <p:cNvSpPr/>
          <p:nvPr/>
        </p:nvSpPr>
        <p:spPr>
          <a:xfrm>
            <a:off x="1336596" y="3565057"/>
            <a:ext cx="2926080" cy="1371600"/>
          </a:xfrm>
          <a:prstGeom prst="roundRect">
            <a:avLst/>
          </a:prstGeom>
          <a:solidFill>
            <a:schemeClr val="bg1">
              <a:lumMod val="95000"/>
            </a:schemeClr>
          </a:solidFill>
          <a:ln w="19050">
            <a:solidFill>
              <a:schemeClr val="bg1">
                <a:lumMod val="5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Neue" panose="02000503000000020004"/>
                <a:cs typeface="Arial" panose="020B0604020202020204" pitchFamily="34" charset="0"/>
              </a:rPr>
              <a:t>SAP GUI </a:t>
            </a:r>
            <a:r>
              <a:rPr lang="en-US" sz="1600" dirty="0">
                <a:solidFill>
                  <a:schemeClr val="tx1"/>
                </a:solidFill>
                <a:latin typeface="Helvetica Neue" panose="02000503000000020004"/>
                <a:cs typeface="Arial" panose="020B0604020202020204" pitchFamily="34" charset="0"/>
              </a:rPr>
              <a:t>(Graphical User Interface) is an interface used by a small set of FMMI users in FMS.</a:t>
            </a:r>
          </a:p>
        </p:txBody>
      </p:sp>
      <p:sp>
        <p:nvSpPr>
          <p:cNvPr id="11" name="Rectangle: Rounded Corners 10">
            <a:extLst>
              <a:ext uri="{FF2B5EF4-FFF2-40B4-BE49-F238E27FC236}">
                <a16:creationId xmlns:a16="http://schemas.microsoft.com/office/drawing/2014/main" id="{1B4F684E-9FA1-F547-62A2-7B493E975166}"/>
              </a:ext>
            </a:extLst>
          </p:cNvPr>
          <p:cNvSpPr/>
          <p:nvPr/>
        </p:nvSpPr>
        <p:spPr>
          <a:xfrm>
            <a:off x="4665453" y="3565057"/>
            <a:ext cx="2926080" cy="1371600"/>
          </a:xfrm>
          <a:prstGeom prst="roundRect">
            <a:avLst/>
          </a:prstGeom>
          <a:solidFill>
            <a:schemeClr val="tx2">
              <a:lumMod val="20000"/>
              <a:lumOff val="80000"/>
            </a:schemeClr>
          </a:solidFill>
          <a:ln w="190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Neue" panose="02000503000000020004"/>
                <a:cs typeface="Arial" panose="020B0604020202020204" pitchFamily="34" charset="0"/>
              </a:rPr>
              <a:t>Portal </a:t>
            </a:r>
            <a:r>
              <a:rPr lang="en-US" sz="1600" dirty="0">
                <a:solidFill>
                  <a:schemeClr val="tx1"/>
                </a:solidFill>
                <a:latin typeface="Helvetica Neue" panose="02000503000000020004"/>
                <a:cs typeface="Arial" panose="020B0604020202020204" pitchFamily="34" charset="0"/>
              </a:rPr>
              <a:t>is USDA’s browser-based GUI that most FMMI users are currently using. </a:t>
            </a:r>
          </a:p>
        </p:txBody>
      </p:sp>
      <p:cxnSp>
        <p:nvCxnSpPr>
          <p:cNvPr id="22" name="Straight Connector 21">
            <a:extLst>
              <a:ext uri="{FF2B5EF4-FFF2-40B4-BE49-F238E27FC236}">
                <a16:creationId xmlns:a16="http://schemas.microsoft.com/office/drawing/2014/main" id="{68360A54-B053-34E9-0C3F-A00CF0D6AA79}"/>
              </a:ext>
              <a:ext uri="{C183D7F6-B498-43B3-948B-1728B52AA6E4}">
                <adec:decorative xmlns:adec="http://schemas.microsoft.com/office/drawing/2017/decorative" val="1"/>
              </a:ext>
            </a:extLst>
          </p:cNvPr>
          <p:cNvCxnSpPr>
            <a:cxnSpLocks/>
            <a:stCxn id="11" idx="2"/>
            <a:endCxn id="16" idx="0"/>
          </p:cNvCxnSpPr>
          <p:nvPr/>
        </p:nvCxnSpPr>
        <p:spPr>
          <a:xfrm>
            <a:off x="6128493" y="4936657"/>
            <a:ext cx="1738231" cy="199761"/>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412A26BA-F480-C971-0E33-322B7D341CA5}"/>
              </a:ext>
            </a:extLst>
          </p:cNvPr>
          <p:cNvSpPr/>
          <p:nvPr/>
        </p:nvSpPr>
        <p:spPr>
          <a:xfrm>
            <a:off x="7994310" y="3565057"/>
            <a:ext cx="2926080" cy="1371600"/>
          </a:xfrm>
          <a:prstGeom prst="roundRect">
            <a:avLst/>
          </a:prstGeom>
          <a:solidFill>
            <a:schemeClr val="tx2">
              <a:lumMod val="20000"/>
              <a:lumOff val="80000"/>
            </a:schemeClr>
          </a:solidFill>
          <a:ln w="19050">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Helvetica Neue" panose="02000503000000020004"/>
                <a:cs typeface="Arial" panose="020B0604020202020204" pitchFamily="34" charset="0"/>
              </a:rPr>
              <a:t>Fiori </a:t>
            </a:r>
            <a:r>
              <a:rPr lang="en-US" sz="1600" dirty="0">
                <a:solidFill>
                  <a:schemeClr val="tx1"/>
                </a:solidFill>
                <a:latin typeface="Helvetica Neue" panose="02000503000000020004"/>
                <a:cs typeface="Arial" panose="020B0604020202020204" pitchFamily="34" charset="0"/>
              </a:rPr>
              <a:t>is a modern, app-based interface that will serve as the new primary UI and will be accessed via the Portal.</a:t>
            </a:r>
          </a:p>
        </p:txBody>
      </p:sp>
      <p:sp>
        <p:nvSpPr>
          <p:cNvPr id="16" name="TextBox 15">
            <a:extLst>
              <a:ext uri="{FF2B5EF4-FFF2-40B4-BE49-F238E27FC236}">
                <a16:creationId xmlns:a16="http://schemas.microsoft.com/office/drawing/2014/main" id="{2B32F0C9-A227-1E44-A015-C3BDC87BA795}"/>
              </a:ext>
            </a:extLst>
          </p:cNvPr>
          <p:cNvSpPr txBox="1"/>
          <p:nvPr/>
        </p:nvSpPr>
        <p:spPr>
          <a:xfrm>
            <a:off x="5801717" y="5136418"/>
            <a:ext cx="4130014" cy="1097280"/>
          </a:xfrm>
          <a:prstGeom prst="roundRect">
            <a:avLst/>
          </a:prstGeom>
          <a:solidFill>
            <a:schemeClr val="bg1"/>
          </a:solidFill>
          <a:ln w="19050">
            <a:solidFill>
              <a:schemeClr val="tx1">
                <a:lumMod val="50000"/>
                <a:lumOff val="50000"/>
              </a:schemeClr>
            </a:solidFill>
            <a:prstDash val="sysDash"/>
          </a:ln>
        </p:spPr>
        <p:txBody>
          <a:bodyPr wrap="square" rtlCol="0" anchor="ctr">
            <a:noAutofit/>
          </a:bodyPr>
          <a:lstStyle/>
          <a:p>
            <a:pPr algn="ctr"/>
            <a:r>
              <a:rPr lang="en-US" sz="1600" b="1" dirty="0">
                <a:latin typeface="Helvetica Neue" panose="02000503000000020004"/>
                <a:cs typeface="Arial" panose="020B0604020202020204" pitchFamily="34" charset="0"/>
              </a:rPr>
              <a:t>Portal </a:t>
            </a:r>
            <a:r>
              <a:rPr lang="en-US" sz="1600" dirty="0">
                <a:latin typeface="Helvetica Neue" panose="02000503000000020004"/>
                <a:cs typeface="Arial" panose="020B0604020202020204" pitchFamily="34" charset="0"/>
              </a:rPr>
              <a:t>will continue to exist when FMMI is upgraded, but only for some transactions. </a:t>
            </a:r>
            <a:r>
              <a:rPr lang="en-US" sz="1600" b="1" dirty="0">
                <a:latin typeface="Helvetica Neue" panose="02000503000000020004"/>
                <a:cs typeface="Arial" panose="020B0604020202020204" pitchFamily="34" charset="0"/>
              </a:rPr>
              <a:t>Fiori</a:t>
            </a:r>
            <a:r>
              <a:rPr lang="en-US" sz="1600" dirty="0">
                <a:latin typeface="Helvetica Neue" panose="02000503000000020004"/>
                <a:cs typeface="Arial" panose="020B0604020202020204" pitchFamily="34" charset="0"/>
              </a:rPr>
              <a:t> will be used for most transactions.</a:t>
            </a:r>
          </a:p>
        </p:txBody>
      </p:sp>
      <p:cxnSp>
        <p:nvCxnSpPr>
          <p:cNvPr id="27" name="Straight Connector 26">
            <a:extLst>
              <a:ext uri="{FF2B5EF4-FFF2-40B4-BE49-F238E27FC236}">
                <a16:creationId xmlns:a16="http://schemas.microsoft.com/office/drawing/2014/main" id="{72DC1607-DA15-3C71-222B-3B4DC7510FB1}"/>
              </a:ext>
              <a:ext uri="{C183D7F6-B498-43B3-948B-1728B52AA6E4}">
                <adec:decorative xmlns:adec="http://schemas.microsoft.com/office/drawing/2017/decorative" val="1"/>
              </a:ext>
            </a:extLst>
          </p:cNvPr>
          <p:cNvCxnSpPr>
            <a:cxnSpLocks/>
            <a:stCxn id="12" idx="2"/>
            <a:endCxn id="16" idx="0"/>
          </p:cNvCxnSpPr>
          <p:nvPr/>
        </p:nvCxnSpPr>
        <p:spPr>
          <a:xfrm flipH="1">
            <a:off x="7866724" y="4936657"/>
            <a:ext cx="1590626" cy="199761"/>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F5F63E2-0C23-F374-B149-5C5EA8A2FCEE}"/>
              </a:ext>
              <a:ext uri="{C183D7F6-B498-43B3-948B-1728B52AA6E4}">
                <adec:decorative xmlns:adec="http://schemas.microsoft.com/office/drawing/2017/decorative" val="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#2</a:t>
            </a:r>
          </a:p>
        </p:txBody>
      </p:sp>
    </p:spTree>
    <p:extLst>
      <p:ext uri="{BB962C8B-B14F-4D97-AF65-F5344CB8AC3E}">
        <p14:creationId xmlns:p14="http://schemas.microsoft.com/office/powerpoint/2010/main" val="267292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0016-1B60-5452-FC72-2FC5324406AF}"/>
              </a:ext>
            </a:extLst>
          </p:cNvPr>
          <p:cNvSpPr>
            <a:spLocks noGrp="1"/>
          </p:cNvSpPr>
          <p:nvPr>
            <p:ph type="title"/>
          </p:nvPr>
        </p:nvSpPr>
        <p:spPr/>
        <p:txBody>
          <a:bodyPr>
            <a:normAutofit/>
          </a:bodyPr>
          <a:lstStyle/>
          <a:p>
            <a:r>
              <a:rPr lang="en-US" dirty="0"/>
              <a:t>WHY UPGRADE FMMI?</a:t>
            </a:r>
          </a:p>
        </p:txBody>
      </p:sp>
      <p:grpSp>
        <p:nvGrpSpPr>
          <p:cNvPr id="71" name="Group 70">
            <a:extLst>
              <a:ext uri="{FF2B5EF4-FFF2-40B4-BE49-F238E27FC236}">
                <a16:creationId xmlns:a16="http://schemas.microsoft.com/office/drawing/2014/main" id="{095D68FC-36A0-E82A-A19B-B861B78FB49A}"/>
              </a:ext>
              <a:ext uri="{C183D7F6-B498-43B3-948B-1728B52AA6E4}">
                <adec:decorative xmlns:adec="http://schemas.microsoft.com/office/drawing/2017/decorative" val="1"/>
              </a:ext>
            </a:extLst>
          </p:cNvPr>
          <p:cNvGrpSpPr/>
          <p:nvPr/>
        </p:nvGrpSpPr>
        <p:grpSpPr>
          <a:xfrm>
            <a:off x="9880812" y="1241643"/>
            <a:ext cx="2106654" cy="1926394"/>
            <a:chOff x="9911138" y="1486196"/>
            <a:chExt cx="2106654" cy="1926394"/>
          </a:xfrm>
        </p:grpSpPr>
        <p:sp>
          <p:nvSpPr>
            <p:cNvPr id="55" name="Freeform 9">
              <a:extLst>
                <a:ext uri="{FF2B5EF4-FFF2-40B4-BE49-F238E27FC236}">
                  <a16:creationId xmlns:a16="http://schemas.microsoft.com/office/drawing/2014/main" id="{BD481E71-A767-6F52-F46A-2DCEC7BC932D}"/>
                </a:ext>
              </a:extLst>
            </p:cNvPr>
            <p:cNvSpPr>
              <a:spLocks/>
            </p:cNvSpPr>
            <p:nvPr/>
          </p:nvSpPr>
          <p:spPr bwMode="auto">
            <a:xfrm>
              <a:off x="11823390" y="1601559"/>
              <a:ext cx="194402" cy="1488744"/>
            </a:xfrm>
            <a:custGeom>
              <a:avLst/>
              <a:gdLst>
                <a:gd name="T0" fmla="*/ 54 w 82"/>
                <a:gd name="T1" fmla="*/ 575 h 628"/>
                <a:gd name="T2" fmla="*/ 54 w 82"/>
                <a:gd name="T3" fmla="*/ 0 h 628"/>
                <a:gd name="T4" fmla="*/ 0 w 82"/>
                <a:gd name="T5" fmla="*/ 11 h 628"/>
                <a:gd name="T6" fmla="*/ 0 w 82"/>
                <a:gd name="T7" fmla="*/ 628 h 628"/>
                <a:gd name="T8" fmla="*/ 54 w 82"/>
                <a:gd name="T9" fmla="*/ 617 h 628"/>
                <a:gd name="T10" fmla="*/ 54 w 82"/>
                <a:gd name="T11" fmla="*/ 617 h 628"/>
                <a:gd name="T12" fmla="*/ 80 w 82"/>
                <a:gd name="T13" fmla="*/ 587 h 628"/>
                <a:gd name="T14" fmla="*/ 54 w 82"/>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2" y="613"/>
                    <a:pt x="80" y="587"/>
                  </a:cubicBezTo>
                  <a:cubicBezTo>
                    <a:pt x="79" y="568"/>
                    <a:pt x="54" y="575"/>
                    <a:pt x="54" y="575"/>
                  </a:cubicBezTo>
                  <a:close/>
                </a:path>
              </a:pathLst>
            </a:custGeom>
            <a:solidFill>
              <a:schemeClr val="tx2">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56" name="Freeform 10">
              <a:extLst>
                <a:ext uri="{FF2B5EF4-FFF2-40B4-BE49-F238E27FC236}">
                  <a16:creationId xmlns:a16="http://schemas.microsoft.com/office/drawing/2014/main" id="{5E39536B-5E6D-157C-7FE3-10AC3E193461}"/>
                </a:ext>
              </a:extLst>
            </p:cNvPr>
            <p:cNvSpPr>
              <a:spLocks/>
            </p:cNvSpPr>
            <p:nvPr/>
          </p:nvSpPr>
          <p:spPr bwMode="auto">
            <a:xfrm>
              <a:off x="9911138" y="1486196"/>
              <a:ext cx="2103120" cy="1926394"/>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tx1">
                <a:lumMod val="25000"/>
                <a:lumOff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grpSp>
        <p:nvGrpSpPr>
          <p:cNvPr id="69" name="Group 68">
            <a:extLst>
              <a:ext uri="{FF2B5EF4-FFF2-40B4-BE49-F238E27FC236}">
                <a16:creationId xmlns:a16="http://schemas.microsoft.com/office/drawing/2014/main" id="{E2C2713A-D426-8A47-CF80-D8FE81B99BC0}"/>
              </a:ext>
              <a:ext uri="{C183D7F6-B498-43B3-948B-1728B52AA6E4}">
                <adec:decorative xmlns:adec="http://schemas.microsoft.com/office/drawing/2017/decorative" val="1"/>
              </a:ext>
            </a:extLst>
          </p:cNvPr>
          <p:cNvGrpSpPr/>
          <p:nvPr/>
        </p:nvGrpSpPr>
        <p:grpSpPr>
          <a:xfrm>
            <a:off x="7946842" y="1304697"/>
            <a:ext cx="2103120" cy="1926394"/>
            <a:chOff x="8564915" y="1549250"/>
            <a:chExt cx="2103120" cy="1926394"/>
          </a:xfrm>
        </p:grpSpPr>
        <p:sp>
          <p:nvSpPr>
            <p:cNvPr id="3" name="Freeform 9">
              <a:extLst>
                <a:ext uri="{FF2B5EF4-FFF2-40B4-BE49-F238E27FC236}">
                  <a16:creationId xmlns:a16="http://schemas.microsoft.com/office/drawing/2014/main" id="{C5CCF9DA-4683-71ED-DD53-8767B0DDD188}"/>
                </a:ext>
              </a:extLst>
            </p:cNvPr>
            <p:cNvSpPr>
              <a:spLocks/>
            </p:cNvSpPr>
            <p:nvPr/>
          </p:nvSpPr>
          <p:spPr bwMode="auto">
            <a:xfrm>
              <a:off x="10468159" y="1664613"/>
              <a:ext cx="194402" cy="1488744"/>
            </a:xfrm>
            <a:custGeom>
              <a:avLst/>
              <a:gdLst>
                <a:gd name="T0" fmla="*/ 54 w 82"/>
                <a:gd name="T1" fmla="*/ 575 h 628"/>
                <a:gd name="T2" fmla="*/ 54 w 82"/>
                <a:gd name="T3" fmla="*/ 0 h 628"/>
                <a:gd name="T4" fmla="*/ 0 w 82"/>
                <a:gd name="T5" fmla="*/ 11 h 628"/>
                <a:gd name="T6" fmla="*/ 0 w 82"/>
                <a:gd name="T7" fmla="*/ 628 h 628"/>
                <a:gd name="T8" fmla="*/ 54 w 82"/>
                <a:gd name="T9" fmla="*/ 617 h 628"/>
                <a:gd name="T10" fmla="*/ 54 w 82"/>
                <a:gd name="T11" fmla="*/ 617 h 628"/>
                <a:gd name="T12" fmla="*/ 80 w 82"/>
                <a:gd name="T13" fmla="*/ 587 h 628"/>
                <a:gd name="T14" fmla="*/ 54 w 82"/>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2" y="613"/>
                    <a:pt x="80" y="587"/>
                  </a:cubicBezTo>
                  <a:cubicBezTo>
                    <a:pt x="79" y="568"/>
                    <a:pt x="54" y="575"/>
                    <a:pt x="54" y="575"/>
                  </a:cubicBezTo>
                  <a:close/>
                </a:path>
              </a:pathLst>
            </a:custGeom>
            <a:solidFill>
              <a:schemeClr val="tx2">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7" name="Freeform 10">
              <a:extLst>
                <a:ext uri="{FF2B5EF4-FFF2-40B4-BE49-F238E27FC236}">
                  <a16:creationId xmlns:a16="http://schemas.microsoft.com/office/drawing/2014/main" id="{AF919B5E-B9C0-1933-4099-F8C1EA0FE8F5}"/>
                </a:ext>
              </a:extLst>
            </p:cNvPr>
            <p:cNvSpPr>
              <a:spLocks/>
            </p:cNvSpPr>
            <p:nvPr/>
          </p:nvSpPr>
          <p:spPr bwMode="auto">
            <a:xfrm>
              <a:off x="8564915" y="1549250"/>
              <a:ext cx="2103120" cy="1926394"/>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tx1">
                <a:lumMod val="10000"/>
                <a:lumOff val="90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grpSp>
        <p:nvGrpSpPr>
          <p:cNvPr id="68" name="Group 67">
            <a:extLst>
              <a:ext uri="{FF2B5EF4-FFF2-40B4-BE49-F238E27FC236}">
                <a16:creationId xmlns:a16="http://schemas.microsoft.com/office/drawing/2014/main" id="{8492A48E-50F0-36BE-A5C4-8891A0D1816C}"/>
              </a:ext>
              <a:ext uri="{C183D7F6-B498-43B3-948B-1728B52AA6E4}">
                <adec:decorative xmlns:adec="http://schemas.microsoft.com/office/drawing/2017/decorative" val="1"/>
              </a:ext>
            </a:extLst>
          </p:cNvPr>
          <p:cNvGrpSpPr/>
          <p:nvPr/>
        </p:nvGrpSpPr>
        <p:grpSpPr>
          <a:xfrm>
            <a:off x="6012872" y="1304697"/>
            <a:ext cx="2103120" cy="1926394"/>
            <a:chOff x="6428321" y="1549250"/>
            <a:chExt cx="2103120" cy="1926394"/>
          </a:xfrm>
        </p:grpSpPr>
        <p:sp>
          <p:nvSpPr>
            <p:cNvPr id="16" name="Freeform 11">
              <a:extLst>
                <a:ext uri="{FF2B5EF4-FFF2-40B4-BE49-F238E27FC236}">
                  <a16:creationId xmlns:a16="http://schemas.microsoft.com/office/drawing/2014/main" id="{2A428EDB-EE49-B4F7-1A88-B90E88E5668A}"/>
                </a:ext>
              </a:extLst>
            </p:cNvPr>
            <p:cNvSpPr>
              <a:spLocks/>
            </p:cNvSpPr>
            <p:nvPr/>
          </p:nvSpPr>
          <p:spPr bwMode="auto">
            <a:xfrm>
              <a:off x="8339290" y="1664613"/>
              <a:ext cx="190735" cy="1488744"/>
            </a:xfrm>
            <a:custGeom>
              <a:avLst/>
              <a:gdLst>
                <a:gd name="T0" fmla="*/ 54 w 81"/>
                <a:gd name="T1" fmla="*/ 575 h 628"/>
                <a:gd name="T2" fmla="*/ 54 w 81"/>
                <a:gd name="T3" fmla="*/ 0 h 628"/>
                <a:gd name="T4" fmla="*/ 0 w 81"/>
                <a:gd name="T5" fmla="*/ 11 h 628"/>
                <a:gd name="T6" fmla="*/ 0 w 81"/>
                <a:gd name="T7" fmla="*/ 628 h 628"/>
                <a:gd name="T8" fmla="*/ 54 w 81"/>
                <a:gd name="T9" fmla="*/ 617 h 628"/>
                <a:gd name="T10" fmla="*/ 54 w 81"/>
                <a:gd name="T11" fmla="*/ 617 h 628"/>
                <a:gd name="T12" fmla="*/ 80 w 81"/>
                <a:gd name="T13" fmla="*/ 587 h 628"/>
                <a:gd name="T14" fmla="*/ 54 w 81"/>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1" y="613"/>
                    <a:pt x="80" y="587"/>
                  </a:cubicBezTo>
                  <a:cubicBezTo>
                    <a:pt x="79" y="568"/>
                    <a:pt x="54" y="575"/>
                    <a:pt x="54" y="575"/>
                  </a:cubicBezTo>
                  <a:close/>
                </a:path>
              </a:pathLst>
            </a:custGeom>
            <a:solidFill>
              <a:schemeClr val="accent1">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17" name="Freeform 12">
              <a:extLst>
                <a:ext uri="{FF2B5EF4-FFF2-40B4-BE49-F238E27FC236}">
                  <a16:creationId xmlns:a16="http://schemas.microsoft.com/office/drawing/2014/main" id="{CC0732F8-3698-4DC4-56D6-B73BE284C1E4}"/>
                </a:ext>
              </a:extLst>
            </p:cNvPr>
            <p:cNvSpPr>
              <a:spLocks/>
            </p:cNvSpPr>
            <p:nvPr/>
          </p:nvSpPr>
          <p:spPr bwMode="auto">
            <a:xfrm>
              <a:off x="6428321" y="1549250"/>
              <a:ext cx="2103120" cy="1926394"/>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accent1"/>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grpSp>
        <p:nvGrpSpPr>
          <p:cNvPr id="67" name="Group 66">
            <a:extLst>
              <a:ext uri="{FF2B5EF4-FFF2-40B4-BE49-F238E27FC236}">
                <a16:creationId xmlns:a16="http://schemas.microsoft.com/office/drawing/2014/main" id="{C8BDAEC0-8CFB-BBC6-9F07-0CD92CE5B2F1}"/>
              </a:ext>
              <a:ext uri="{C183D7F6-B498-43B3-948B-1728B52AA6E4}">
                <adec:decorative xmlns:adec="http://schemas.microsoft.com/office/drawing/2017/decorative" val="1"/>
              </a:ext>
            </a:extLst>
          </p:cNvPr>
          <p:cNvGrpSpPr/>
          <p:nvPr/>
        </p:nvGrpSpPr>
        <p:grpSpPr>
          <a:xfrm>
            <a:off x="4075582" y="1304697"/>
            <a:ext cx="2106440" cy="1926394"/>
            <a:chOff x="4293561" y="1549250"/>
            <a:chExt cx="2106440" cy="1926394"/>
          </a:xfrm>
        </p:grpSpPr>
        <p:sp>
          <p:nvSpPr>
            <p:cNvPr id="34" name="Freeform 7">
              <a:extLst>
                <a:ext uri="{FF2B5EF4-FFF2-40B4-BE49-F238E27FC236}">
                  <a16:creationId xmlns:a16="http://schemas.microsoft.com/office/drawing/2014/main" id="{C0455409-6CCD-876A-759B-7A0D9EC19166}"/>
                </a:ext>
              </a:extLst>
            </p:cNvPr>
            <p:cNvSpPr>
              <a:spLocks/>
            </p:cNvSpPr>
            <p:nvPr/>
          </p:nvSpPr>
          <p:spPr bwMode="auto">
            <a:xfrm>
              <a:off x="6207432" y="1664613"/>
              <a:ext cx="192569" cy="1488744"/>
            </a:xfrm>
            <a:custGeom>
              <a:avLst/>
              <a:gdLst>
                <a:gd name="T0" fmla="*/ 54 w 81"/>
                <a:gd name="T1" fmla="*/ 575 h 628"/>
                <a:gd name="T2" fmla="*/ 54 w 81"/>
                <a:gd name="T3" fmla="*/ 0 h 628"/>
                <a:gd name="T4" fmla="*/ 0 w 81"/>
                <a:gd name="T5" fmla="*/ 11 h 628"/>
                <a:gd name="T6" fmla="*/ 0 w 81"/>
                <a:gd name="T7" fmla="*/ 628 h 628"/>
                <a:gd name="T8" fmla="*/ 54 w 81"/>
                <a:gd name="T9" fmla="*/ 617 h 628"/>
                <a:gd name="T10" fmla="*/ 54 w 81"/>
                <a:gd name="T11" fmla="*/ 617 h 628"/>
                <a:gd name="T12" fmla="*/ 80 w 81"/>
                <a:gd name="T13" fmla="*/ 587 h 628"/>
                <a:gd name="T14" fmla="*/ 54 w 81"/>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1" y="613"/>
                    <a:pt x="80" y="587"/>
                  </a:cubicBezTo>
                  <a:cubicBezTo>
                    <a:pt x="79" y="568"/>
                    <a:pt x="54" y="575"/>
                    <a:pt x="54" y="575"/>
                  </a:cubicBezTo>
                  <a:close/>
                </a:path>
              </a:pathLst>
            </a:custGeom>
            <a:solidFill>
              <a:schemeClr val="tx2">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35" name="Freeform 8">
              <a:extLst>
                <a:ext uri="{FF2B5EF4-FFF2-40B4-BE49-F238E27FC236}">
                  <a16:creationId xmlns:a16="http://schemas.microsoft.com/office/drawing/2014/main" id="{0189BBF5-102F-9B9B-5BF4-C9E8FD7356D3}"/>
                </a:ext>
              </a:extLst>
            </p:cNvPr>
            <p:cNvSpPr>
              <a:spLocks/>
            </p:cNvSpPr>
            <p:nvPr/>
          </p:nvSpPr>
          <p:spPr bwMode="auto">
            <a:xfrm>
              <a:off x="4293561" y="1549250"/>
              <a:ext cx="2103120" cy="1926394"/>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tx1">
                <a:lumMod val="25000"/>
                <a:lumOff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grpSp>
        <p:nvGrpSpPr>
          <p:cNvPr id="66" name="Group 65">
            <a:extLst>
              <a:ext uri="{FF2B5EF4-FFF2-40B4-BE49-F238E27FC236}">
                <a16:creationId xmlns:a16="http://schemas.microsoft.com/office/drawing/2014/main" id="{C1A41BBF-9A8E-E198-FCD3-AAE794724B19}"/>
              </a:ext>
              <a:ext uri="{C183D7F6-B498-43B3-948B-1728B52AA6E4}">
                <adec:decorative xmlns:adec="http://schemas.microsoft.com/office/drawing/2017/decorative" val="1"/>
              </a:ext>
            </a:extLst>
          </p:cNvPr>
          <p:cNvGrpSpPr/>
          <p:nvPr/>
        </p:nvGrpSpPr>
        <p:grpSpPr>
          <a:xfrm>
            <a:off x="2140970" y="1304697"/>
            <a:ext cx="2103762" cy="1926394"/>
            <a:chOff x="2158801" y="1549250"/>
            <a:chExt cx="2103762" cy="1926394"/>
          </a:xfrm>
        </p:grpSpPr>
        <p:sp>
          <p:nvSpPr>
            <p:cNvPr id="40" name="Freeform 11">
              <a:extLst>
                <a:ext uri="{FF2B5EF4-FFF2-40B4-BE49-F238E27FC236}">
                  <a16:creationId xmlns:a16="http://schemas.microsoft.com/office/drawing/2014/main" id="{EA325191-D7AD-D87B-4FD3-24444B473349}"/>
                </a:ext>
              </a:extLst>
            </p:cNvPr>
            <p:cNvSpPr>
              <a:spLocks/>
            </p:cNvSpPr>
            <p:nvPr/>
          </p:nvSpPr>
          <p:spPr bwMode="auto">
            <a:xfrm>
              <a:off x="4071828" y="1664613"/>
              <a:ext cx="190735" cy="1488744"/>
            </a:xfrm>
            <a:custGeom>
              <a:avLst/>
              <a:gdLst>
                <a:gd name="T0" fmla="*/ 54 w 81"/>
                <a:gd name="T1" fmla="*/ 575 h 628"/>
                <a:gd name="T2" fmla="*/ 54 w 81"/>
                <a:gd name="T3" fmla="*/ 0 h 628"/>
                <a:gd name="T4" fmla="*/ 0 w 81"/>
                <a:gd name="T5" fmla="*/ 11 h 628"/>
                <a:gd name="T6" fmla="*/ 0 w 81"/>
                <a:gd name="T7" fmla="*/ 628 h 628"/>
                <a:gd name="T8" fmla="*/ 54 w 81"/>
                <a:gd name="T9" fmla="*/ 617 h 628"/>
                <a:gd name="T10" fmla="*/ 54 w 81"/>
                <a:gd name="T11" fmla="*/ 617 h 628"/>
                <a:gd name="T12" fmla="*/ 80 w 81"/>
                <a:gd name="T13" fmla="*/ 587 h 628"/>
                <a:gd name="T14" fmla="*/ 54 w 81"/>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1" y="613"/>
                    <a:pt x="80" y="587"/>
                  </a:cubicBezTo>
                  <a:cubicBezTo>
                    <a:pt x="79" y="568"/>
                    <a:pt x="54" y="575"/>
                    <a:pt x="54" y="575"/>
                  </a:cubicBezTo>
                  <a:close/>
                </a:path>
              </a:pathLst>
            </a:custGeom>
            <a:solidFill>
              <a:schemeClr val="tx2">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41" name="Freeform 12">
              <a:extLst>
                <a:ext uri="{FF2B5EF4-FFF2-40B4-BE49-F238E27FC236}">
                  <a16:creationId xmlns:a16="http://schemas.microsoft.com/office/drawing/2014/main" id="{0BD27993-C930-7866-21D4-3F1F2250C8D2}"/>
                </a:ext>
              </a:extLst>
            </p:cNvPr>
            <p:cNvSpPr>
              <a:spLocks/>
            </p:cNvSpPr>
            <p:nvPr/>
          </p:nvSpPr>
          <p:spPr bwMode="auto">
            <a:xfrm>
              <a:off x="2158801" y="1549250"/>
              <a:ext cx="2103120" cy="1926394"/>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tx1">
                <a:lumMod val="10000"/>
                <a:lumOff val="90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grpSp>
        <p:nvGrpSpPr>
          <p:cNvPr id="65" name="Group 64">
            <a:extLst>
              <a:ext uri="{FF2B5EF4-FFF2-40B4-BE49-F238E27FC236}">
                <a16:creationId xmlns:a16="http://schemas.microsoft.com/office/drawing/2014/main" id="{07974FF3-E881-AC21-5545-D91FA774AF54}"/>
              </a:ext>
              <a:ext uri="{C183D7F6-B498-43B3-948B-1728B52AA6E4}">
                <adec:decorative xmlns:adec="http://schemas.microsoft.com/office/drawing/2017/decorative" val="1"/>
              </a:ext>
            </a:extLst>
          </p:cNvPr>
          <p:cNvGrpSpPr/>
          <p:nvPr/>
        </p:nvGrpSpPr>
        <p:grpSpPr>
          <a:xfrm>
            <a:off x="204535" y="1304697"/>
            <a:ext cx="2105585" cy="1926393"/>
            <a:chOff x="22206" y="1549250"/>
            <a:chExt cx="2105585" cy="1926393"/>
          </a:xfrm>
        </p:grpSpPr>
        <p:sp>
          <p:nvSpPr>
            <p:cNvPr id="47" name="Freeform 9">
              <a:extLst>
                <a:ext uri="{FF2B5EF4-FFF2-40B4-BE49-F238E27FC236}">
                  <a16:creationId xmlns:a16="http://schemas.microsoft.com/office/drawing/2014/main" id="{161E43C9-6122-48D4-6954-72D78122E0DB}"/>
                </a:ext>
              </a:extLst>
            </p:cNvPr>
            <p:cNvSpPr>
              <a:spLocks/>
            </p:cNvSpPr>
            <p:nvPr/>
          </p:nvSpPr>
          <p:spPr bwMode="auto">
            <a:xfrm>
              <a:off x="1933389" y="1654483"/>
              <a:ext cx="194402" cy="1488744"/>
            </a:xfrm>
            <a:custGeom>
              <a:avLst/>
              <a:gdLst>
                <a:gd name="T0" fmla="*/ 54 w 82"/>
                <a:gd name="T1" fmla="*/ 575 h 628"/>
                <a:gd name="T2" fmla="*/ 54 w 82"/>
                <a:gd name="T3" fmla="*/ 0 h 628"/>
                <a:gd name="T4" fmla="*/ 0 w 82"/>
                <a:gd name="T5" fmla="*/ 11 h 628"/>
                <a:gd name="T6" fmla="*/ 0 w 82"/>
                <a:gd name="T7" fmla="*/ 628 h 628"/>
                <a:gd name="T8" fmla="*/ 54 w 82"/>
                <a:gd name="T9" fmla="*/ 617 h 628"/>
                <a:gd name="T10" fmla="*/ 54 w 82"/>
                <a:gd name="T11" fmla="*/ 617 h 628"/>
                <a:gd name="T12" fmla="*/ 80 w 82"/>
                <a:gd name="T13" fmla="*/ 587 h 628"/>
                <a:gd name="T14" fmla="*/ 54 w 82"/>
                <a:gd name="T15" fmla="*/ 575 h 6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628">
                  <a:moveTo>
                    <a:pt x="54" y="575"/>
                  </a:moveTo>
                  <a:cubicBezTo>
                    <a:pt x="54" y="0"/>
                    <a:pt x="54" y="0"/>
                    <a:pt x="54" y="0"/>
                  </a:cubicBezTo>
                  <a:cubicBezTo>
                    <a:pt x="0" y="11"/>
                    <a:pt x="0" y="11"/>
                    <a:pt x="0" y="11"/>
                  </a:cubicBezTo>
                  <a:cubicBezTo>
                    <a:pt x="0" y="628"/>
                    <a:pt x="0" y="628"/>
                    <a:pt x="0" y="628"/>
                  </a:cubicBezTo>
                  <a:cubicBezTo>
                    <a:pt x="54" y="617"/>
                    <a:pt x="54" y="617"/>
                    <a:pt x="54" y="617"/>
                  </a:cubicBezTo>
                  <a:cubicBezTo>
                    <a:pt x="54" y="617"/>
                    <a:pt x="54" y="617"/>
                    <a:pt x="54" y="617"/>
                  </a:cubicBezTo>
                  <a:cubicBezTo>
                    <a:pt x="54" y="617"/>
                    <a:pt x="82" y="613"/>
                    <a:pt x="80" y="587"/>
                  </a:cubicBezTo>
                  <a:cubicBezTo>
                    <a:pt x="79" y="568"/>
                    <a:pt x="54" y="575"/>
                    <a:pt x="54" y="575"/>
                  </a:cubicBezTo>
                  <a:close/>
                </a:path>
              </a:pathLst>
            </a:custGeom>
            <a:solidFill>
              <a:schemeClr val="accent1">
                <a:lumMod val="75000"/>
              </a:schemeClr>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sp>
          <p:nvSpPr>
            <p:cNvPr id="48" name="Freeform 10">
              <a:extLst>
                <a:ext uri="{FF2B5EF4-FFF2-40B4-BE49-F238E27FC236}">
                  <a16:creationId xmlns:a16="http://schemas.microsoft.com/office/drawing/2014/main" id="{77071E78-5EB2-C3D6-8E7F-6237922494DB}"/>
                </a:ext>
              </a:extLst>
            </p:cNvPr>
            <p:cNvSpPr>
              <a:spLocks/>
            </p:cNvSpPr>
            <p:nvPr/>
          </p:nvSpPr>
          <p:spPr bwMode="auto">
            <a:xfrm>
              <a:off x="22206" y="1549250"/>
              <a:ext cx="2103120" cy="1926393"/>
            </a:xfrm>
            <a:custGeom>
              <a:avLst/>
              <a:gdLst>
                <a:gd name="T0" fmla="*/ 954 w 980"/>
                <a:gd name="T1" fmla="*/ 7 h 813"/>
                <a:gd name="T2" fmla="*/ 954 w 980"/>
                <a:gd name="T3" fmla="*/ 7 h 813"/>
                <a:gd name="T4" fmla="*/ 0 w 980"/>
                <a:gd name="T5" fmla="*/ 196 h 813"/>
                <a:gd name="T6" fmla="*/ 0 w 980"/>
                <a:gd name="T7" fmla="*/ 813 h 813"/>
                <a:gd name="T8" fmla="*/ 954 w 980"/>
                <a:gd name="T9" fmla="*/ 624 h 813"/>
                <a:gd name="T10" fmla="*/ 980 w 980"/>
                <a:gd name="T11" fmla="*/ 636 h 813"/>
                <a:gd name="T12" fmla="*/ 980 w 980"/>
                <a:gd name="T13" fmla="*/ 18 h 813"/>
                <a:gd name="T14" fmla="*/ 954 w 980"/>
                <a:gd name="T15" fmla="*/ 7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0" h="813">
                  <a:moveTo>
                    <a:pt x="954" y="7"/>
                  </a:moveTo>
                  <a:cubicBezTo>
                    <a:pt x="954" y="7"/>
                    <a:pt x="954" y="7"/>
                    <a:pt x="954" y="7"/>
                  </a:cubicBezTo>
                  <a:cubicBezTo>
                    <a:pt x="0" y="196"/>
                    <a:pt x="0" y="196"/>
                    <a:pt x="0" y="196"/>
                  </a:cubicBezTo>
                  <a:cubicBezTo>
                    <a:pt x="0" y="813"/>
                    <a:pt x="0" y="813"/>
                    <a:pt x="0" y="813"/>
                  </a:cubicBezTo>
                  <a:cubicBezTo>
                    <a:pt x="954" y="624"/>
                    <a:pt x="954" y="624"/>
                    <a:pt x="954" y="624"/>
                  </a:cubicBezTo>
                  <a:cubicBezTo>
                    <a:pt x="954" y="624"/>
                    <a:pt x="979" y="617"/>
                    <a:pt x="980" y="636"/>
                  </a:cubicBezTo>
                  <a:cubicBezTo>
                    <a:pt x="980" y="18"/>
                    <a:pt x="980" y="18"/>
                    <a:pt x="980" y="18"/>
                  </a:cubicBezTo>
                  <a:cubicBezTo>
                    <a:pt x="979" y="0"/>
                    <a:pt x="954" y="7"/>
                    <a:pt x="954" y="7"/>
                  </a:cubicBezTo>
                  <a:close/>
                </a:path>
              </a:pathLst>
            </a:custGeom>
            <a:solidFill>
              <a:schemeClr val="accent1"/>
            </a:solidFill>
            <a:ln>
              <a:noFill/>
            </a:ln>
          </p:spPr>
          <p:txBody>
            <a:bodyPr vert="horz" wrap="square" lIns="48768" tIns="24384" rIns="48768" bIns="24384" numCol="1" anchor="t" anchorCtr="0" compatLnSpc="1">
              <a:prstTxWarp prst="textNoShape">
                <a:avLst/>
              </a:prstTxWarp>
            </a:bodyPr>
            <a:lstStyle/>
            <a:p>
              <a:pPr defTabSz="975299"/>
              <a:endParaRPr lang="id-ID" sz="1920">
                <a:latin typeface="Helvetica Neue" panose="02000503000000020004"/>
              </a:endParaRPr>
            </a:p>
          </p:txBody>
        </p:sp>
      </p:grpSp>
      <p:pic>
        <p:nvPicPr>
          <p:cNvPr id="73" name="Graphic 72" descr="Icon of two arrows merging into one">
            <a:extLst>
              <a:ext uri="{FF2B5EF4-FFF2-40B4-BE49-F238E27FC236}">
                <a16:creationId xmlns:a16="http://schemas.microsoft.com/office/drawing/2014/main" id="{A6E44C9A-32FA-B464-BADE-8B4F083E4DDE}"/>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6441" y="1707864"/>
            <a:ext cx="731520" cy="731520"/>
          </a:xfrm>
          <a:prstGeom prst="rect">
            <a:avLst/>
          </a:prstGeom>
        </p:spPr>
      </p:pic>
      <p:sp>
        <p:nvSpPr>
          <p:cNvPr id="49" name="TextBox 48">
            <a:extLst>
              <a:ext uri="{FF2B5EF4-FFF2-40B4-BE49-F238E27FC236}">
                <a16:creationId xmlns:a16="http://schemas.microsoft.com/office/drawing/2014/main" id="{3C9B57B5-BD87-7C65-1EF2-BF5EE4BEF3F3}"/>
              </a:ext>
            </a:extLst>
          </p:cNvPr>
          <p:cNvSpPr txBox="1"/>
          <p:nvPr/>
        </p:nvSpPr>
        <p:spPr>
          <a:xfrm>
            <a:off x="457767" y="2315176"/>
            <a:ext cx="1545099" cy="403696"/>
          </a:xfrm>
          <a:prstGeom prst="rect">
            <a:avLst/>
          </a:prstGeom>
          <a:noFill/>
        </p:spPr>
        <p:txBody>
          <a:bodyPr wrap="none" lIns="97534" tIns="48766" rIns="97534" bIns="48766" rtlCol="0">
            <a:spAutoFit/>
          </a:bodyPr>
          <a:lstStyle/>
          <a:p>
            <a:pPr algn="ctr" defTabSz="975299">
              <a:lnSpc>
                <a:spcPct val="140000"/>
              </a:lnSpc>
            </a:pPr>
            <a:r>
              <a:rPr lang="en-US" sz="1600" b="1" dirty="0">
                <a:latin typeface="Helvetica Neue" panose="02000503000000020004"/>
                <a:ea typeface="Lato Regular" panose="020F0502020204030203" pitchFamily="34" charset="0"/>
                <a:cs typeface="Lato" panose="020F0502020204030203" pitchFamily="34" charset="0"/>
              </a:rPr>
              <a:t>Simplification</a:t>
            </a:r>
            <a:endParaRPr lang="id-ID" sz="1600" b="1" dirty="0">
              <a:latin typeface="Helvetica Neue" panose="02000503000000020004"/>
              <a:ea typeface="Lato Regular" panose="020F0502020204030203" pitchFamily="34" charset="0"/>
              <a:cs typeface="Lato" panose="020F0502020204030203" pitchFamily="34" charset="0"/>
            </a:endParaRPr>
          </a:p>
        </p:txBody>
      </p:sp>
      <p:sp>
        <p:nvSpPr>
          <p:cNvPr id="39" name="TextBox 38">
            <a:extLst>
              <a:ext uri="{FF2B5EF4-FFF2-40B4-BE49-F238E27FC236}">
                <a16:creationId xmlns:a16="http://schemas.microsoft.com/office/drawing/2014/main" id="{DA5EC9EE-E541-0AF8-A173-7EB4FC161402}"/>
              </a:ext>
            </a:extLst>
          </p:cNvPr>
          <p:cNvSpPr txBox="1"/>
          <p:nvPr/>
        </p:nvSpPr>
        <p:spPr>
          <a:xfrm>
            <a:off x="301568" y="3295133"/>
            <a:ext cx="1828800" cy="2314476"/>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S/4HANA centralizes hardware and network resources and serves as the digital core for business process simplification.</a:t>
            </a:r>
          </a:p>
        </p:txBody>
      </p:sp>
      <p:pic>
        <p:nvPicPr>
          <p:cNvPr id="77" name="Graphic 76" descr="Icon of two gears">
            <a:extLst>
              <a:ext uri="{FF2B5EF4-FFF2-40B4-BE49-F238E27FC236}">
                <a16:creationId xmlns:a16="http://schemas.microsoft.com/office/drawing/2014/main" id="{3A3655E8-01FF-E827-6A21-6C8DE73639DC}"/>
              </a:ext>
              <a:ext uri="{C183D7F6-B498-43B3-948B-1728B52AA6E4}">
                <adec:decorative xmlns:adec="http://schemas.microsoft.com/office/drawing/2017/decorative" val="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936432">
            <a:off x="2835001" y="1707864"/>
            <a:ext cx="731520" cy="731520"/>
          </a:xfrm>
          <a:prstGeom prst="rect">
            <a:avLst/>
          </a:prstGeom>
        </p:spPr>
      </p:pic>
      <p:sp>
        <p:nvSpPr>
          <p:cNvPr id="42" name="TextBox 41">
            <a:extLst>
              <a:ext uri="{FF2B5EF4-FFF2-40B4-BE49-F238E27FC236}">
                <a16:creationId xmlns:a16="http://schemas.microsoft.com/office/drawing/2014/main" id="{A6C39D42-870E-511B-8B7B-7A646B2B1247}"/>
              </a:ext>
            </a:extLst>
          </p:cNvPr>
          <p:cNvSpPr txBox="1"/>
          <p:nvPr/>
        </p:nvSpPr>
        <p:spPr>
          <a:xfrm>
            <a:off x="2401176" y="2315176"/>
            <a:ext cx="1577159" cy="403696"/>
          </a:xfrm>
          <a:prstGeom prst="rect">
            <a:avLst/>
          </a:prstGeom>
          <a:noFill/>
        </p:spPr>
        <p:txBody>
          <a:bodyPr wrap="none" lIns="97534" tIns="48766" rIns="97534" bIns="48766" rtlCol="0">
            <a:spAutoFit/>
          </a:bodyPr>
          <a:lstStyle/>
          <a:p>
            <a:pPr algn="ctr" defTabSz="975299">
              <a:lnSpc>
                <a:spcPct val="140000"/>
              </a:lnSpc>
            </a:pPr>
            <a:r>
              <a:rPr lang="en-US" sz="1600" b="1" dirty="0">
                <a:latin typeface="Helvetica Neue" panose="02000503000000020004"/>
                <a:ea typeface="Lato Regular" panose="020F0502020204030203" pitchFamily="34" charset="0"/>
                <a:cs typeface="Lato" panose="020F0502020204030203" pitchFamily="34" charset="0"/>
              </a:rPr>
              <a:t>Supportability</a:t>
            </a:r>
            <a:endParaRPr lang="id-ID" sz="1600" b="1" dirty="0">
              <a:latin typeface="Helvetica Neue" panose="02000503000000020004"/>
              <a:ea typeface="Lato Regular" panose="020F0502020204030203" pitchFamily="34" charset="0"/>
              <a:cs typeface="Lato" panose="020F0502020204030203" pitchFamily="34" charset="0"/>
            </a:endParaRPr>
          </a:p>
        </p:txBody>
      </p:sp>
      <p:sp>
        <p:nvSpPr>
          <p:cNvPr id="46" name="TextBox 45">
            <a:extLst>
              <a:ext uri="{FF2B5EF4-FFF2-40B4-BE49-F238E27FC236}">
                <a16:creationId xmlns:a16="http://schemas.microsoft.com/office/drawing/2014/main" id="{89D6357C-4D83-E52C-C932-7EDFF8410410}"/>
              </a:ext>
            </a:extLst>
          </p:cNvPr>
          <p:cNvSpPr txBox="1"/>
          <p:nvPr/>
        </p:nvSpPr>
        <p:spPr>
          <a:xfrm>
            <a:off x="2241639" y="3295133"/>
            <a:ext cx="1828800" cy="2068254"/>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Maintenance and support for core SAP ERP and SAP ECC release will end in 2027. S/4HANA will be supported long-term.</a:t>
            </a:r>
          </a:p>
        </p:txBody>
      </p:sp>
      <p:pic>
        <p:nvPicPr>
          <p:cNvPr id="85" name="Graphic 84" descr="Icon of finger taping a screen">
            <a:extLst>
              <a:ext uri="{FF2B5EF4-FFF2-40B4-BE49-F238E27FC236}">
                <a16:creationId xmlns:a16="http://schemas.microsoft.com/office/drawing/2014/main" id="{F22D8EEB-D3DE-FD2D-0203-D769F0B27D86}"/>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06521" y="1739763"/>
            <a:ext cx="640080" cy="640080"/>
          </a:xfrm>
          <a:prstGeom prst="rect">
            <a:avLst/>
          </a:prstGeom>
        </p:spPr>
      </p:pic>
      <p:sp>
        <p:nvSpPr>
          <p:cNvPr id="36" name="TextBox 35">
            <a:extLst>
              <a:ext uri="{FF2B5EF4-FFF2-40B4-BE49-F238E27FC236}">
                <a16:creationId xmlns:a16="http://schemas.microsoft.com/office/drawing/2014/main" id="{F396CC8B-005B-B0DB-9C4B-96C9BC6D4AEC}"/>
              </a:ext>
            </a:extLst>
          </p:cNvPr>
          <p:cNvSpPr txBox="1"/>
          <p:nvPr/>
        </p:nvSpPr>
        <p:spPr>
          <a:xfrm>
            <a:off x="4421201" y="2315176"/>
            <a:ext cx="1359151" cy="403696"/>
          </a:xfrm>
          <a:prstGeom prst="rect">
            <a:avLst/>
          </a:prstGeom>
          <a:noFill/>
        </p:spPr>
        <p:txBody>
          <a:bodyPr wrap="none" lIns="97534" tIns="48766" rIns="97534" bIns="48766" rtlCol="0">
            <a:spAutoFit/>
          </a:bodyPr>
          <a:lstStyle/>
          <a:p>
            <a:pPr algn="ctr" defTabSz="975299">
              <a:lnSpc>
                <a:spcPct val="140000"/>
              </a:lnSpc>
            </a:pPr>
            <a:r>
              <a:rPr lang="en-US" sz="1600" b="1" dirty="0">
                <a:latin typeface="Helvetica Neue" panose="02000503000000020004"/>
                <a:ea typeface="Lato Regular" panose="020F0502020204030203" pitchFamily="34" charset="0"/>
                <a:cs typeface="Lato" panose="020F0502020204030203" pitchFamily="34" charset="0"/>
              </a:rPr>
              <a:t>Ease of Use</a:t>
            </a:r>
            <a:endParaRPr lang="id-ID" sz="1600" b="1">
              <a:latin typeface="Helvetica Neue" panose="02000503000000020004"/>
              <a:ea typeface="Lato Regular"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id="{8A37E53F-1BB5-6434-266D-0E3CD48C29DA}"/>
              </a:ext>
            </a:extLst>
          </p:cNvPr>
          <p:cNvSpPr txBox="1"/>
          <p:nvPr/>
        </p:nvSpPr>
        <p:spPr>
          <a:xfrm>
            <a:off x="4181710" y="3295133"/>
            <a:ext cx="1828800" cy="2560697"/>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SAP Fiori’s UI is designed to be intuitive, personalized, responsive, and simple. It allows users to ask questions and access required details.</a:t>
            </a:r>
          </a:p>
        </p:txBody>
      </p:sp>
      <p:pic>
        <p:nvPicPr>
          <p:cNvPr id="75" name="Graphic 74" descr="Icon of piggy bank">
            <a:extLst>
              <a:ext uri="{FF2B5EF4-FFF2-40B4-BE49-F238E27FC236}">
                <a16:creationId xmlns:a16="http://schemas.microsoft.com/office/drawing/2014/main" id="{E9E3A1F9-452D-DF19-94F4-43A0BE5629DA}"/>
              </a:ext>
              <a:ext uri="{C183D7F6-B498-43B3-948B-1728B52AA6E4}">
                <adec:decorative xmlns:adec="http://schemas.microsoft.com/office/drawing/2017/decorative" val="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91034" y="1729130"/>
            <a:ext cx="731520" cy="731520"/>
          </a:xfrm>
          <a:prstGeom prst="rect">
            <a:avLst/>
          </a:prstGeom>
        </p:spPr>
      </p:pic>
      <p:sp>
        <p:nvSpPr>
          <p:cNvPr id="18" name="TextBox 17">
            <a:extLst>
              <a:ext uri="{FF2B5EF4-FFF2-40B4-BE49-F238E27FC236}">
                <a16:creationId xmlns:a16="http://schemas.microsoft.com/office/drawing/2014/main" id="{E1E97AF5-7B66-A899-D990-472BD3103DE8}"/>
              </a:ext>
            </a:extLst>
          </p:cNvPr>
          <p:cNvSpPr txBox="1"/>
          <p:nvPr/>
        </p:nvSpPr>
        <p:spPr>
          <a:xfrm>
            <a:off x="6304736" y="2315176"/>
            <a:ext cx="1495406" cy="403696"/>
          </a:xfrm>
          <a:prstGeom prst="rect">
            <a:avLst/>
          </a:prstGeom>
          <a:noFill/>
        </p:spPr>
        <p:txBody>
          <a:bodyPr wrap="none" lIns="97534" tIns="48766" rIns="97534" bIns="48766" rtlCol="0">
            <a:spAutoFit/>
          </a:bodyPr>
          <a:lstStyle/>
          <a:p>
            <a:pPr algn="ctr" defTabSz="975299">
              <a:lnSpc>
                <a:spcPct val="140000"/>
              </a:lnSpc>
            </a:pPr>
            <a:r>
              <a:rPr lang="en-US" sz="1600" b="1" dirty="0">
                <a:latin typeface="Helvetica Neue" panose="02000503000000020004"/>
                <a:ea typeface="Lato Regular" panose="020F0502020204030203" pitchFamily="34" charset="0"/>
                <a:cs typeface="Lato" panose="020F0502020204030203" pitchFamily="34" charset="0"/>
              </a:rPr>
              <a:t>Cost Savings</a:t>
            </a:r>
            <a:endParaRPr lang="id-ID" sz="1600" b="1" dirty="0">
              <a:latin typeface="Helvetica Neue" panose="02000503000000020004"/>
              <a:ea typeface="Lato Regular" panose="020F0502020204030203" pitchFamily="34" charset="0"/>
              <a:cs typeface="Lato" panose="020F0502020204030203" pitchFamily="34" charset="0"/>
            </a:endParaRPr>
          </a:p>
        </p:txBody>
      </p:sp>
      <p:sp>
        <p:nvSpPr>
          <p:cNvPr id="19" name="TextBox 18">
            <a:extLst>
              <a:ext uri="{FF2B5EF4-FFF2-40B4-BE49-F238E27FC236}">
                <a16:creationId xmlns:a16="http://schemas.microsoft.com/office/drawing/2014/main" id="{84DD1E01-FFED-CC28-1B3D-BCE5DEEAFB45}"/>
              </a:ext>
            </a:extLst>
          </p:cNvPr>
          <p:cNvSpPr txBox="1"/>
          <p:nvPr/>
        </p:nvSpPr>
        <p:spPr>
          <a:xfrm>
            <a:off x="6121781" y="3295133"/>
            <a:ext cx="1828800" cy="2806918"/>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S/4HANA brings together analytical and transactional capabilities of a variety of systems into one location. This enables better decision making and cost efficiency.</a:t>
            </a:r>
          </a:p>
        </p:txBody>
      </p:sp>
      <p:pic>
        <p:nvPicPr>
          <p:cNvPr id="81" name="Graphic 80" descr="Icon of a brightly lit lightbulb">
            <a:extLst>
              <a:ext uri="{FF2B5EF4-FFF2-40B4-BE49-F238E27FC236}">
                <a16:creationId xmlns:a16="http://schemas.microsoft.com/office/drawing/2014/main" id="{2D2E9D8D-3EF6-A9D7-D39F-9C49D292C02E}"/>
              </a:ext>
              <a:ext uri="{C183D7F6-B498-43B3-948B-1728B52AA6E4}">
                <adec:decorative xmlns:adec="http://schemas.microsoft.com/office/drawing/2017/decorative" val="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619986" y="1753584"/>
            <a:ext cx="640080" cy="640080"/>
          </a:xfrm>
          <a:prstGeom prst="rect">
            <a:avLst/>
          </a:prstGeom>
        </p:spPr>
      </p:pic>
      <p:sp>
        <p:nvSpPr>
          <p:cNvPr id="9" name="TextBox 8">
            <a:extLst>
              <a:ext uri="{FF2B5EF4-FFF2-40B4-BE49-F238E27FC236}">
                <a16:creationId xmlns:a16="http://schemas.microsoft.com/office/drawing/2014/main" id="{47655A83-3423-67B9-87BD-51CAAB7FC44F}"/>
              </a:ext>
            </a:extLst>
          </p:cNvPr>
          <p:cNvSpPr txBox="1"/>
          <p:nvPr/>
        </p:nvSpPr>
        <p:spPr>
          <a:xfrm>
            <a:off x="8336677" y="2315176"/>
            <a:ext cx="1234116" cy="403696"/>
          </a:xfrm>
          <a:prstGeom prst="rect">
            <a:avLst/>
          </a:prstGeom>
          <a:noFill/>
        </p:spPr>
        <p:txBody>
          <a:bodyPr wrap="none" lIns="97534" tIns="48766" rIns="97534" bIns="48766" rtlCol="0">
            <a:spAutoFit/>
          </a:bodyPr>
          <a:lstStyle/>
          <a:p>
            <a:pPr algn="ctr" defTabSz="975299">
              <a:lnSpc>
                <a:spcPct val="140000"/>
              </a:lnSpc>
            </a:pPr>
            <a:r>
              <a:rPr lang="en-US" sz="1600" b="1" dirty="0">
                <a:latin typeface="Helvetica Neue" panose="02000503000000020004"/>
                <a:ea typeface="Lato Regular" panose="020F0502020204030203" pitchFamily="34" charset="0"/>
                <a:cs typeface="Lato" panose="020F0502020204030203" pitchFamily="34" charset="0"/>
              </a:rPr>
              <a:t>Innovation</a:t>
            </a:r>
            <a:endParaRPr lang="id-ID" sz="1600" b="1" dirty="0">
              <a:latin typeface="Helvetica Neue" panose="02000503000000020004"/>
              <a:ea typeface="Lato Regular"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id="{B19C7ED4-12F4-F08D-BFEF-2CE4ECFAA8E4}"/>
              </a:ext>
            </a:extLst>
          </p:cNvPr>
          <p:cNvSpPr txBox="1"/>
          <p:nvPr/>
        </p:nvSpPr>
        <p:spPr>
          <a:xfrm>
            <a:off x="8061852" y="3295133"/>
            <a:ext cx="1828800" cy="3299361"/>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SAP S/4HANA sets the stage for innovation. S/4HANA applications leverage speed, context, and data accessibility allowing an enterprise to make decisions that are future ready.</a:t>
            </a:r>
          </a:p>
        </p:txBody>
      </p:sp>
      <p:pic>
        <p:nvPicPr>
          <p:cNvPr id="83" name="Graphic 82" descr="Icon of a graph with upward-trending data">
            <a:extLst>
              <a:ext uri="{FF2B5EF4-FFF2-40B4-BE49-F238E27FC236}">
                <a16:creationId xmlns:a16="http://schemas.microsoft.com/office/drawing/2014/main" id="{CE92D871-40D6-79E8-293F-1BE99249779D}"/>
              </a:ext>
              <a:ext uri="{C183D7F6-B498-43B3-948B-1728B52AA6E4}">
                <adec:decorative xmlns:adec="http://schemas.microsoft.com/office/drawing/2017/decorative" val="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90614" y="1700419"/>
            <a:ext cx="640080" cy="640080"/>
          </a:xfrm>
          <a:prstGeom prst="rect">
            <a:avLst/>
          </a:prstGeom>
        </p:spPr>
      </p:pic>
      <p:sp>
        <p:nvSpPr>
          <p:cNvPr id="57" name="TextBox 56">
            <a:extLst>
              <a:ext uri="{FF2B5EF4-FFF2-40B4-BE49-F238E27FC236}">
                <a16:creationId xmlns:a16="http://schemas.microsoft.com/office/drawing/2014/main" id="{5EF41777-34B2-8289-327B-4E5883EFA0CF}"/>
              </a:ext>
            </a:extLst>
          </p:cNvPr>
          <p:cNvSpPr txBox="1"/>
          <p:nvPr/>
        </p:nvSpPr>
        <p:spPr>
          <a:xfrm>
            <a:off x="10213654" y="2221561"/>
            <a:ext cx="1450522" cy="590927"/>
          </a:xfrm>
          <a:prstGeom prst="rect">
            <a:avLst/>
          </a:prstGeom>
          <a:noFill/>
        </p:spPr>
        <p:txBody>
          <a:bodyPr wrap="none" lIns="97534" tIns="48766" rIns="97534" bIns="48766" rtlCol="0">
            <a:spAutoFit/>
          </a:bodyPr>
          <a:lstStyle/>
          <a:p>
            <a:pPr algn="ctr" defTabSz="975299"/>
            <a:r>
              <a:rPr lang="en-US" sz="1600" b="1" dirty="0">
                <a:latin typeface="Helvetica Neue" panose="02000503000000020004"/>
                <a:ea typeface="Lato Regular" panose="020F0502020204030203" pitchFamily="34" charset="0"/>
                <a:cs typeface="Lato" panose="020F0502020204030203" pitchFamily="34" charset="0"/>
              </a:rPr>
              <a:t>Improved</a:t>
            </a:r>
          </a:p>
          <a:p>
            <a:pPr algn="ctr" defTabSz="975299"/>
            <a:r>
              <a:rPr lang="en-US" sz="1600" b="1" dirty="0">
                <a:latin typeface="Helvetica Neue" panose="02000503000000020004"/>
                <a:ea typeface="Lato Regular" panose="020F0502020204030203" pitchFamily="34" charset="0"/>
                <a:cs typeface="Lato" panose="020F0502020204030203" pitchFamily="34" charset="0"/>
              </a:rPr>
              <a:t>Performance</a:t>
            </a:r>
            <a:endParaRPr lang="id-ID" sz="1600" b="1" dirty="0">
              <a:latin typeface="Helvetica Neue" panose="02000503000000020004"/>
              <a:ea typeface="Lato Regular" panose="020F0502020204030203" pitchFamily="34" charset="0"/>
              <a:cs typeface="Lato" panose="020F0502020204030203" pitchFamily="34" charset="0"/>
            </a:endParaRPr>
          </a:p>
        </p:txBody>
      </p:sp>
      <p:sp>
        <p:nvSpPr>
          <p:cNvPr id="58" name="TextBox 57">
            <a:extLst>
              <a:ext uri="{FF2B5EF4-FFF2-40B4-BE49-F238E27FC236}">
                <a16:creationId xmlns:a16="http://schemas.microsoft.com/office/drawing/2014/main" id="{92B673E6-5432-07BA-A34C-A4B6CE06160B}"/>
              </a:ext>
            </a:extLst>
          </p:cNvPr>
          <p:cNvSpPr txBox="1"/>
          <p:nvPr/>
        </p:nvSpPr>
        <p:spPr>
          <a:xfrm>
            <a:off x="10001924" y="3295133"/>
            <a:ext cx="1828800" cy="3053139"/>
          </a:xfrm>
          <a:prstGeom prst="rect">
            <a:avLst/>
          </a:prstGeom>
          <a:noFill/>
        </p:spPr>
        <p:txBody>
          <a:bodyPr wrap="square" lIns="97534" tIns="48766" rIns="97534" bIns="48766" rtlCol="0">
            <a:spAutoFit/>
          </a:bodyPr>
          <a:lstStyle/>
          <a:p>
            <a:pPr defTabSz="975299">
              <a:spcBef>
                <a:spcPct val="20000"/>
              </a:spcBef>
              <a:defRPr/>
            </a:pPr>
            <a:r>
              <a:rPr lang="en-US" sz="1600" dirty="0">
                <a:latin typeface="Helvetica Neue" panose="02000503000000020004"/>
                <a:ea typeface="Lato" panose="020F0502020204030203" pitchFamily="34" charset="0"/>
                <a:cs typeface="Lato" panose="020F0502020204030203" pitchFamily="34" charset="0"/>
              </a:rPr>
              <a:t>S/4HANA improves performance by allowing users to develop and generate reports using real-time data. This improves service for customer-centric applications.</a:t>
            </a:r>
          </a:p>
        </p:txBody>
      </p:sp>
      <p:sp>
        <p:nvSpPr>
          <p:cNvPr id="4" name="TextBox 3">
            <a:extLst>
              <a:ext uri="{FF2B5EF4-FFF2-40B4-BE49-F238E27FC236}">
                <a16:creationId xmlns:a16="http://schemas.microsoft.com/office/drawing/2014/main" id="{7E94A248-7DFA-DB36-D1E0-FEAB6A8DF882}"/>
              </a:ext>
              <a:ext uri="{C183D7F6-B498-43B3-948B-1728B52AA6E4}">
                <adec:decorative xmlns:adec="http://schemas.microsoft.com/office/drawing/2017/decorative" val="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#3</a:t>
            </a:r>
          </a:p>
        </p:txBody>
      </p:sp>
    </p:spTree>
    <p:extLst>
      <p:ext uri="{BB962C8B-B14F-4D97-AF65-F5344CB8AC3E}">
        <p14:creationId xmlns:p14="http://schemas.microsoft.com/office/powerpoint/2010/main" val="112172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F7D83-D1A2-2D79-4820-C555E0700C3C}"/>
              </a:ext>
            </a:extLst>
          </p:cNvPr>
          <p:cNvSpPr>
            <a:spLocks noGrp="1"/>
          </p:cNvSpPr>
          <p:nvPr>
            <p:ph type="title"/>
          </p:nvPr>
        </p:nvSpPr>
        <p:spPr/>
        <p:txBody>
          <a:bodyPr>
            <a:normAutofit/>
          </a:bodyPr>
          <a:lstStyle/>
          <a:p>
            <a:r>
              <a:rPr lang="en-US" dirty="0"/>
              <a:t>WHAT IS THE PROJECT TIMELINE?</a:t>
            </a:r>
          </a:p>
        </p:txBody>
      </p:sp>
      <p:grpSp>
        <p:nvGrpSpPr>
          <p:cNvPr id="8" name="Group 7" descr="Project roadmap depicting workstreams and key dates from September 2023 through May 2025.">
            <a:extLst>
              <a:ext uri="{FF2B5EF4-FFF2-40B4-BE49-F238E27FC236}">
                <a16:creationId xmlns:a16="http://schemas.microsoft.com/office/drawing/2014/main" id="{8DE3DEB5-FB21-78E2-D081-C1A4CB182914}"/>
              </a:ext>
              <a:ext uri="{C183D7F6-B498-43B3-948B-1728B52AA6E4}">
                <adec:decorative xmlns:adec="http://schemas.microsoft.com/office/drawing/2017/decorative" val="0"/>
              </a:ext>
            </a:extLst>
          </p:cNvPr>
          <p:cNvGrpSpPr/>
          <p:nvPr/>
        </p:nvGrpSpPr>
        <p:grpSpPr>
          <a:xfrm>
            <a:off x="85567" y="1266258"/>
            <a:ext cx="12050766" cy="5285750"/>
            <a:chOff x="85567" y="1266258"/>
            <a:chExt cx="12050766" cy="5285750"/>
          </a:xfrm>
        </p:grpSpPr>
        <p:sp>
          <p:nvSpPr>
            <p:cNvPr id="9" name="TextBox 8" descr="FIET Project Kickoff, September 5, 2023">
              <a:extLst>
                <a:ext uri="{FF2B5EF4-FFF2-40B4-BE49-F238E27FC236}">
                  <a16:creationId xmlns:a16="http://schemas.microsoft.com/office/drawing/2014/main" id="{B6F27B1A-F278-5AEF-FE7A-68D9AEF445BC}"/>
                </a:ext>
              </a:extLst>
            </p:cNvPr>
            <p:cNvSpPr txBox="1"/>
            <p:nvPr/>
          </p:nvSpPr>
          <p:spPr>
            <a:xfrm>
              <a:off x="510142" y="2197811"/>
              <a:ext cx="2011680" cy="484706"/>
            </a:xfrm>
            <a:prstGeom prst="rect">
              <a:avLst/>
            </a:prstGeom>
            <a:solidFill>
              <a:schemeClr val="bg1"/>
            </a:solidFill>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FIET Project Kickoff</a:t>
              </a:r>
            </a:p>
            <a:p>
              <a:pPr marL="0" marR="0" lvl="0" indent="0" defTabSz="914400" eaLnBrk="1" fontAlgn="auto" latinLnBrk="0" hangingPunct="1">
                <a:lnSpc>
                  <a:spcPct val="100000"/>
                </a:lnSpc>
                <a:spcBef>
                  <a:spcPts val="0"/>
                </a:spcBef>
                <a:spcAft>
                  <a:spcPts val="0"/>
                </a:spcAft>
                <a:buClrTx/>
                <a:buSzTx/>
                <a:buFontTx/>
                <a:buNone/>
                <a:tabLst/>
                <a:defRPr/>
              </a:pPr>
              <a:r>
                <a:rPr lang="en-US" sz="1200" i="1" kern="0" dirty="0">
                  <a:latin typeface="Arial" panose="020B0604020202020204" pitchFamily="34" charset="0"/>
                  <a:cs typeface="Arial" panose="020B0604020202020204" pitchFamily="34" charset="0"/>
                </a:rPr>
                <a:t>9-5-23</a:t>
              </a:r>
              <a:endParaRPr kumimoji="0" lang="en-US" sz="1050" i="1"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1" name="TextBox 10" descr="Go Live Targeted for February 17, 2025.">
              <a:extLst>
                <a:ext uri="{FF2B5EF4-FFF2-40B4-BE49-F238E27FC236}">
                  <a16:creationId xmlns:a16="http://schemas.microsoft.com/office/drawing/2014/main" id="{BAE9367F-8941-6F86-011E-ED5EFC9CEC4F}"/>
                </a:ext>
              </a:extLst>
            </p:cNvPr>
            <p:cNvSpPr txBox="1"/>
            <p:nvPr/>
          </p:nvSpPr>
          <p:spPr>
            <a:xfrm>
              <a:off x="10398973" y="5694585"/>
              <a:ext cx="1554480" cy="457199"/>
            </a:xfrm>
            <a:prstGeom prst="rect">
              <a:avLst/>
            </a:prstGeom>
            <a:solidFill>
              <a:schemeClr val="bg1"/>
            </a:solidFill>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GO LIVE</a:t>
              </a:r>
            </a:p>
            <a:p>
              <a:pPr marL="0" marR="0" lvl="0" indent="0" defTabSz="914400" eaLnBrk="1" fontAlgn="auto" latinLnBrk="0" hangingPunct="1">
                <a:lnSpc>
                  <a:spcPct val="100000"/>
                </a:lnSpc>
                <a:spcBef>
                  <a:spcPts val="0"/>
                </a:spcBef>
                <a:spcAft>
                  <a:spcPts val="0"/>
                </a:spcAft>
                <a:buClrTx/>
                <a:buSzTx/>
                <a:buFontTx/>
                <a:buNone/>
                <a:tabLst/>
                <a:defRPr/>
              </a:pPr>
              <a:r>
                <a:rPr lang="en-US" sz="1200" i="1" kern="0" dirty="0">
                  <a:latin typeface="Arial" panose="020B0604020202020204" pitchFamily="34" charset="0"/>
                  <a:cs typeface="Arial" panose="020B0604020202020204" pitchFamily="34" charset="0"/>
                </a:rPr>
                <a:t>Targeted 2-17-25</a:t>
              </a:r>
              <a:endParaRPr kumimoji="0" lang="en-US" sz="1200" i="1"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3" name="Arrow: Pentagon 12">
              <a:extLst>
                <a:ext uri="{FF2B5EF4-FFF2-40B4-BE49-F238E27FC236}">
                  <a16:creationId xmlns:a16="http://schemas.microsoft.com/office/drawing/2014/main" id="{77482C9A-FCBA-0080-2662-F1FE112B8BFD}"/>
                </a:ext>
              </a:extLst>
            </p:cNvPr>
            <p:cNvSpPr/>
            <p:nvPr/>
          </p:nvSpPr>
          <p:spPr>
            <a:xfrm>
              <a:off x="85567" y="1266258"/>
              <a:ext cx="1280160" cy="320040"/>
            </a:xfrm>
            <a:prstGeom prst="homePlate">
              <a:avLst/>
            </a:prstGeom>
            <a:solidFill>
              <a:schemeClr val="tx2">
                <a:lumMod val="20000"/>
                <a:lumOff val="80000"/>
              </a:schemeClr>
            </a:solidFill>
            <a:ln w="190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INITIATE</a:t>
              </a:r>
            </a:p>
          </p:txBody>
        </p:sp>
        <p:sp>
          <p:nvSpPr>
            <p:cNvPr id="14" name="Arrow: Chevron 13">
              <a:extLst>
                <a:ext uri="{FF2B5EF4-FFF2-40B4-BE49-F238E27FC236}">
                  <a16:creationId xmlns:a16="http://schemas.microsoft.com/office/drawing/2014/main" id="{35D22D4E-509A-CEE1-79DA-6C68116B2072}"/>
                </a:ext>
              </a:extLst>
            </p:cNvPr>
            <p:cNvSpPr/>
            <p:nvPr/>
          </p:nvSpPr>
          <p:spPr>
            <a:xfrm>
              <a:off x="1288712" y="1266258"/>
              <a:ext cx="1188720" cy="320040"/>
            </a:xfrm>
            <a:prstGeom prst="chevron">
              <a:avLst/>
            </a:prstGeom>
            <a:solidFill>
              <a:schemeClr val="tx2">
                <a:lumMod val="20000"/>
                <a:lumOff val="80000"/>
              </a:schemeClr>
            </a:solidFill>
            <a:ln w="19050" cap="flat" cmpd="sng" algn="ctr">
              <a:solidFill>
                <a:schemeClr val="tx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CONFIRM</a:t>
              </a:r>
            </a:p>
          </p:txBody>
        </p:sp>
        <p:sp>
          <p:nvSpPr>
            <p:cNvPr id="15" name="Arrow: Chevron 14">
              <a:extLst>
                <a:ext uri="{FF2B5EF4-FFF2-40B4-BE49-F238E27FC236}">
                  <a16:creationId xmlns:a16="http://schemas.microsoft.com/office/drawing/2014/main" id="{5FEB5A19-1D2A-F295-06F5-9306366EDCBF}"/>
                </a:ext>
              </a:extLst>
            </p:cNvPr>
            <p:cNvSpPr/>
            <p:nvPr/>
          </p:nvSpPr>
          <p:spPr>
            <a:xfrm>
              <a:off x="2400417" y="1266258"/>
              <a:ext cx="2926080" cy="320040"/>
            </a:xfrm>
            <a:prstGeom prst="chevron">
              <a:avLst/>
            </a:prstGeom>
            <a:solidFill>
              <a:schemeClr val="tx2">
                <a:lumMod val="20000"/>
                <a:lumOff val="80000"/>
              </a:schemeClr>
            </a:solidFill>
            <a:ln w="190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latin typeface="Arial" panose="020B0604020202020204" pitchFamily="34" charset="0"/>
                  <a:cs typeface="Arial" panose="020B0604020202020204" pitchFamily="34" charset="0"/>
                </a:rPr>
                <a:t>DESIGN &amp; BUILD</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6" name="TextBox 15" descr="This arrow shows that Design and Build will overlap with the Confirm phase. So it will start in November 2023 and end in May 2024.">
              <a:extLst>
                <a:ext uri="{FF2B5EF4-FFF2-40B4-BE49-F238E27FC236}">
                  <a16:creationId xmlns:a16="http://schemas.microsoft.com/office/drawing/2014/main" id="{3026FDD0-E731-71AE-EE5A-8875B6348ADA}"/>
                </a:ext>
              </a:extLst>
            </p:cNvPr>
            <p:cNvSpPr txBox="1"/>
            <p:nvPr/>
          </p:nvSpPr>
          <p:spPr>
            <a:xfrm>
              <a:off x="1272994" y="4500453"/>
              <a:ext cx="3931920" cy="320040"/>
            </a:xfrm>
            <a:prstGeom prst="homePlate">
              <a:avLst/>
            </a:prstGeom>
            <a:solidFill>
              <a:schemeClr val="accent1"/>
            </a:solidFill>
            <a:ln>
              <a:noFill/>
              <a:prstDash val="dash"/>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Design and Build</a:t>
              </a:r>
            </a:p>
          </p:txBody>
        </p:sp>
        <p:sp>
          <p:nvSpPr>
            <p:cNvPr id="19" name="TextBox 18" descr="This arrow shows that End-to-end testing will start at the backend of the Design and Build phase and continue through the Integrate phase.">
              <a:extLst>
                <a:ext uri="{FF2B5EF4-FFF2-40B4-BE49-F238E27FC236}">
                  <a16:creationId xmlns:a16="http://schemas.microsoft.com/office/drawing/2014/main" id="{1974E14C-9D24-6C86-DD1A-46EDAD490832}"/>
                </a:ext>
              </a:extLst>
            </p:cNvPr>
            <p:cNvSpPr txBox="1"/>
            <p:nvPr/>
          </p:nvSpPr>
          <p:spPr>
            <a:xfrm>
              <a:off x="4703685" y="4933331"/>
              <a:ext cx="4572000" cy="320040"/>
            </a:xfrm>
            <a:prstGeom prst="homePlate">
              <a:avLst/>
            </a:prstGeom>
            <a:solidFill>
              <a:schemeClr val="accent1"/>
            </a:solidFill>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End-to-End Testing</a:t>
              </a:r>
            </a:p>
          </p:txBody>
        </p:sp>
        <p:sp>
          <p:nvSpPr>
            <p:cNvPr id="20" name="Arrow: Pentagon 19" descr="This shows that Planning and Operationalizing will take place throughout the Initiate and Confirm phases and will continue halfway through the Design and Build phase.">
              <a:extLst>
                <a:ext uri="{FF2B5EF4-FFF2-40B4-BE49-F238E27FC236}">
                  <a16:creationId xmlns:a16="http://schemas.microsoft.com/office/drawing/2014/main" id="{9021D09B-92E4-D07A-7770-27E8F1BBFA62}"/>
                </a:ext>
              </a:extLst>
            </p:cNvPr>
            <p:cNvSpPr/>
            <p:nvPr/>
          </p:nvSpPr>
          <p:spPr>
            <a:xfrm>
              <a:off x="85568" y="3201819"/>
              <a:ext cx="3330140" cy="320040"/>
            </a:xfrm>
            <a:prstGeom prst="homePlat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Planning &amp; Operationalizing</a:t>
              </a:r>
            </a:p>
          </p:txBody>
        </p:sp>
        <p:sp>
          <p:nvSpPr>
            <p:cNvPr id="24" name="Arrow: Pentagon 23" descr="This arrow shows that process analysis will take place during the Initiate and the Confirm phases.">
              <a:extLst>
                <a:ext uri="{FF2B5EF4-FFF2-40B4-BE49-F238E27FC236}">
                  <a16:creationId xmlns:a16="http://schemas.microsoft.com/office/drawing/2014/main" id="{043B8128-AAE0-D13B-6C18-98F0DADCEAAC}"/>
                </a:ext>
              </a:extLst>
            </p:cNvPr>
            <p:cNvSpPr/>
            <p:nvPr/>
          </p:nvSpPr>
          <p:spPr>
            <a:xfrm>
              <a:off x="85568" y="2768941"/>
              <a:ext cx="2286000" cy="320040"/>
            </a:xfrm>
            <a:prstGeom prst="homePlat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Process Analysis</a:t>
              </a:r>
            </a:p>
          </p:txBody>
        </p:sp>
        <p:sp>
          <p:nvSpPr>
            <p:cNvPr id="25" name="Arrow: Pentagon 24" descr="This arrow shows that Blueprinting will take place from the Initiate phase to the end of the Design and Build phase.">
              <a:extLst>
                <a:ext uri="{FF2B5EF4-FFF2-40B4-BE49-F238E27FC236}">
                  <a16:creationId xmlns:a16="http://schemas.microsoft.com/office/drawing/2014/main" id="{9B23737A-DF80-D99D-A409-AE420369B166}"/>
                </a:ext>
              </a:extLst>
            </p:cNvPr>
            <p:cNvSpPr/>
            <p:nvPr/>
          </p:nvSpPr>
          <p:spPr>
            <a:xfrm>
              <a:off x="85567" y="3634697"/>
              <a:ext cx="5119344" cy="320040"/>
            </a:xfrm>
            <a:prstGeom prst="homePlate">
              <a:avLst/>
            </a:prstGeom>
            <a:solidFill>
              <a:schemeClr val="accent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latin typeface="Arial" panose="020B0604020202020204" pitchFamily="34" charset="0"/>
                  <a:cs typeface="Arial" panose="020B0604020202020204" pitchFamily="34" charset="0"/>
                </a:rPr>
                <a:t>Blueprinting</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26" name="TextBox 25" descr="This arrow shows that Data Migration and Verification will take place simultaneously with End-to-end testing.">
              <a:extLst>
                <a:ext uri="{FF2B5EF4-FFF2-40B4-BE49-F238E27FC236}">
                  <a16:creationId xmlns:a16="http://schemas.microsoft.com/office/drawing/2014/main" id="{30689087-E471-B78E-B6C2-C5B75FDE074F}"/>
                </a:ext>
              </a:extLst>
            </p:cNvPr>
            <p:cNvSpPr txBox="1"/>
            <p:nvPr/>
          </p:nvSpPr>
          <p:spPr>
            <a:xfrm>
              <a:off x="4703685" y="5366209"/>
              <a:ext cx="4572000" cy="320040"/>
            </a:xfrm>
            <a:prstGeom prst="homePlate">
              <a:avLst/>
            </a:prstGeom>
            <a:solidFill>
              <a:schemeClr val="accent1"/>
            </a:solidFill>
            <a:ln>
              <a:noFill/>
              <a:prstDash val="dash"/>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Data Migration and Verification</a:t>
              </a:r>
            </a:p>
          </p:txBody>
        </p:sp>
        <p:sp>
          <p:nvSpPr>
            <p:cNvPr id="27" name="TextBox 26" descr="This arrow shows that training will start in the middle of the Integrate phase and continue throughout Deployment.">
              <a:extLst>
                <a:ext uri="{FF2B5EF4-FFF2-40B4-BE49-F238E27FC236}">
                  <a16:creationId xmlns:a16="http://schemas.microsoft.com/office/drawing/2014/main" id="{AB4F4402-2977-E77A-0595-1471D94ABC3B}"/>
                </a:ext>
              </a:extLst>
            </p:cNvPr>
            <p:cNvSpPr txBox="1"/>
            <p:nvPr/>
          </p:nvSpPr>
          <p:spPr>
            <a:xfrm>
              <a:off x="7543111" y="5799087"/>
              <a:ext cx="2468880" cy="320040"/>
            </a:xfrm>
            <a:prstGeom prst="homePlate">
              <a:avLst/>
            </a:prstGeom>
            <a:solidFill>
              <a:schemeClr val="accent1"/>
            </a:solid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Training</a:t>
              </a:r>
            </a:p>
          </p:txBody>
        </p:sp>
        <p:sp>
          <p:nvSpPr>
            <p:cNvPr id="29" name="Arrow: Chevron 28">
              <a:extLst>
                <a:ext uri="{FF2B5EF4-FFF2-40B4-BE49-F238E27FC236}">
                  <a16:creationId xmlns:a16="http://schemas.microsoft.com/office/drawing/2014/main" id="{0BF8CCD0-7847-3E6E-0CD2-8B63524D0097}"/>
                </a:ext>
              </a:extLst>
            </p:cNvPr>
            <p:cNvSpPr/>
            <p:nvPr/>
          </p:nvSpPr>
          <p:spPr>
            <a:xfrm>
              <a:off x="5249482" y="1266258"/>
              <a:ext cx="4114800" cy="320040"/>
            </a:xfrm>
            <a:prstGeom prst="chevron">
              <a:avLst/>
            </a:prstGeom>
            <a:solidFill>
              <a:schemeClr val="tx2">
                <a:lumMod val="20000"/>
                <a:lumOff val="80000"/>
              </a:schemeClr>
            </a:solidFill>
            <a:ln w="190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latin typeface="Arial" panose="020B0604020202020204" pitchFamily="34" charset="0"/>
                  <a:cs typeface="Arial" panose="020B0604020202020204" pitchFamily="34" charset="0"/>
                </a:rPr>
                <a:t>INTEGRATE</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0" name="Arrow: Chevron 29">
              <a:extLst>
                <a:ext uri="{FF2B5EF4-FFF2-40B4-BE49-F238E27FC236}">
                  <a16:creationId xmlns:a16="http://schemas.microsoft.com/office/drawing/2014/main" id="{EB08BCB4-11FF-328D-7CC3-8AE06F1F19A8}"/>
                </a:ext>
              </a:extLst>
            </p:cNvPr>
            <p:cNvSpPr/>
            <p:nvPr/>
          </p:nvSpPr>
          <p:spPr>
            <a:xfrm>
              <a:off x="9287267" y="1266258"/>
              <a:ext cx="1188720" cy="320040"/>
            </a:xfrm>
            <a:prstGeom prst="chevron">
              <a:avLst/>
            </a:prstGeom>
            <a:solidFill>
              <a:schemeClr val="tx2">
                <a:lumMod val="20000"/>
                <a:lumOff val="80000"/>
              </a:schemeClr>
            </a:solidFill>
            <a:ln w="19050" cap="flat" cmpd="sng" algn="ctr">
              <a:solidFill>
                <a:schemeClr val="tx1"/>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latin typeface="Arial" panose="020B0604020202020204" pitchFamily="34" charset="0"/>
                  <a:cs typeface="Arial" panose="020B0604020202020204" pitchFamily="34" charset="0"/>
                </a:rPr>
                <a:t>DEPLOY</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1" name="Arrow: Pentagon 30" descr="This arrow shows that System Conversion takes place simultaneously with Blueprinting. ">
              <a:extLst>
                <a:ext uri="{FF2B5EF4-FFF2-40B4-BE49-F238E27FC236}">
                  <a16:creationId xmlns:a16="http://schemas.microsoft.com/office/drawing/2014/main" id="{12C8164C-9F8E-5C66-4B78-FC319B5EB6D7}"/>
                </a:ext>
              </a:extLst>
            </p:cNvPr>
            <p:cNvSpPr/>
            <p:nvPr/>
          </p:nvSpPr>
          <p:spPr>
            <a:xfrm>
              <a:off x="85568" y="4067575"/>
              <a:ext cx="5119344" cy="320040"/>
            </a:xfrm>
            <a:prstGeom prst="homePlate">
              <a:avLst/>
            </a:prstGeom>
            <a:solidFill>
              <a:schemeClr val="accent1"/>
            </a:solidFill>
            <a:ln w="12700" cap="flat" cmpd="sng" algn="ctr">
              <a:noFill/>
              <a:prstDash val="solid"/>
              <a:miter lim="800000"/>
            </a:ln>
            <a:effectLst/>
          </p:spPr>
          <p:txBody>
            <a:bodyPr rtlCol="0" anchor="ctr"/>
            <a:lstStyle/>
            <a:p>
              <a:pPr algn="ctr">
                <a:defRPr/>
              </a:pPr>
              <a:r>
                <a:rPr lang="en-US" sz="1400" b="1" kern="0" dirty="0">
                  <a:latin typeface="Arial" panose="020B0604020202020204" pitchFamily="34" charset="0"/>
                  <a:cs typeface="Arial" panose="020B0604020202020204" pitchFamily="34" charset="0"/>
                </a:rPr>
                <a:t>System Conversion</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2" name="Star: 5 Points 31">
              <a:extLst>
                <a:ext uri="{FF2B5EF4-FFF2-40B4-BE49-F238E27FC236}">
                  <a16:creationId xmlns:a16="http://schemas.microsoft.com/office/drawing/2014/main" id="{578A5C72-BEB5-837C-723B-BED6AC51D2D9}"/>
                </a:ext>
                <a:ext uri="{C183D7F6-B498-43B3-948B-1728B52AA6E4}">
                  <adec:decorative xmlns:adec="http://schemas.microsoft.com/office/drawing/2017/decorative" val="1"/>
                </a:ext>
              </a:extLst>
            </p:cNvPr>
            <p:cNvSpPr>
              <a:spLocks noChangeAspect="1"/>
            </p:cNvSpPr>
            <p:nvPr/>
          </p:nvSpPr>
          <p:spPr>
            <a:xfrm>
              <a:off x="9978078" y="5661927"/>
              <a:ext cx="457233" cy="457200"/>
            </a:xfrm>
            <a:prstGeom prst="star5">
              <a:avLst/>
            </a:prstGeom>
            <a:solidFill>
              <a:schemeClr val="tx1">
                <a:lumMod val="50000"/>
                <a:lumOff val="5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Chevron 35" descr="This shows the various phases of the FIET project: initiate, confirm, design and build, integrate, deploy, and support.">
              <a:extLst>
                <a:ext uri="{FF2B5EF4-FFF2-40B4-BE49-F238E27FC236}">
                  <a16:creationId xmlns:a16="http://schemas.microsoft.com/office/drawing/2014/main" id="{F50A5461-EA4E-EFBF-2540-B61552F4494C}"/>
                </a:ext>
              </a:extLst>
            </p:cNvPr>
            <p:cNvSpPr/>
            <p:nvPr/>
          </p:nvSpPr>
          <p:spPr>
            <a:xfrm>
              <a:off x="10398973" y="1266258"/>
              <a:ext cx="1737360" cy="320040"/>
            </a:xfrm>
            <a:prstGeom prst="chevron">
              <a:avLst/>
            </a:prstGeom>
            <a:solidFill>
              <a:schemeClr val="tx2">
                <a:lumMod val="20000"/>
                <a:lumOff val="80000"/>
              </a:schemeClr>
            </a:solidFill>
            <a:ln w="1905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latin typeface="Arial" panose="020B0604020202020204" pitchFamily="34" charset="0"/>
                  <a:cs typeface="Arial" panose="020B0604020202020204" pitchFamily="34" charset="0"/>
                </a:rPr>
                <a:t>SUPPORT</a:t>
              </a:r>
              <a:endPar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7" name="Star: 5 Points 36">
              <a:extLst>
                <a:ext uri="{FF2B5EF4-FFF2-40B4-BE49-F238E27FC236}">
                  <a16:creationId xmlns:a16="http://schemas.microsoft.com/office/drawing/2014/main" id="{87999D61-BF7F-D8EF-43E0-081F718586E1}"/>
                </a:ext>
                <a:ext uri="{C183D7F6-B498-43B3-948B-1728B52AA6E4}">
                  <adec:decorative xmlns:adec="http://schemas.microsoft.com/office/drawing/2017/decorative" val="1"/>
                </a:ext>
              </a:extLst>
            </p:cNvPr>
            <p:cNvSpPr>
              <a:spLocks noChangeAspect="1"/>
            </p:cNvSpPr>
            <p:nvPr/>
          </p:nvSpPr>
          <p:spPr>
            <a:xfrm>
              <a:off x="85568" y="2164752"/>
              <a:ext cx="457233" cy="457200"/>
            </a:xfrm>
            <a:prstGeom prst="star5">
              <a:avLst/>
            </a:prstGeom>
            <a:solidFill>
              <a:schemeClr val="tx1">
                <a:lumMod val="50000"/>
                <a:lumOff val="50000"/>
              </a:schemeClr>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descr="Arrow showing that Post Go-Live Support will be available from March through May 2025.">
              <a:extLst>
                <a:ext uri="{FF2B5EF4-FFF2-40B4-BE49-F238E27FC236}">
                  <a16:creationId xmlns:a16="http://schemas.microsoft.com/office/drawing/2014/main" id="{C476405C-648F-35EE-B423-CCB7E10D0A14}"/>
                </a:ext>
              </a:extLst>
            </p:cNvPr>
            <p:cNvSpPr txBox="1"/>
            <p:nvPr/>
          </p:nvSpPr>
          <p:spPr>
            <a:xfrm>
              <a:off x="10168372" y="6231968"/>
              <a:ext cx="1965960" cy="320040"/>
            </a:xfrm>
            <a:prstGeom prst="homePlate">
              <a:avLst/>
            </a:prstGeom>
            <a:solidFill>
              <a:schemeClr val="accent1"/>
            </a:solidFill>
          </p:spPr>
          <p:txBody>
            <a:bodyPr wrap="non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effectLst/>
                  <a:uLnTx/>
                  <a:uFillTx/>
                  <a:latin typeface="Arial" panose="020B0604020202020204" pitchFamily="34" charset="0"/>
                  <a:cs typeface="Arial" panose="020B0604020202020204" pitchFamily="34" charset="0"/>
                </a:rPr>
                <a:t>Post Go-Live Support</a:t>
              </a:r>
            </a:p>
          </p:txBody>
        </p:sp>
      </p:grpSp>
      <p:graphicFrame>
        <p:nvGraphicFramePr>
          <p:cNvPr id="6" name="Table 5" descr="This goes along with the listing of phases, showing dates by month and year. The initiate phase is from September through October 2023, confirm is from November to December 2023, Design and Build takes place January 2024 through May 2024. Integration occurs from June 2024 through December 2024. Deployment happens in January and February 2025, and Support will be available March 2025 through May 2025.">
            <a:extLst>
              <a:ext uri="{FF2B5EF4-FFF2-40B4-BE49-F238E27FC236}">
                <a16:creationId xmlns:a16="http://schemas.microsoft.com/office/drawing/2014/main" id="{49668010-E3E7-9520-F2C4-2D467C8A6FFB}"/>
              </a:ext>
            </a:extLst>
          </p:cNvPr>
          <p:cNvGraphicFramePr>
            <a:graphicFrameLocks noGrp="1"/>
          </p:cNvGraphicFramePr>
          <p:nvPr/>
        </p:nvGraphicFramePr>
        <p:xfrm>
          <a:off x="85576" y="1663511"/>
          <a:ext cx="12040392" cy="396240"/>
        </p:xfrm>
        <a:graphic>
          <a:graphicData uri="http://schemas.openxmlformats.org/drawingml/2006/table">
            <a:tbl>
              <a:tblPr firstRow="1" bandRow="1">
                <a:tableStyleId>{5C22544A-7EE6-4342-B048-85BDC9FD1C3A}</a:tableStyleId>
              </a:tblPr>
              <a:tblGrid>
                <a:gridCol w="573352">
                  <a:extLst>
                    <a:ext uri="{9D8B030D-6E8A-4147-A177-3AD203B41FA5}">
                      <a16:colId xmlns:a16="http://schemas.microsoft.com/office/drawing/2014/main" val="1719927804"/>
                    </a:ext>
                  </a:extLst>
                </a:gridCol>
                <a:gridCol w="573352">
                  <a:extLst>
                    <a:ext uri="{9D8B030D-6E8A-4147-A177-3AD203B41FA5}">
                      <a16:colId xmlns:a16="http://schemas.microsoft.com/office/drawing/2014/main" val="1597313394"/>
                    </a:ext>
                  </a:extLst>
                </a:gridCol>
                <a:gridCol w="573352">
                  <a:extLst>
                    <a:ext uri="{9D8B030D-6E8A-4147-A177-3AD203B41FA5}">
                      <a16:colId xmlns:a16="http://schemas.microsoft.com/office/drawing/2014/main" val="1861106805"/>
                    </a:ext>
                  </a:extLst>
                </a:gridCol>
                <a:gridCol w="573352">
                  <a:extLst>
                    <a:ext uri="{9D8B030D-6E8A-4147-A177-3AD203B41FA5}">
                      <a16:colId xmlns:a16="http://schemas.microsoft.com/office/drawing/2014/main" val="1766934257"/>
                    </a:ext>
                  </a:extLst>
                </a:gridCol>
                <a:gridCol w="573352">
                  <a:extLst>
                    <a:ext uri="{9D8B030D-6E8A-4147-A177-3AD203B41FA5}">
                      <a16:colId xmlns:a16="http://schemas.microsoft.com/office/drawing/2014/main" val="2544468580"/>
                    </a:ext>
                  </a:extLst>
                </a:gridCol>
                <a:gridCol w="573352">
                  <a:extLst>
                    <a:ext uri="{9D8B030D-6E8A-4147-A177-3AD203B41FA5}">
                      <a16:colId xmlns:a16="http://schemas.microsoft.com/office/drawing/2014/main" val="1253916034"/>
                    </a:ext>
                  </a:extLst>
                </a:gridCol>
                <a:gridCol w="573352">
                  <a:extLst>
                    <a:ext uri="{9D8B030D-6E8A-4147-A177-3AD203B41FA5}">
                      <a16:colId xmlns:a16="http://schemas.microsoft.com/office/drawing/2014/main" val="3331908237"/>
                    </a:ext>
                  </a:extLst>
                </a:gridCol>
                <a:gridCol w="573352">
                  <a:extLst>
                    <a:ext uri="{9D8B030D-6E8A-4147-A177-3AD203B41FA5}">
                      <a16:colId xmlns:a16="http://schemas.microsoft.com/office/drawing/2014/main" val="3863509630"/>
                    </a:ext>
                  </a:extLst>
                </a:gridCol>
                <a:gridCol w="573352">
                  <a:extLst>
                    <a:ext uri="{9D8B030D-6E8A-4147-A177-3AD203B41FA5}">
                      <a16:colId xmlns:a16="http://schemas.microsoft.com/office/drawing/2014/main" val="1256359956"/>
                    </a:ext>
                  </a:extLst>
                </a:gridCol>
                <a:gridCol w="573352">
                  <a:extLst>
                    <a:ext uri="{9D8B030D-6E8A-4147-A177-3AD203B41FA5}">
                      <a16:colId xmlns:a16="http://schemas.microsoft.com/office/drawing/2014/main" val="3759856226"/>
                    </a:ext>
                  </a:extLst>
                </a:gridCol>
                <a:gridCol w="573352">
                  <a:extLst>
                    <a:ext uri="{9D8B030D-6E8A-4147-A177-3AD203B41FA5}">
                      <a16:colId xmlns:a16="http://schemas.microsoft.com/office/drawing/2014/main" val="1959813217"/>
                    </a:ext>
                  </a:extLst>
                </a:gridCol>
                <a:gridCol w="573352">
                  <a:extLst>
                    <a:ext uri="{9D8B030D-6E8A-4147-A177-3AD203B41FA5}">
                      <a16:colId xmlns:a16="http://schemas.microsoft.com/office/drawing/2014/main" val="1088557093"/>
                    </a:ext>
                  </a:extLst>
                </a:gridCol>
                <a:gridCol w="573352">
                  <a:extLst>
                    <a:ext uri="{9D8B030D-6E8A-4147-A177-3AD203B41FA5}">
                      <a16:colId xmlns:a16="http://schemas.microsoft.com/office/drawing/2014/main" val="2738736491"/>
                    </a:ext>
                  </a:extLst>
                </a:gridCol>
                <a:gridCol w="573352">
                  <a:extLst>
                    <a:ext uri="{9D8B030D-6E8A-4147-A177-3AD203B41FA5}">
                      <a16:colId xmlns:a16="http://schemas.microsoft.com/office/drawing/2014/main" val="3895713280"/>
                    </a:ext>
                  </a:extLst>
                </a:gridCol>
                <a:gridCol w="573352">
                  <a:extLst>
                    <a:ext uri="{9D8B030D-6E8A-4147-A177-3AD203B41FA5}">
                      <a16:colId xmlns:a16="http://schemas.microsoft.com/office/drawing/2014/main" val="2976609099"/>
                    </a:ext>
                  </a:extLst>
                </a:gridCol>
                <a:gridCol w="573352">
                  <a:extLst>
                    <a:ext uri="{9D8B030D-6E8A-4147-A177-3AD203B41FA5}">
                      <a16:colId xmlns:a16="http://schemas.microsoft.com/office/drawing/2014/main" val="3019307122"/>
                    </a:ext>
                  </a:extLst>
                </a:gridCol>
                <a:gridCol w="573352">
                  <a:extLst>
                    <a:ext uri="{9D8B030D-6E8A-4147-A177-3AD203B41FA5}">
                      <a16:colId xmlns:a16="http://schemas.microsoft.com/office/drawing/2014/main" val="4128946685"/>
                    </a:ext>
                  </a:extLst>
                </a:gridCol>
                <a:gridCol w="573352">
                  <a:extLst>
                    <a:ext uri="{9D8B030D-6E8A-4147-A177-3AD203B41FA5}">
                      <a16:colId xmlns:a16="http://schemas.microsoft.com/office/drawing/2014/main" val="1416767686"/>
                    </a:ext>
                  </a:extLst>
                </a:gridCol>
                <a:gridCol w="573352">
                  <a:extLst>
                    <a:ext uri="{9D8B030D-6E8A-4147-A177-3AD203B41FA5}">
                      <a16:colId xmlns:a16="http://schemas.microsoft.com/office/drawing/2014/main" val="3979241773"/>
                    </a:ext>
                  </a:extLst>
                </a:gridCol>
                <a:gridCol w="573352">
                  <a:extLst>
                    <a:ext uri="{9D8B030D-6E8A-4147-A177-3AD203B41FA5}">
                      <a16:colId xmlns:a16="http://schemas.microsoft.com/office/drawing/2014/main" val="2087759273"/>
                    </a:ext>
                  </a:extLst>
                </a:gridCol>
                <a:gridCol w="573352">
                  <a:extLst>
                    <a:ext uri="{9D8B030D-6E8A-4147-A177-3AD203B41FA5}">
                      <a16:colId xmlns:a16="http://schemas.microsoft.com/office/drawing/2014/main" val="4630091"/>
                    </a:ext>
                  </a:extLst>
                </a:gridCol>
              </a:tblGrid>
              <a:tr h="370840">
                <a:tc>
                  <a:txBody>
                    <a:bodyPr/>
                    <a:lstStyle/>
                    <a:p>
                      <a:pPr algn="ctr"/>
                      <a:r>
                        <a:rPr lang="en-US" sz="1000" b="0" dirty="0">
                          <a:solidFill>
                            <a:schemeClr val="bg1"/>
                          </a:solidFill>
                          <a:latin typeface="Arial" panose="020B0604020202020204" pitchFamily="34" charset="0"/>
                          <a:cs typeface="Arial" panose="020B0604020202020204" pitchFamily="34" charset="0"/>
                        </a:rPr>
                        <a:t>SEP 23</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OCT 23</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NOV 23</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DEC 23</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JAN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FEB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MAR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APR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MAY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JUN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JUL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AUG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SEP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OCT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NOV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DEC 24</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JAN 25</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FEB 25</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MAR 25</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APR 25</a:t>
                      </a:r>
                    </a:p>
                  </a:txBody>
                  <a:tcPr anchor="ctr">
                    <a:lnB w="38100" cmpd="sng">
                      <a:noFill/>
                    </a:lnB>
                    <a:solidFill>
                      <a:schemeClr val="tx1"/>
                    </a:solidFill>
                  </a:tcPr>
                </a:tc>
                <a:tc>
                  <a:txBody>
                    <a:bodyPr/>
                    <a:lstStyle/>
                    <a:p>
                      <a:pPr algn="ctr"/>
                      <a:r>
                        <a:rPr lang="en-US" sz="1000" b="0" dirty="0">
                          <a:solidFill>
                            <a:schemeClr val="bg1"/>
                          </a:solidFill>
                          <a:latin typeface="Arial" panose="020B0604020202020204" pitchFamily="34" charset="0"/>
                          <a:cs typeface="Arial" panose="020B0604020202020204" pitchFamily="34" charset="0"/>
                        </a:rPr>
                        <a:t>MAY 25</a:t>
                      </a:r>
                    </a:p>
                  </a:txBody>
                  <a:tcPr anchor="ctr">
                    <a:lnB w="38100" cmpd="sng">
                      <a:noFill/>
                    </a:lnB>
                    <a:solidFill>
                      <a:schemeClr val="tx1"/>
                    </a:solidFill>
                  </a:tcPr>
                </a:tc>
                <a:extLst>
                  <a:ext uri="{0D108BD9-81ED-4DB2-BD59-A6C34878D82A}">
                    <a16:rowId xmlns:a16="http://schemas.microsoft.com/office/drawing/2014/main" val="2539213562"/>
                  </a:ext>
                </a:extLst>
              </a:tr>
            </a:tbl>
          </a:graphicData>
        </a:graphic>
      </p:graphicFrame>
      <p:sp>
        <p:nvSpPr>
          <p:cNvPr id="3" name="TextBox 2">
            <a:extLst>
              <a:ext uri="{FF2B5EF4-FFF2-40B4-BE49-F238E27FC236}">
                <a16:creationId xmlns:a16="http://schemas.microsoft.com/office/drawing/2014/main" id="{BF28FB0F-C36E-2CF8-5C52-D028E3BB8D27}"/>
              </a:ext>
              <a:ext uri="{C183D7F6-B498-43B3-948B-1728B52AA6E4}">
                <adec:decorative xmlns:adec="http://schemas.microsoft.com/office/drawing/2017/decorative" val="0"/>
              </a:ext>
            </a:extLst>
          </p:cNvPr>
          <p:cNvSpPr txBox="1"/>
          <p:nvPr/>
        </p:nvSpPr>
        <p:spPr>
          <a:xfrm>
            <a:off x="11741334" y="6509784"/>
            <a:ext cx="548640" cy="338554"/>
          </a:xfrm>
          <a:prstGeom prst="rect">
            <a:avLst/>
          </a:prstGeom>
          <a:noFill/>
        </p:spPr>
        <p:txBody>
          <a:bodyPr wrap="square" rtlCol="0">
            <a:spAutoFit/>
          </a:bodyPr>
          <a:lstStyle/>
          <a:p>
            <a:pPr algn="ctr"/>
            <a:r>
              <a:rPr lang="en-US" sz="1600" dirty="0">
                <a:latin typeface="Helvetica Neue" panose="02000503000000020004"/>
              </a:rPr>
              <a:t>#4</a:t>
            </a:r>
          </a:p>
        </p:txBody>
      </p:sp>
    </p:spTree>
    <p:extLst>
      <p:ext uri="{BB962C8B-B14F-4D97-AF65-F5344CB8AC3E}">
        <p14:creationId xmlns:p14="http://schemas.microsoft.com/office/powerpoint/2010/main" val="734710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5DF55D-8F6F-F2D6-A737-48EE337ADC37}"/>
              </a:ext>
            </a:extLst>
          </p:cNvPr>
          <p:cNvSpPr txBox="1">
            <a:spLocks noGrp="1"/>
          </p:cNvSpPr>
          <p:nvPr>
            <p:ph type="title"/>
          </p:nvPr>
        </p:nvSpPr>
        <p:spPr>
          <a:xfrm>
            <a:off x="1524000" y="319235"/>
            <a:ext cx="9144000" cy="69353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363" rtl="0" eaLnBrk="1" latinLnBrk="0" hangingPunct="1">
              <a:lnSpc>
                <a:spcPct val="90000"/>
              </a:lnSpc>
              <a:spcBef>
                <a:spcPct val="0"/>
              </a:spcBef>
              <a:buNone/>
              <a:defRPr sz="3600" b="1" i="0" u="none" kern="1200" cap="all" baseline="0">
                <a:solidFill>
                  <a:schemeClr val="tx1"/>
                </a:solidFill>
                <a:latin typeface="Helvetica Neue" panose="02000503000000020004"/>
                <a:ea typeface="Helvetica Neue" panose="02000503000000020004"/>
                <a:cs typeface="Helvetica Neue" panose="02000503000000020004"/>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sz="32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Arial" panose="020B0604020202020204" pitchFamily="34" charset="0"/>
              </a:rPr>
              <a:t>WHAT IS MY ROLE AS A STAKEHOLDER?</a:t>
            </a:r>
            <a:endParaRPr kumimoji="0" lang="en-US" sz="3200" b="1" i="0" u="none" strike="noStrike" kern="1200" cap="all" spc="0" normalizeH="0" baseline="0" noProof="0" dirty="0">
              <a:ln>
                <a:noFill/>
              </a:ln>
              <a:solidFill>
                <a:schemeClr val="tx1"/>
              </a:solidFill>
              <a:effectLst/>
              <a:uLnTx/>
              <a:uFillTx/>
              <a:latin typeface="Helvetica Neue" panose="02000503000000020004"/>
              <a:ea typeface="Helvetica Neue" panose="02000503000000020004"/>
              <a:cs typeface="Helvetica Neue" panose="02000503000000020004"/>
            </a:endParaRPr>
          </a:p>
        </p:txBody>
      </p:sp>
      <p:sp>
        <p:nvSpPr>
          <p:cNvPr id="49" name="Content Placeholder 5">
            <a:extLst>
              <a:ext uri="{FF2B5EF4-FFF2-40B4-BE49-F238E27FC236}">
                <a16:creationId xmlns:a16="http://schemas.microsoft.com/office/drawing/2014/main" id="{127836A5-B461-4F4E-90D0-31339D4BEF01}"/>
              </a:ext>
            </a:extLst>
          </p:cNvPr>
          <p:cNvSpPr txBox="1">
            <a:spLocks/>
          </p:cNvSpPr>
          <p:nvPr/>
        </p:nvSpPr>
        <p:spPr>
          <a:xfrm>
            <a:off x="327083" y="1371375"/>
            <a:ext cx="11009784" cy="1680171"/>
          </a:xfrm>
          <a:prstGeom prst="rect">
            <a:avLst/>
          </a:prstGeom>
        </p:spPr>
        <p:txBody>
          <a:bodyPr vert="horz" lIns="0" tIns="0" rIns="0" bIns="0" rtlCol="0">
            <a:normAutofit/>
          </a:bodyPr>
          <a:lstStyle>
            <a:lvl1pPr marL="0" indent="0" algn="l" defTabSz="914377" rtl="0" eaLnBrk="1" latinLnBrk="0" hangingPunct="1">
              <a:lnSpc>
                <a:spcPct val="100000"/>
              </a:lnSpc>
              <a:spcBef>
                <a:spcPts val="0"/>
              </a:spcBef>
              <a:spcAft>
                <a:spcPts val="0"/>
              </a:spcAft>
              <a:buFont typeface="Arial" panose="020B0604020202020204" pitchFamily="34" charset="0"/>
              <a:buNone/>
              <a:defRPr sz="1600" b="1" kern="1200" cap="all" baseline="0">
                <a:solidFill>
                  <a:schemeClr val="tx1"/>
                </a:solidFill>
                <a:latin typeface="+mn-lt"/>
                <a:ea typeface="+mn-ea"/>
                <a:cs typeface="+mn-cs"/>
              </a:defRPr>
            </a:lvl1pPr>
            <a:lvl2pPr marL="0" indent="0" algn="l" defTabSz="914377" rtl="0" eaLnBrk="1" latinLnBrk="0" hangingPunct="1">
              <a:lnSpc>
                <a:spcPct val="100000"/>
              </a:lnSpc>
              <a:spcBef>
                <a:spcPts val="0"/>
              </a:spcBef>
              <a:spcAft>
                <a:spcPts val="0"/>
              </a:spcAft>
              <a:buFont typeface="Arial" panose="020B0604020202020204" pitchFamily="34" charset="0"/>
              <a:buNone/>
              <a:defRPr sz="2400" kern="1200">
                <a:solidFill>
                  <a:schemeClr val="tx1"/>
                </a:solidFill>
                <a:latin typeface="+mn-lt"/>
                <a:ea typeface="+mn-ea"/>
                <a:cs typeface="+mn-cs"/>
              </a:defRPr>
            </a:lvl2pPr>
            <a:lvl3pPr marL="57149" indent="0" algn="l" defTabSz="914377" rtl="0" eaLnBrk="1" latinLnBrk="0" hangingPunct="1">
              <a:lnSpc>
                <a:spcPct val="110000"/>
              </a:lnSpc>
              <a:spcBef>
                <a:spcPts val="0"/>
              </a:spcBef>
              <a:spcAft>
                <a:spcPts val="900"/>
              </a:spcAft>
              <a:buFont typeface="Arial" panose="020B0604020202020204" pitchFamily="34" charset="0"/>
              <a:buNone/>
              <a:defRPr sz="1800" kern="1200">
                <a:solidFill>
                  <a:schemeClr val="tx1"/>
                </a:solidFill>
                <a:latin typeface="+mn-lt"/>
                <a:ea typeface="+mn-ea"/>
                <a:cs typeface="+mn-cs"/>
              </a:defRPr>
            </a:lvl3pPr>
            <a:lvl4pPr marL="228594" indent="-169858" algn="l" defTabSz="914377" rtl="0" eaLnBrk="1" latinLnBrk="0" hangingPunct="1">
              <a:lnSpc>
                <a:spcPct val="110000"/>
              </a:lnSpc>
              <a:spcBef>
                <a:spcPts val="0"/>
              </a:spcBef>
              <a:spcAft>
                <a:spcPts val="0"/>
              </a:spcAft>
              <a:buFont typeface="Arial" panose="020B0604020202020204" pitchFamily="34" charset="0"/>
              <a:buChar char="•"/>
              <a:defRPr sz="1800" kern="1200">
                <a:solidFill>
                  <a:schemeClr val="tx1"/>
                </a:solidFill>
                <a:latin typeface="+mn-lt"/>
                <a:ea typeface="+mn-ea"/>
                <a:cs typeface="+mn-cs"/>
              </a:defRPr>
            </a:lvl4pPr>
            <a:lvl5pPr marL="400041" indent="-177796" algn="l" defTabSz="914377" rtl="0" eaLnBrk="1" latinLnBrk="0" hangingPunct="1">
              <a:lnSpc>
                <a:spcPct val="110000"/>
              </a:lnSpc>
              <a:spcBef>
                <a:spcPts val="0"/>
              </a:spcBef>
              <a:spcAft>
                <a:spcPts val="0"/>
              </a:spcAft>
              <a:buFont typeface="Graphik" panose="020B0503030202060203" pitchFamily="34" charset="0"/>
              <a:buChar char="–"/>
              <a:defRPr sz="1400" kern="1200">
                <a:solidFill>
                  <a:schemeClr val="tx1"/>
                </a:solidFill>
                <a:latin typeface="+mn-lt"/>
                <a:ea typeface="+mn-ea"/>
                <a:cs typeface="+mn-cs"/>
              </a:defRPr>
            </a:lvl5pPr>
            <a:lvl6pPr marL="571486" indent="-173034"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55561" indent="0" algn="l" defTabSz="914377" rtl="0" eaLnBrk="1" latinLnBrk="0" hangingPunct="1">
              <a:lnSpc>
                <a:spcPct val="90000"/>
              </a:lnSpc>
              <a:spcBef>
                <a:spcPts val="800"/>
              </a:spcBef>
              <a:buFont typeface="Arial" panose="020B0604020202020204" pitchFamily="34" charset="0"/>
              <a:buNone/>
              <a:defRPr sz="1200" b="1" kern="1200" cap="all" baseline="0">
                <a:solidFill>
                  <a:schemeClr val="tx1"/>
                </a:solidFill>
                <a:latin typeface="+mn-lt"/>
                <a:ea typeface="+mn-ea"/>
                <a:cs typeface="+mn-cs"/>
              </a:defRPr>
            </a:lvl7pPr>
            <a:lvl8pPr marL="55561" indent="0" algn="l" defTabSz="914377" rtl="0" eaLnBrk="1" latinLnBrk="0" hangingPunct="1">
              <a:lnSpc>
                <a:spcPct val="100000"/>
              </a:lnSpc>
              <a:spcBef>
                <a:spcPts val="0"/>
              </a:spcBef>
              <a:spcAft>
                <a:spcPts val="800"/>
              </a:spcAft>
              <a:buFont typeface="Arial" panose="020B0604020202020204" pitchFamily="34" charset="0"/>
              <a:buNone/>
              <a:defRPr sz="1800" b="0" kern="1200" baseline="0">
                <a:solidFill>
                  <a:schemeClr val="tx1"/>
                </a:solidFill>
                <a:latin typeface="+mn-lt"/>
                <a:ea typeface="+mn-ea"/>
                <a:cs typeface="+mn-cs"/>
              </a:defRPr>
            </a:lvl8pPr>
            <a:lvl9pPr marL="55561" indent="0" algn="l" defTabSz="91437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9pPr>
          </a:lstStyle>
          <a:p>
            <a:pPr lvl="0">
              <a:defRPr/>
            </a:pPr>
            <a:r>
              <a:rPr lang="en-US" sz="1800" b="0" cap="none" dirty="0">
                <a:latin typeface="Helvetica Neue" panose="02000503000000020004"/>
                <a:cs typeface="Arial" panose="020B0604020202020204" pitchFamily="34" charset="0"/>
              </a:rPr>
              <a:t>Your role as a stakeholder is to provide feedback, which will help us make informed decisions and address any challenges that may arise. </a:t>
            </a:r>
          </a:p>
          <a:p>
            <a:pPr lvl="0">
              <a:defRPr/>
            </a:pPr>
            <a:endParaRPr lang="en-US" sz="1800" b="0" cap="none" dirty="0">
              <a:latin typeface="Helvetica Neue" panose="02000503000000020004"/>
              <a:cs typeface="Arial" panose="020B0604020202020204" pitchFamily="34" charset="0"/>
            </a:endParaRPr>
          </a:p>
          <a:p>
            <a:pPr lvl="0">
              <a:defRPr/>
            </a:pPr>
            <a:r>
              <a:rPr lang="en-US" sz="1800" b="0" cap="none" dirty="0">
                <a:latin typeface="Helvetica Neue" panose="02000503000000020004"/>
                <a:cs typeface="Arial" panose="020B0604020202020204" pitchFamily="34" charset="0"/>
              </a:rPr>
              <a:t>The success of this project is dependent on user engagement and support. We encourage open communication, feedback, and collaboration throughout this transition.</a:t>
            </a:r>
          </a:p>
        </p:txBody>
      </p:sp>
      <p:sp>
        <p:nvSpPr>
          <p:cNvPr id="2" name="TextBox 1">
            <a:extLst>
              <a:ext uri="{FF2B5EF4-FFF2-40B4-BE49-F238E27FC236}">
                <a16:creationId xmlns:a16="http://schemas.microsoft.com/office/drawing/2014/main" id="{2D530FE0-F146-8239-426B-EBB19F824F3B}"/>
              </a:ext>
              <a:ext uri="{C183D7F6-B498-43B3-948B-1728B52AA6E4}">
                <adec:decorative xmlns:adec="http://schemas.microsoft.com/office/drawing/2017/decorative" val="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#5</a:t>
            </a:r>
          </a:p>
        </p:txBody>
      </p:sp>
    </p:spTree>
    <p:extLst>
      <p:ext uri="{BB962C8B-B14F-4D97-AF65-F5344CB8AC3E}">
        <p14:creationId xmlns:p14="http://schemas.microsoft.com/office/powerpoint/2010/main" val="39778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0016-1B60-5452-FC72-2FC5324406AF}"/>
              </a:ext>
            </a:extLst>
          </p:cNvPr>
          <p:cNvSpPr>
            <a:spLocks noGrp="1"/>
          </p:cNvSpPr>
          <p:nvPr>
            <p:ph type="title"/>
          </p:nvPr>
        </p:nvSpPr>
        <p:spPr/>
        <p:txBody>
          <a:bodyPr>
            <a:normAutofit/>
          </a:bodyPr>
          <a:lstStyle/>
          <a:p>
            <a:r>
              <a:rPr lang="en-US" dirty="0"/>
              <a:t>HOW WILL CUSTOMERS BE INVOLVED?</a:t>
            </a:r>
          </a:p>
        </p:txBody>
      </p:sp>
      <p:grpSp>
        <p:nvGrpSpPr>
          <p:cNvPr id="55" name="Group 54">
            <a:extLst>
              <a:ext uri="{FF2B5EF4-FFF2-40B4-BE49-F238E27FC236}">
                <a16:creationId xmlns:a16="http://schemas.microsoft.com/office/drawing/2014/main" id="{581E54A4-8C09-0BCD-B1F2-9CC60C3D3AB5}"/>
              </a:ext>
              <a:ext uri="{C183D7F6-B498-43B3-948B-1728B52AA6E4}">
                <adec:decorative xmlns:adec="http://schemas.microsoft.com/office/drawing/2017/decorative" val="1"/>
              </a:ext>
            </a:extLst>
          </p:cNvPr>
          <p:cNvGrpSpPr/>
          <p:nvPr/>
        </p:nvGrpSpPr>
        <p:grpSpPr>
          <a:xfrm>
            <a:off x="559775" y="1454257"/>
            <a:ext cx="1737360" cy="1894268"/>
            <a:chOff x="559775" y="1454257"/>
            <a:chExt cx="1737360" cy="1894268"/>
          </a:xfrm>
        </p:grpSpPr>
        <p:sp>
          <p:nvSpPr>
            <p:cNvPr id="30" name="Freeform 29">
              <a:extLst>
                <a:ext uri="{FF2B5EF4-FFF2-40B4-BE49-F238E27FC236}">
                  <a16:creationId xmlns:a16="http://schemas.microsoft.com/office/drawing/2014/main" id="{B614F3A5-511F-D15E-6633-022BF0905279}"/>
                </a:ext>
              </a:extLst>
            </p:cNvPr>
            <p:cNvSpPr>
              <a:spLocks noEditPoints="1"/>
            </p:cNvSpPr>
            <p:nvPr/>
          </p:nvSpPr>
          <p:spPr bwMode="auto">
            <a:xfrm>
              <a:off x="559775" y="1454257"/>
              <a:ext cx="1737360" cy="1894268"/>
            </a:xfrm>
            <a:custGeom>
              <a:avLst/>
              <a:gdLst>
                <a:gd name="T0" fmla="*/ 120 w 240"/>
                <a:gd name="T1" fmla="*/ 262 h 262"/>
                <a:gd name="T2" fmla="*/ 96 w 240"/>
                <a:gd name="T3" fmla="*/ 255 h 262"/>
                <a:gd name="T4" fmla="*/ 24 w 240"/>
                <a:gd name="T5" fmla="*/ 214 h 262"/>
                <a:gd name="T6" fmla="*/ 0 w 240"/>
                <a:gd name="T7" fmla="*/ 172 h 262"/>
                <a:gd name="T8" fmla="*/ 0 w 240"/>
                <a:gd name="T9" fmla="*/ 89 h 262"/>
                <a:gd name="T10" fmla="*/ 24 w 240"/>
                <a:gd name="T11" fmla="*/ 48 h 262"/>
                <a:gd name="T12" fmla="*/ 96 w 240"/>
                <a:gd name="T13" fmla="*/ 7 h 262"/>
                <a:gd name="T14" fmla="*/ 120 w 240"/>
                <a:gd name="T15" fmla="*/ 0 h 262"/>
                <a:gd name="T16" fmla="*/ 144 w 240"/>
                <a:gd name="T17" fmla="*/ 7 h 262"/>
                <a:gd name="T18" fmla="*/ 216 w 240"/>
                <a:gd name="T19" fmla="*/ 48 h 262"/>
                <a:gd name="T20" fmla="*/ 240 w 240"/>
                <a:gd name="T21" fmla="*/ 89 h 262"/>
                <a:gd name="T22" fmla="*/ 240 w 240"/>
                <a:gd name="T23" fmla="*/ 172 h 262"/>
                <a:gd name="T24" fmla="*/ 216 w 240"/>
                <a:gd name="T25" fmla="*/ 214 h 262"/>
                <a:gd name="T26" fmla="*/ 144 w 240"/>
                <a:gd name="T27" fmla="*/ 255 h 262"/>
                <a:gd name="T28" fmla="*/ 120 w 240"/>
                <a:gd name="T29" fmla="*/ 262 h 262"/>
                <a:gd name="T30" fmla="*/ 120 w 240"/>
                <a:gd name="T31" fmla="*/ 2 h 262"/>
                <a:gd name="T32" fmla="*/ 97 w 240"/>
                <a:gd name="T33" fmla="*/ 8 h 262"/>
                <a:gd name="T34" fmla="*/ 25 w 240"/>
                <a:gd name="T35" fmla="*/ 49 h 262"/>
                <a:gd name="T36" fmla="*/ 2 w 240"/>
                <a:gd name="T37" fmla="*/ 89 h 262"/>
                <a:gd name="T38" fmla="*/ 2 w 240"/>
                <a:gd name="T39" fmla="*/ 172 h 262"/>
                <a:gd name="T40" fmla="*/ 25 w 240"/>
                <a:gd name="T41" fmla="*/ 213 h 262"/>
                <a:gd name="T42" fmla="*/ 97 w 240"/>
                <a:gd name="T43" fmla="*/ 254 h 262"/>
                <a:gd name="T44" fmla="*/ 120 w 240"/>
                <a:gd name="T45" fmla="*/ 260 h 262"/>
                <a:gd name="T46" fmla="*/ 143 w 240"/>
                <a:gd name="T47" fmla="*/ 254 h 262"/>
                <a:gd name="T48" fmla="*/ 215 w 240"/>
                <a:gd name="T49" fmla="*/ 213 h 262"/>
                <a:gd name="T50" fmla="*/ 238 w 240"/>
                <a:gd name="T51" fmla="*/ 172 h 262"/>
                <a:gd name="T52" fmla="*/ 238 w 240"/>
                <a:gd name="T53" fmla="*/ 89 h 262"/>
                <a:gd name="T54" fmla="*/ 215 w 240"/>
                <a:gd name="T55" fmla="*/ 49 h 262"/>
                <a:gd name="T56" fmla="*/ 143 w 240"/>
                <a:gd name="T57" fmla="*/ 8 h 262"/>
                <a:gd name="T58" fmla="*/ 120 w 240"/>
                <a:gd name="T59"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62">
                  <a:moveTo>
                    <a:pt x="120" y="262"/>
                  </a:moveTo>
                  <a:cubicBezTo>
                    <a:pt x="112" y="262"/>
                    <a:pt x="103" y="259"/>
                    <a:pt x="96" y="255"/>
                  </a:cubicBezTo>
                  <a:cubicBezTo>
                    <a:pt x="24" y="214"/>
                    <a:pt x="24" y="214"/>
                    <a:pt x="24" y="214"/>
                  </a:cubicBezTo>
                  <a:cubicBezTo>
                    <a:pt x="10" y="206"/>
                    <a:pt x="0" y="189"/>
                    <a:pt x="0" y="172"/>
                  </a:cubicBezTo>
                  <a:cubicBezTo>
                    <a:pt x="0" y="89"/>
                    <a:pt x="0" y="89"/>
                    <a:pt x="0" y="89"/>
                  </a:cubicBezTo>
                  <a:cubicBezTo>
                    <a:pt x="0" y="73"/>
                    <a:pt x="10" y="56"/>
                    <a:pt x="24" y="48"/>
                  </a:cubicBezTo>
                  <a:cubicBezTo>
                    <a:pt x="96" y="7"/>
                    <a:pt x="96" y="7"/>
                    <a:pt x="96" y="7"/>
                  </a:cubicBezTo>
                  <a:cubicBezTo>
                    <a:pt x="103" y="2"/>
                    <a:pt x="112" y="0"/>
                    <a:pt x="120" y="0"/>
                  </a:cubicBezTo>
                  <a:cubicBezTo>
                    <a:pt x="129" y="0"/>
                    <a:pt x="137" y="2"/>
                    <a:pt x="144" y="7"/>
                  </a:cubicBezTo>
                  <a:cubicBezTo>
                    <a:pt x="216" y="48"/>
                    <a:pt x="216" y="48"/>
                    <a:pt x="216" y="48"/>
                  </a:cubicBezTo>
                  <a:cubicBezTo>
                    <a:pt x="230" y="56"/>
                    <a:pt x="240" y="73"/>
                    <a:pt x="240" y="89"/>
                  </a:cubicBezTo>
                  <a:cubicBezTo>
                    <a:pt x="240" y="172"/>
                    <a:pt x="240" y="172"/>
                    <a:pt x="240" y="172"/>
                  </a:cubicBezTo>
                  <a:cubicBezTo>
                    <a:pt x="240" y="189"/>
                    <a:pt x="230" y="206"/>
                    <a:pt x="216" y="214"/>
                  </a:cubicBezTo>
                  <a:cubicBezTo>
                    <a:pt x="144" y="255"/>
                    <a:pt x="144" y="255"/>
                    <a:pt x="144" y="255"/>
                  </a:cubicBezTo>
                  <a:cubicBezTo>
                    <a:pt x="137" y="259"/>
                    <a:pt x="129" y="262"/>
                    <a:pt x="120" y="262"/>
                  </a:cubicBezTo>
                  <a:close/>
                  <a:moveTo>
                    <a:pt x="120" y="2"/>
                  </a:moveTo>
                  <a:cubicBezTo>
                    <a:pt x="112" y="2"/>
                    <a:pt x="104" y="4"/>
                    <a:pt x="97" y="8"/>
                  </a:cubicBezTo>
                  <a:cubicBezTo>
                    <a:pt x="25" y="49"/>
                    <a:pt x="25" y="49"/>
                    <a:pt x="25" y="49"/>
                  </a:cubicBezTo>
                  <a:cubicBezTo>
                    <a:pt x="11" y="57"/>
                    <a:pt x="2" y="73"/>
                    <a:pt x="2" y="89"/>
                  </a:cubicBezTo>
                  <a:cubicBezTo>
                    <a:pt x="2" y="172"/>
                    <a:pt x="2" y="172"/>
                    <a:pt x="2" y="172"/>
                  </a:cubicBezTo>
                  <a:cubicBezTo>
                    <a:pt x="2" y="188"/>
                    <a:pt x="11" y="205"/>
                    <a:pt x="25" y="213"/>
                  </a:cubicBezTo>
                  <a:cubicBezTo>
                    <a:pt x="97" y="254"/>
                    <a:pt x="97" y="254"/>
                    <a:pt x="97" y="254"/>
                  </a:cubicBezTo>
                  <a:cubicBezTo>
                    <a:pt x="104" y="258"/>
                    <a:pt x="112" y="260"/>
                    <a:pt x="120" y="260"/>
                  </a:cubicBezTo>
                  <a:cubicBezTo>
                    <a:pt x="128" y="260"/>
                    <a:pt x="136" y="258"/>
                    <a:pt x="143" y="254"/>
                  </a:cubicBezTo>
                  <a:cubicBezTo>
                    <a:pt x="215" y="213"/>
                    <a:pt x="215" y="213"/>
                    <a:pt x="215" y="213"/>
                  </a:cubicBezTo>
                  <a:cubicBezTo>
                    <a:pt x="229" y="205"/>
                    <a:pt x="238" y="188"/>
                    <a:pt x="238" y="172"/>
                  </a:cubicBezTo>
                  <a:cubicBezTo>
                    <a:pt x="238" y="89"/>
                    <a:pt x="238" y="89"/>
                    <a:pt x="238" y="89"/>
                  </a:cubicBezTo>
                  <a:cubicBezTo>
                    <a:pt x="238" y="73"/>
                    <a:pt x="229" y="57"/>
                    <a:pt x="215" y="49"/>
                  </a:cubicBezTo>
                  <a:cubicBezTo>
                    <a:pt x="143" y="8"/>
                    <a:pt x="143" y="8"/>
                    <a:pt x="143" y="8"/>
                  </a:cubicBezTo>
                  <a:cubicBezTo>
                    <a:pt x="136" y="4"/>
                    <a:pt x="128" y="2"/>
                    <a:pt x="120" y="2"/>
                  </a:cubicBezTo>
                  <a:close/>
                </a:path>
              </a:pathLst>
            </a:custGeom>
            <a:solidFill>
              <a:srgbClr val="7C7C7B">
                <a:alpha val="50196"/>
              </a:srgbClr>
            </a:solidFill>
            <a:ln>
              <a:noFill/>
            </a:ln>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sp>
          <p:nvSpPr>
            <p:cNvPr id="31" name="Freeform 30">
              <a:extLst>
                <a:ext uri="{FF2B5EF4-FFF2-40B4-BE49-F238E27FC236}">
                  <a16:creationId xmlns:a16="http://schemas.microsoft.com/office/drawing/2014/main" id="{DAA2B2A4-69FC-B105-C1F2-B616B5E10A7E}"/>
                </a:ext>
              </a:extLst>
            </p:cNvPr>
            <p:cNvSpPr>
              <a:spLocks/>
            </p:cNvSpPr>
            <p:nvPr/>
          </p:nvSpPr>
          <p:spPr bwMode="auto">
            <a:xfrm>
              <a:off x="784567" y="1678236"/>
              <a:ext cx="1287776" cy="1446310"/>
            </a:xfrm>
            <a:custGeom>
              <a:avLst/>
              <a:gdLst>
                <a:gd name="T0" fmla="*/ 89 w 178"/>
                <a:gd name="T1" fmla="*/ 200 h 200"/>
                <a:gd name="T2" fmla="*/ 81 w 178"/>
                <a:gd name="T3" fmla="*/ 197 h 200"/>
                <a:gd name="T4" fmla="*/ 9 w 178"/>
                <a:gd name="T5" fmla="*/ 156 h 200"/>
                <a:gd name="T6" fmla="*/ 0 w 178"/>
                <a:gd name="T7" fmla="*/ 141 h 200"/>
                <a:gd name="T8" fmla="*/ 0 w 178"/>
                <a:gd name="T9" fmla="*/ 58 h 200"/>
                <a:gd name="T10" fmla="*/ 9 w 178"/>
                <a:gd name="T11" fmla="*/ 44 h 200"/>
                <a:gd name="T12" fmla="*/ 81 w 178"/>
                <a:gd name="T13" fmla="*/ 2 h 200"/>
                <a:gd name="T14" fmla="*/ 89 w 178"/>
                <a:gd name="T15" fmla="*/ 0 h 200"/>
                <a:gd name="T16" fmla="*/ 97 w 178"/>
                <a:gd name="T17" fmla="*/ 2 h 200"/>
                <a:gd name="T18" fmla="*/ 169 w 178"/>
                <a:gd name="T19" fmla="*/ 44 h 200"/>
                <a:gd name="T20" fmla="*/ 178 w 178"/>
                <a:gd name="T21" fmla="*/ 58 h 200"/>
                <a:gd name="T22" fmla="*/ 178 w 178"/>
                <a:gd name="T23" fmla="*/ 141 h 200"/>
                <a:gd name="T24" fmla="*/ 169 w 178"/>
                <a:gd name="T25" fmla="*/ 156 h 200"/>
                <a:gd name="T26" fmla="*/ 97 w 178"/>
                <a:gd name="T27" fmla="*/ 197 h 200"/>
                <a:gd name="T28" fmla="*/ 89 w 178"/>
                <a:gd name="T2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200">
                  <a:moveTo>
                    <a:pt x="89" y="200"/>
                  </a:moveTo>
                  <a:cubicBezTo>
                    <a:pt x="86" y="200"/>
                    <a:pt x="83" y="199"/>
                    <a:pt x="81" y="197"/>
                  </a:cubicBezTo>
                  <a:cubicBezTo>
                    <a:pt x="9" y="156"/>
                    <a:pt x="9" y="156"/>
                    <a:pt x="9" y="156"/>
                  </a:cubicBezTo>
                  <a:cubicBezTo>
                    <a:pt x="4" y="153"/>
                    <a:pt x="0" y="147"/>
                    <a:pt x="0" y="141"/>
                  </a:cubicBezTo>
                  <a:cubicBezTo>
                    <a:pt x="0" y="58"/>
                    <a:pt x="0" y="58"/>
                    <a:pt x="0" y="58"/>
                  </a:cubicBezTo>
                  <a:cubicBezTo>
                    <a:pt x="0" y="53"/>
                    <a:pt x="4" y="47"/>
                    <a:pt x="9" y="44"/>
                  </a:cubicBezTo>
                  <a:cubicBezTo>
                    <a:pt x="81" y="2"/>
                    <a:pt x="81" y="2"/>
                    <a:pt x="81" y="2"/>
                  </a:cubicBezTo>
                  <a:cubicBezTo>
                    <a:pt x="83" y="1"/>
                    <a:pt x="86" y="0"/>
                    <a:pt x="89" y="0"/>
                  </a:cubicBezTo>
                  <a:cubicBezTo>
                    <a:pt x="92" y="0"/>
                    <a:pt x="95" y="1"/>
                    <a:pt x="97" y="2"/>
                  </a:cubicBezTo>
                  <a:cubicBezTo>
                    <a:pt x="169" y="44"/>
                    <a:pt x="169" y="44"/>
                    <a:pt x="169" y="44"/>
                  </a:cubicBezTo>
                  <a:cubicBezTo>
                    <a:pt x="174" y="47"/>
                    <a:pt x="178" y="53"/>
                    <a:pt x="178" y="58"/>
                  </a:cubicBezTo>
                  <a:cubicBezTo>
                    <a:pt x="178" y="141"/>
                    <a:pt x="178" y="141"/>
                    <a:pt x="178" y="141"/>
                  </a:cubicBezTo>
                  <a:cubicBezTo>
                    <a:pt x="178" y="147"/>
                    <a:pt x="174" y="153"/>
                    <a:pt x="169" y="156"/>
                  </a:cubicBezTo>
                  <a:cubicBezTo>
                    <a:pt x="97" y="197"/>
                    <a:pt x="97" y="197"/>
                    <a:pt x="97" y="197"/>
                  </a:cubicBezTo>
                  <a:cubicBezTo>
                    <a:pt x="95" y="199"/>
                    <a:pt x="92" y="200"/>
                    <a:pt x="89" y="20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pic>
          <p:nvPicPr>
            <p:cNvPr id="44" name="Graphic 43" descr="Test tubes with solid fill">
              <a:extLst>
                <a:ext uri="{FF2B5EF4-FFF2-40B4-BE49-F238E27FC236}">
                  <a16:creationId xmlns:a16="http://schemas.microsoft.com/office/drawing/2014/main" id="{ACEB32C9-FFF4-0247-27CA-A4CE168198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255" y="1944191"/>
              <a:ext cx="914400" cy="914400"/>
            </a:xfrm>
            <a:prstGeom prst="rect">
              <a:avLst/>
            </a:prstGeom>
          </p:spPr>
        </p:pic>
      </p:grpSp>
      <p:sp>
        <p:nvSpPr>
          <p:cNvPr id="8" name="TextBox 19">
            <a:extLst>
              <a:ext uri="{FF2B5EF4-FFF2-40B4-BE49-F238E27FC236}">
                <a16:creationId xmlns:a16="http://schemas.microsoft.com/office/drawing/2014/main" id="{6CF41FE5-8558-CD00-EF78-8F7F779A8958}"/>
              </a:ext>
            </a:extLst>
          </p:cNvPr>
          <p:cNvSpPr txBox="1"/>
          <p:nvPr/>
        </p:nvSpPr>
        <p:spPr>
          <a:xfrm>
            <a:off x="273745" y="3413841"/>
            <a:ext cx="2286000" cy="2154436"/>
          </a:xfrm>
          <a:prstGeom prst="rect">
            <a:avLst/>
          </a:prstGeom>
          <a:solidFill>
            <a:schemeClr val="bg1"/>
          </a:solidFill>
        </p:spPr>
        <p:txBody>
          <a:bodyPr wrap="square">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r>
              <a:rPr lang="en-US" sz="1800" b="1" dirty="0">
                <a:latin typeface="Helvetica Neue"/>
              </a:rPr>
              <a:t>System Integration Testing 2 (SIT 2)</a:t>
            </a:r>
          </a:p>
          <a:p>
            <a:r>
              <a:rPr lang="en-US" sz="1400" b="1" i="1" dirty="0">
                <a:latin typeface="Helvetica Neue"/>
              </a:rPr>
              <a:t>Aug. – Sept. 2024</a:t>
            </a:r>
          </a:p>
          <a:p>
            <a:endParaRPr lang="en-US" sz="1400" dirty="0">
              <a:latin typeface="Helvetica Neue"/>
            </a:endParaRPr>
          </a:p>
          <a:p>
            <a:r>
              <a:rPr lang="en-US" sz="1400" dirty="0">
                <a:latin typeface="Helvetica Neue"/>
              </a:rPr>
              <a:t>Agency Super Users will be asked to test all interfaces end-to-end to ensure they are working as planned.</a:t>
            </a:r>
          </a:p>
        </p:txBody>
      </p:sp>
      <p:cxnSp>
        <p:nvCxnSpPr>
          <p:cNvPr id="61" name="Straight Connector 60">
            <a:extLst>
              <a:ext uri="{FF2B5EF4-FFF2-40B4-BE49-F238E27FC236}">
                <a16:creationId xmlns:a16="http://schemas.microsoft.com/office/drawing/2014/main" id="{2139D8E7-2C65-2A20-6A35-A4AEAB5945BC}"/>
              </a:ext>
              <a:ext uri="{C183D7F6-B498-43B3-948B-1728B52AA6E4}">
                <adec:decorative xmlns:adec="http://schemas.microsoft.com/office/drawing/2017/decorative" val="1"/>
              </a:ext>
            </a:extLst>
          </p:cNvPr>
          <p:cNvCxnSpPr>
            <a:cxnSpLocks/>
          </p:cNvCxnSpPr>
          <p:nvPr/>
        </p:nvCxnSpPr>
        <p:spPr>
          <a:xfrm>
            <a:off x="2297135" y="2401391"/>
            <a:ext cx="621794"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0F773A04-0282-6C5C-2F29-7308FE703089}"/>
              </a:ext>
              <a:ext uri="{C183D7F6-B498-43B3-948B-1728B52AA6E4}">
                <adec:decorative xmlns:adec="http://schemas.microsoft.com/office/drawing/2017/decorative" val="1"/>
              </a:ext>
            </a:extLst>
          </p:cNvPr>
          <p:cNvGrpSpPr/>
          <p:nvPr/>
        </p:nvGrpSpPr>
        <p:grpSpPr>
          <a:xfrm>
            <a:off x="2918929" y="1454257"/>
            <a:ext cx="1737360" cy="1894268"/>
            <a:chOff x="2918929" y="1454257"/>
            <a:chExt cx="1737360" cy="1894268"/>
          </a:xfrm>
        </p:grpSpPr>
        <p:sp>
          <p:nvSpPr>
            <p:cNvPr id="39" name="Freeform 29">
              <a:extLst>
                <a:ext uri="{FF2B5EF4-FFF2-40B4-BE49-F238E27FC236}">
                  <a16:creationId xmlns:a16="http://schemas.microsoft.com/office/drawing/2014/main" id="{91A240FB-B1F9-3F54-3E10-33D5801BC832}"/>
                </a:ext>
              </a:extLst>
            </p:cNvPr>
            <p:cNvSpPr>
              <a:spLocks noEditPoints="1"/>
            </p:cNvSpPr>
            <p:nvPr/>
          </p:nvSpPr>
          <p:spPr bwMode="auto">
            <a:xfrm>
              <a:off x="2918929" y="1454257"/>
              <a:ext cx="1737360" cy="1894268"/>
            </a:xfrm>
            <a:custGeom>
              <a:avLst/>
              <a:gdLst>
                <a:gd name="T0" fmla="*/ 120 w 240"/>
                <a:gd name="T1" fmla="*/ 262 h 262"/>
                <a:gd name="T2" fmla="*/ 96 w 240"/>
                <a:gd name="T3" fmla="*/ 255 h 262"/>
                <a:gd name="T4" fmla="*/ 24 w 240"/>
                <a:gd name="T5" fmla="*/ 214 h 262"/>
                <a:gd name="T6" fmla="*/ 0 w 240"/>
                <a:gd name="T7" fmla="*/ 172 h 262"/>
                <a:gd name="T8" fmla="*/ 0 w 240"/>
                <a:gd name="T9" fmla="*/ 89 h 262"/>
                <a:gd name="T10" fmla="*/ 24 w 240"/>
                <a:gd name="T11" fmla="*/ 48 h 262"/>
                <a:gd name="T12" fmla="*/ 96 w 240"/>
                <a:gd name="T13" fmla="*/ 7 h 262"/>
                <a:gd name="T14" fmla="*/ 120 w 240"/>
                <a:gd name="T15" fmla="*/ 0 h 262"/>
                <a:gd name="T16" fmla="*/ 144 w 240"/>
                <a:gd name="T17" fmla="*/ 7 h 262"/>
                <a:gd name="T18" fmla="*/ 216 w 240"/>
                <a:gd name="T19" fmla="*/ 48 h 262"/>
                <a:gd name="T20" fmla="*/ 240 w 240"/>
                <a:gd name="T21" fmla="*/ 89 h 262"/>
                <a:gd name="T22" fmla="*/ 240 w 240"/>
                <a:gd name="T23" fmla="*/ 172 h 262"/>
                <a:gd name="T24" fmla="*/ 216 w 240"/>
                <a:gd name="T25" fmla="*/ 214 h 262"/>
                <a:gd name="T26" fmla="*/ 144 w 240"/>
                <a:gd name="T27" fmla="*/ 255 h 262"/>
                <a:gd name="T28" fmla="*/ 120 w 240"/>
                <a:gd name="T29" fmla="*/ 262 h 262"/>
                <a:gd name="T30" fmla="*/ 120 w 240"/>
                <a:gd name="T31" fmla="*/ 2 h 262"/>
                <a:gd name="T32" fmla="*/ 97 w 240"/>
                <a:gd name="T33" fmla="*/ 8 h 262"/>
                <a:gd name="T34" fmla="*/ 25 w 240"/>
                <a:gd name="T35" fmla="*/ 49 h 262"/>
                <a:gd name="T36" fmla="*/ 2 w 240"/>
                <a:gd name="T37" fmla="*/ 89 h 262"/>
                <a:gd name="T38" fmla="*/ 2 w 240"/>
                <a:gd name="T39" fmla="*/ 172 h 262"/>
                <a:gd name="T40" fmla="*/ 25 w 240"/>
                <a:gd name="T41" fmla="*/ 213 h 262"/>
                <a:gd name="T42" fmla="*/ 97 w 240"/>
                <a:gd name="T43" fmla="*/ 254 h 262"/>
                <a:gd name="T44" fmla="*/ 120 w 240"/>
                <a:gd name="T45" fmla="*/ 260 h 262"/>
                <a:gd name="T46" fmla="*/ 143 w 240"/>
                <a:gd name="T47" fmla="*/ 254 h 262"/>
                <a:gd name="T48" fmla="*/ 215 w 240"/>
                <a:gd name="T49" fmla="*/ 213 h 262"/>
                <a:gd name="T50" fmla="*/ 238 w 240"/>
                <a:gd name="T51" fmla="*/ 172 h 262"/>
                <a:gd name="T52" fmla="*/ 238 w 240"/>
                <a:gd name="T53" fmla="*/ 89 h 262"/>
                <a:gd name="T54" fmla="*/ 215 w 240"/>
                <a:gd name="T55" fmla="*/ 49 h 262"/>
                <a:gd name="T56" fmla="*/ 143 w 240"/>
                <a:gd name="T57" fmla="*/ 8 h 262"/>
                <a:gd name="T58" fmla="*/ 120 w 240"/>
                <a:gd name="T59"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62">
                  <a:moveTo>
                    <a:pt x="120" y="262"/>
                  </a:moveTo>
                  <a:cubicBezTo>
                    <a:pt x="112" y="262"/>
                    <a:pt x="103" y="259"/>
                    <a:pt x="96" y="255"/>
                  </a:cubicBezTo>
                  <a:cubicBezTo>
                    <a:pt x="24" y="214"/>
                    <a:pt x="24" y="214"/>
                    <a:pt x="24" y="214"/>
                  </a:cubicBezTo>
                  <a:cubicBezTo>
                    <a:pt x="10" y="206"/>
                    <a:pt x="0" y="189"/>
                    <a:pt x="0" y="172"/>
                  </a:cubicBezTo>
                  <a:cubicBezTo>
                    <a:pt x="0" y="89"/>
                    <a:pt x="0" y="89"/>
                    <a:pt x="0" y="89"/>
                  </a:cubicBezTo>
                  <a:cubicBezTo>
                    <a:pt x="0" y="73"/>
                    <a:pt x="10" y="56"/>
                    <a:pt x="24" y="48"/>
                  </a:cubicBezTo>
                  <a:cubicBezTo>
                    <a:pt x="96" y="7"/>
                    <a:pt x="96" y="7"/>
                    <a:pt x="96" y="7"/>
                  </a:cubicBezTo>
                  <a:cubicBezTo>
                    <a:pt x="103" y="2"/>
                    <a:pt x="112" y="0"/>
                    <a:pt x="120" y="0"/>
                  </a:cubicBezTo>
                  <a:cubicBezTo>
                    <a:pt x="129" y="0"/>
                    <a:pt x="137" y="2"/>
                    <a:pt x="144" y="7"/>
                  </a:cubicBezTo>
                  <a:cubicBezTo>
                    <a:pt x="216" y="48"/>
                    <a:pt x="216" y="48"/>
                    <a:pt x="216" y="48"/>
                  </a:cubicBezTo>
                  <a:cubicBezTo>
                    <a:pt x="230" y="56"/>
                    <a:pt x="240" y="73"/>
                    <a:pt x="240" y="89"/>
                  </a:cubicBezTo>
                  <a:cubicBezTo>
                    <a:pt x="240" y="172"/>
                    <a:pt x="240" y="172"/>
                    <a:pt x="240" y="172"/>
                  </a:cubicBezTo>
                  <a:cubicBezTo>
                    <a:pt x="240" y="189"/>
                    <a:pt x="230" y="206"/>
                    <a:pt x="216" y="214"/>
                  </a:cubicBezTo>
                  <a:cubicBezTo>
                    <a:pt x="144" y="255"/>
                    <a:pt x="144" y="255"/>
                    <a:pt x="144" y="255"/>
                  </a:cubicBezTo>
                  <a:cubicBezTo>
                    <a:pt x="137" y="259"/>
                    <a:pt x="129" y="262"/>
                    <a:pt x="120" y="262"/>
                  </a:cubicBezTo>
                  <a:close/>
                  <a:moveTo>
                    <a:pt x="120" y="2"/>
                  </a:moveTo>
                  <a:cubicBezTo>
                    <a:pt x="112" y="2"/>
                    <a:pt x="104" y="4"/>
                    <a:pt x="97" y="8"/>
                  </a:cubicBezTo>
                  <a:cubicBezTo>
                    <a:pt x="25" y="49"/>
                    <a:pt x="25" y="49"/>
                    <a:pt x="25" y="49"/>
                  </a:cubicBezTo>
                  <a:cubicBezTo>
                    <a:pt x="11" y="57"/>
                    <a:pt x="2" y="73"/>
                    <a:pt x="2" y="89"/>
                  </a:cubicBezTo>
                  <a:cubicBezTo>
                    <a:pt x="2" y="172"/>
                    <a:pt x="2" y="172"/>
                    <a:pt x="2" y="172"/>
                  </a:cubicBezTo>
                  <a:cubicBezTo>
                    <a:pt x="2" y="188"/>
                    <a:pt x="11" y="205"/>
                    <a:pt x="25" y="213"/>
                  </a:cubicBezTo>
                  <a:cubicBezTo>
                    <a:pt x="97" y="254"/>
                    <a:pt x="97" y="254"/>
                    <a:pt x="97" y="254"/>
                  </a:cubicBezTo>
                  <a:cubicBezTo>
                    <a:pt x="104" y="258"/>
                    <a:pt x="112" y="260"/>
                    <a:pt x="120" y="260"/>
                  </a:cubicBezTo>
                  <a:cubicBezTo>
                    <a:pt x="128" y="260"/>
                    <a:pt x="136" y="258"/>
                    <a:pt x="143" y="254"/>
                  </a:cubicBezTo>
                  <a:cubicBezTo>
                    <a:pt x="215" y="213"/>
                    <a:pt x="215" y="213"/>
                    <a:pt x="215" y="213"/>
                  </a:cubicBezTo>
                  <a:cubicBezTo>
                    <a:pt x="229" y="205"/>
                    <a:pt x="238" y="188"/>
                    <a:pt x="238" y="172"/>
                  </a:cubicBezTo>
                  <a:cubicBezTo>
                    <a:pt x="238" y="89"/>
                    <a:pt x="238" y="89"/>
                    <a:pt x="238" y="89"/>
                  </a:cubicBezTo>
                  <a:cubicBezTo>
                    <a:pt x="238" y="73"/>
                    <a:pt x="229" y="57"/>
                    <a:pt x="215" y="49"/>
                  </a:cubicBezTo>
                  <a:cubicBezTo>
                    <a:pt x="143" y="8"/>
                    <a:pt x="143" y="8"/>
                    <a:pt x="143" y="8"/>
                  </a:cubicBezTo>
                  <a:cubicBezTo>
                    <a:pt x="136" y="4"/>
                    <a:pt x="128" y="2"/>
                    <a:pt x="120" y="2"/>
                  </a:cubicBezTo>
                  <a:close/>
                </a:path>
              </a:pathLst>
            </a:custGeom>
            <a:solidFill>
              <a:srgbClr val="7C7C7B">
                <a:alpha val="50196"/>
              </a:srgbClr>
            </a:solidFill>
            <a:ln>
              <a:noFill/>
            </a:ln>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sp>
          <p:nvSpPr>
            <p:cNvPr id="40" name="Freeform 30">
              <a:extLst>
                <a:ext uri="{FF2B5EF4-FFF2-40B4-BE49-F238E27FC236}">
                  <a16:creationId xmlns:a16="http://schemas.microsoft.com/office/drawing/2014/main" id="{D84B9A69-21EE-B43D-E2FB-D43AEB5AFB4D}"/>
                </a:ext>
              </a:extLst>
            </p:cNvPr>
            <p:cNvSpPr>
              <a:spLocks/>
            </p:cNvSpPr>
            <p:nvPr/>
          </p:nvSpPr>
          <p:spPr bwMode="auto">
            <a:xfrm>
              <a:off x="3143721" y="1678236"/>
              <a:ext cx="1287776" cy="1446311"/>
            </a:xfrm>
            <a:custGeom>
              <a:avLst/>
              <a:gdLst>
                <a:gd name="T0" fmla="*/ 89 w 178"/>
                <a:gd name="T1" fmla="*/ 200 h 200"/>
                <a:gd name="T2" fmla="*/ 81 w 178"/>
                <a:gd name="T3" fmla="*/ 197 h 200"/>
                <a:gd name="T4" fmla="*/ 9 w 178"/>
                <a:gd name="T5" fmla="*/ 156 h 200"/>
                <a:gd name="T6" fmla="*/ 0 w 178"/>
                <a:gd name="T7" fmla="*/ 141 h 200"/>
                <a:gd name="T8" fmla="*/ 0 w 178"/>
                <a:gd name="T9" fmla="*/ 58 h 200"/>
                <a:gd name="T10" fmla="*/ 9 w 178"/>
                <a:gd name="T11" fmla="*/ 44 h 200"/>
                <a:gd name="T12" fmla="*/ 81 w 178"/>
                <a:gd name="T13" fmla="*/ 2 h 200"/>
                <a:gd name="T14" fmla="*/ 89 w 178"/>
                <a:gd name="T15" fmla="*/ 0 h 200"/>
                <a:gd name="T16" fmla="*/ 97 w 178"/>
                <a:gd name="T17" fmla="*/ 2 h 200"/>
                <a:gd name="T18" fmla="*/ 169 w 178"/>
                <a:gd name="T19" fmla="*/ 44 h 200"/>
                <a:gd name="T20" fmla="*/ 178 w 178"/>
                <a:gd name="T21" fmla="*/ 58 h 200"/>
                <a:gd name="T22" fmla="*/ 178 w 178"/>
                <a:gd name="T23" fmla="*/ 141 h 200"/>
                <a:gd name="T24" fmla="*/ 169 w 178"/>
                <a:gd name="T25" fmla="*/ 156 h 200"/>
                <a:gd name="T26" fmla="*/ 97 w 178"/>
                <a:gd name="T27" fmla="*/ 197 h 200"/>
                <a:gd name="T28" fmla="*/ 89 w 178"/>
                <a:gd name="T2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200">
                  <a:moveTo>
                    <a:pt x="89" y="200"/>
                  </a:moveTo>
                  <a:cubicBezTo>
                    <a:pt x="86" y="200"/>
                    <a:pt x="83" y="199"/>
                    <a:pt x="81" y="197"/>
                  </a:cubicBezTo>
                  <a:cubicBezTo>
                    <a:pt x="9" y="156"/>
                    <a:pt x="9" y="156"/>
                    <a:pt x="9" y="156"/>
                  </a:cubicBezTo>
                  <a:cubicBezTo>
                    <a:pt x="4" y="153"/>
                    <a:pt x="0" y="147"/>
                    <a:pt x="0" y="141"/>
                  </a:cubicBezTo>
                  <a:cubicBezTo>
                    <a:pt x="0" y="58"/>
                    <a:pt x="0" y="58"/>
                    <a:pt x="0" y="58"/>
                  </a:cubicBezTo>
                  <a:cubicBezTo>
                    <a:pt x="0" y="53"/>
                    <a:pt x="4" y="47"/>
                    <a:pt x="9" y="44"/>
                  </a:cubicBezTo>
                  <a:cubicBezTo>
                    <a:pt x="81" y="2"/>
                    <a:pt x="81" y="2"/>
                    <a:pt x="81" y="2"/>
                  </a:cubicBezTo>
                  <a:cubicBezTo>
                    <a:pt x="83" y="1"/>
                    <a:pt x="86" y="0"/>
                    <a:pt x="89" y="0"/>
                  </a:cubicBezTo>
                  <a:cubicBezTo>
                    <a:pt x="92" y="0"/>
                    <a:pt x="95" y="1"/>
                    <a:pt x="97" y="2"/>
                  </a:cubicBezTo>
                  <a:cubicBezTo>
                    <a:pt x="169" y="44"/>
                    <a:pt x="169" y="44"/>
                    <a:pt x="169" y="44"/>
                  </a:cubicBezTo>
                  <a:cubicBezTo>
                    <a:pt x="174" y="47"/>
                    <a:pt x="178" y="53"/>
                    <a:pt x="178" y="58"/>
                  </a:cubicBezTo>
                  <a:cubicBezTo>
                    <a:pt x="178" y="141"/>
                    <a:pt x="178" y="141"/>
                    <a:pt x="178" y="141"/>
                  </a:cubicBezTo>
                  <a:cubicBezTo>
                    <a:pt x="178" y="147"/>
                    <a:pt x="174" y="153"/>
                    <a:pt x="169" y="156"/>
                  </a:cubicBezTo>
                  <a:cubicBezTo>
                    <a:pt x="97" y="197"/>
                    <a:pt x="97" y="197"/>
                    <a:pt x="97" y="197"/>
                  </a:cubicBezTo>
                  <a:cubicBezTo>
                    <a:pt x="95" y="199"/>
                    <a:pt x="92" y="200"/>
                    <a:pt x="89" y="200"/>
                  </a:cubicBezTo>
                  <a:close/>
                </a:path>
              </a:pathLst>
            </a:custGeom>
            <a:solidFill>
              <a:schemeClr val="tx1">
                <a:lumMod val="25000"/>
                <a:lumOff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pic>
          <p:nvPicPr>
            <p:cNvPr id="54" name="Graphic 53" descr="Settings with solid fill">
              <a:extLst>
                <a:ext uri="{FF2B5EF4-FFF2-40B4-BE49-F238E27FC236}">
                  <a16:creationId xmlns:a16="http://schemas.microsoft.com/office/drawing/2014/main" id="{99A24C9E-8FBF-48B6-F3B1-C124DB7CF5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30409" y="1944191"/>
              <a:ext cx="914400" cy="914400"/>
            </a:xfrm>
            <a:prstGeom prst="rect">
              <a:avLst/>
            </a:prstGeom>
          </p:spPr>
        </p:pic>
      </p:grpSp>
      <p:sp>
        <p:nvSpPr>
          <p:cNvPr id="14" name="TextBox 19">
            <a:extLst>
              <a:ext uri="{FF2B5EF4-FFF2-40B4-BE49-F238E27FC236}">
                <a16:creationId xmlns:a16="http://schemas.microsoft.com/office/drawing/2014/main" id="{DE1EBC3D-E7CC-2095-A913-F63CDB19AEFC}"/>
              </a:ext>
            </a:extLst>
          </p:cNvPr>
          <p:cNvSpPr txBox="1"/>
          <p:nvPr/>
        </p:nvSpPr>
        <p:spPr>
          <a:xfrm>
            <a:off x="2644609" y="3413841"/>
            <a:ext cx="2286000" cy="1723549"/>
          </a:xfrm>
          <a:prstGeom prst="rect">
            <a:avLst/>
          </a:prstGeom>
          <a:solidFill>
            <a:schemeClr val="bg1"/>
          </a:solidFill>
        </p:spPr>
        <p:txBody>
          <a:bodyPr wrap="square">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r>
              <a:rPr lang="en-US" sz="1800" b="1" dirty="0">
                <a:latin typeface="Helvetica Neue"/>
              </a:rPr>
              <a:t>Production Readiness Testing</a:t>
            </a:r>
          </a:p>
          <a:p>
            <a:r>
              <a:rPr lang="en-US" sz="1400" b="1" i="1" dirty="0">
                <a:latin typeface="Helvetica Neue"/>
              </a:rPr>
              <a:t>Oct. 2024 – Jan. 2025</a:t>
            </a:r>
          </a:p>
          <a:p>
            <a:endParaRPr lang="en-US" sz="1400" dirty="0">
              <a:latin typeface="Helvetica Neue"/>
            </a:endParaRPr>
          </a:p>
          <a:p>
            <a:r>
              <a:rPr lang="en-US" sz="1400" dirty="0">
                <a:latin typeface="Helvetica Neue"/>
              </a:rPr>
              <a:t>Agency business users will conduct end-to-end validation testing.</a:t>
            </a:r>
          </a:p>
        </p:txBody>
      </p:sp>
      <p:cxnSp>
        <p:nvCxnSpPr>
          <p:cNvPr id="62" name="Straight Connector 61">
            <a:extLst>
              <a:ext uri="{FF2B5EF4-FFF2-40B4-BE49-F238E27FC236}">
                <a16:creationId xmlns:a16="http://schemas.microsoft.com/office/drawing/2014/main" id="{F44F21DC-F158-516C-F63C-8B7A4A285B86}"/>
              </a:ext>
              <a:ext uri="{C183D7F6-B498-43B3-948B-1728B52AA6E4}">
                <adec:decorative xmlns:adec="http://schemas.microsoft.com/office/drawing/2017/decorative" val="1"/>
              </a:ext>
            </a:extLst>
          </p:cNvPr>
          <p:cNvCxnSpPr>
            <a:cxnSpLocks/>
          </p:cNvCxnSpPr>
          <p:nvPr/>
        </p:nvCxnSpPr>
        <p:spPr>
          <a:xfrm>
            <a:off x="4656289" y="2401391"/>
            <a:ext cx="621794"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8D47FF24-4E3E-AF29-5BE3-45A535D85436}"/>
              </a:ext>
              <a:ext uri="{C183D7F6-B498-43B3-948B-1728B52AA6E4}">
                <adec:decorative xmlns:adec="http://schemas.microsoft.com/office/drawing/2017/decorative" val="1"/>
              </a:ext>
            </a:extLst>
          </p:cNvPr>
          <p:cNvGrpSpPr/>
          <p:nvPr/>
        </p:nvGrpSpPr>
        <p:grpSpPr>
          <a:xfrm>
            <a:off x="5278083" y="1454257"/>
            <a:ext cx="1737360" cy="1894268"/>
            <a:chOff x="5278083" y="1454257"/>
            <a:chExt cx="1737360" cy="1894268"/>
          </a:xfrm>
        </p:grpSpPr>
        <p:sp>
          <p:nvSpPr>
            <p:cNvPr id="25" name="Freeform 29">
              <a:extLst>
                <a:ext uri="{FF2B5EF4-FFF2-40B4-BE49-F238E27FC236}">
                  <a16:creationId xmlns:a16="http://schemas.microsoft.com/office/drawing/2014/main" id="{DD63AFBE-4ED2-EDE7-9266-CAFD2ECBC83A}"/>
                </a:ext>
              </a:extLst>
            </p:cNvPr>
            <p:cNvSpPr>
              <a:spLocks noEditPoints="1"/>
            </p:cNvSpPr>
            <p:nvPr/>
          </p:nvSpPr>
          <p:spPr bwMode="auto">
            <a:xfrm>
              <a:off x="5278083" y="1454257"/>
              <a:ext cx="1737360" cy="1894268"/>
            </a:xfrm>
            <a:custGeom>
              <a:avLst/>
              <a:gdLst>
                <a:gd name="T0" fmla="*/ 120 w 240"/>
                <a:gd name="T1" fmla="*/ 262 h 262"/>
                <a:gd name="T2" fmla="*/ 96 w 240"/>
                <a:gd name="T3" fmla="*/ 255 h 262"/>
                <a:gd name="T4" fmla="*/ 24 w 240"/>
                <a:gd name="T5" fmla="*/ 214 h 262"/>
                <a:gd name="T6" fmla="*/ 0 w 240"/>
                <a:gd name="T7" fmla="*/ 172 h 262"/>
                <a:gd name="T8" fmla="*/ 0 w 240"/>
                <a:gd name="T9" fmla="*/ 89 h 262"/>
                <a:gd name="T10" fmla="*/ 24 w 240"/>
                <a:gd name="T11" fmla="*/ 48 h 262"/>
                <a:gd name="T12" fmla="*/ 96 w 240"/>
                <a:gd name="T13" fmla="*/ 7 h 262"/>
                <a:gd name="T14" fmla="*/ 120 w 240"/>
                <a:gd name="T15" fmla="*/ 0 h 262"/>
                <a:gd name="T16" fmla="*/ 144 w 240"/>
                <a:gd name="T17" fmla="*/ 7 h 262"/>
                <a:gd name="T18" fmla="*/ 216 w 240"/>
                <a:gd name="T19" fmla="*/ 48 h 262"/>
                <a:gd name="T20" fmla="*/ 240 w 240"/>
                <a:gd name="T21" fmla="*/ 89 h 262"/>
                <a:gd name="T22" fmla="*/ 240 w 240"/>
                <a:gd name="T23" fmla="*/ 172 h 262"/>
                <a:gd name="T24" fmla="*/ 216 w 240"/>
                <a:gd name="T25" fmla="*/ 214 h 262"/>
                <a:gd name="T26" fmla="*/ 144 w 240"/>
                <a:gd name="T27" fmla="*/ 255 h 262"/>
                <a:gd name="T28" fmla="*/ 120 w 240"/>
                <a:gd name="T29" fmla="*/ 262 h 262"/>
                <a:gd name="T30" fmla="*/ 120 w 240"/>
                <a:gd name="T31" fmla="*/ 2 h 262"/>
                <a:gd name="T32" fmla="*/ 97 w 240"/>
                <a:gd name="T33" fmla="*/ 8 h 262"/>
                <a:gd name="T34" fmla="*/ 25 w 240"/>
                <a:gd name="T35" fmla="*/ 49 h 262"/>
                <a:gd name="T36" fmla="*/ 2 w 240"/>
                <a:gd name="T37" fmla="*/ 89 h 262"/>
                <a:gd name="T38" fmla="*/ 2 w 240"/>
                <a:gd name="T39" fmla="*/ 172 h 262"/>
                <a:gd name="T40" fmla="*/ 25 w 240"/>
                <a:gd name="T41" fmla="*/ 213 h 262"/>
                <a:gd name="T42" fmla="*/ 97 w 240"/>
                <a:gd name="T43" fmla="*/ 254 h 262"/>
                <a:gd name="T44" fmla="*/ 120 w 240"/>
                <a:gd name="T45" fmla="*/ 260 h 262"/>
                <a:gd name="T46" fmla="*/ 143 w 240"/>
                <a:gd name="T47" fmla="*/ 254 h 262"/>
                <a:gd name="T48" fmla="*/ 215 w 240"/>
                <a:gd name="T49" fmla="*/ 213 h 262"/>
                <a:gd name="T50" fmla="*/ 238 w 240"/>
                <a:gd name="T51" fmla="*/ 172 h 262"/>
                <a:gd name="T52" fmla="*/ 238 w 240"/>
                <a:gd name="T53" fmla="*/ 89 h 262"/>
                <a:gd name="T54" fmla="*/ 215 w 240"/>
                <a:gd name="T55" fmla="*/ 49 h 262"/>
                <a:gd name="T56" fmla="*/ 143 w 240"/>
                <a:gd name="T57" fmla="*/ 8 h 262"/>
                <a:gd name="T58" fmla="*/ 120 w 240"/>
                <a:gd name="T59"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62">
                  <a:moveTo>
                    <a:pt x="120" y="262"/>
                  </a:moveTo>
                  <a:cubicBezTo>
                    <a:pt x="112" y="262"/>
                    <a:pt x="103" y="259"/>
                    <a:pt x="96" y="255"/>
                  </a:cubicBezTo>
                  <a:cubicBezTo>
                    <a:pt x="24" y="214"/>
                    <a:pt x="24" y="214"/>
                    <a:pt x="24" y="214"/>
                  </a:cubicBezTo>
                  <a:cubicBezTo>
                    <a:pt x="10" y="206"/>
                    <a:pt x="0" y="189"/>
                    <a:pt x="0" y="172"/>
                  </a:cubicBezTo>
                  <a:cubicBezTo>
                    <a:pt x="0" y="89"/>
                    <a:pt x="0" y="89"/>
                    <a:pt x="0" y="89"/>
                  </a:cubicBezTo>
                  <a:cubicBezTo>
                    <a:pt x="0" y="73"/>
                    <a:pt x="10" y="56"/>
                    <a:pt x="24" y="48"/>
                  </a:cubicBezTo>
                  <a:cubicBezTo>
                    <a:pt x="96" y="7"/>
                    <a:pt x="96" y="7"/>
                    <a:pt x="96" y="7"/>
                  </a:cubicBezTo>
                  <a:cubicBezTo>
                    <a:pt x="103" y="2"/>
                    <a:pt x="112" y="0"/>
                    <a:pt x="120" y="0"/>
                  </a:cubicBezTo>
                  <a:cubicBezTo>
                    <a:pt x="129" y="0"/>
                    <a:pt x="137" y="2"/>
                    <a:pt x="144" y="7"/>
                  </a:cubicBezTo>
                  <a:cubicBezTo>
                    <a:pt x="216" y="48"/>
                    <a:pt x="216" y="48"/>
                    <a:pt x="216" y="48"/>
                  </a:cubicBezTo>
                  <a:cubicBezTo>
                    <a:pt x="230" y="56"/>
                    <a:pt x="240" y="73"/>
                    <a:pt x="240" y="89"/>
                  </a:cubicBezTo>
                  <a:cubicBezTo>
                    <a:pt x="240" y="172"/>
                    <a:pt x="240" y="172"/>
                    <a:pt x="240" y="172"/>
                  </a:cubicBezTo>
                  <a:cubicBezTo>
                    <a:pt x="240" y="189"/>
                    <a:pt x="230" y="206"/>
                    <a:pt x="216" y="214"/>
                  </a:cubicBezTo>
                  <a:cubicBezTo>
                    <a:pt x="144" y="255"/>
                    <a:pt x="144" y="255"/>
                    <a:pt x="144" y="255"/>
                  </a:cubicBezTo>
                  <a:cubicBezTo>
                    <a:pt x="137" y="259"/>
                    <a:pt x="129" y="262"/>
                    <a:pt x="120" y="262"/>
                  </a:cubicBezTo>
                  <a:close/>
                  <a:moveTo>
                    <a:pt x="120" y="2"/>
                  </a:moveTo>
                  <a:cubicBezTo>
                    <a:pt x="112" y="2"/>
                    <a:pt x="104" y="4"/>
                    <a:pt x="97" y="8"/>
                  </a:cubicBezTo>
                  <a:cubicBezTo>
                    <a:pt x="25" y="49"/>
                    <a:pt x="25" y="49"/>
                    <a:pt x="25" y="49"/>
                  </a:cubicBezTo>
                  <a:cubicBezTo>
                    <a:pt x="11" y="57"/>
                    <a:pt x="2" y="73"/>
                    <a:pt x="2" y="89"/>
                  </a:cubicBezTo>
                  <a:cubicBezTo>
                    <a:pt x="2" y="172"/>
                    <a:pt x="2" y="172"/>
                    <a:pt x="2" y="172"/>
                  </a:cubicBezTo>
                  <a:cubicBezTo>
                    <a:pt x="2" y="188"/>
                    <a:pt x="11" y="205"/>
                    <a:pt x="25" y="213"/>
                  </a:cubicBezTo>
                  <a:cubicBezTo>
                    <a:pt x="97" y="254"/>
                    <a:pt x="97" y="254"/>
                    <a:pt x="97" y="254"/>
                  </a:cubicBezTo>
                  <a:cubicBezTo>
                    <a:pt x="104" y="258"/>
                    <a:pt x="112" y="260"/>
                    <a:pt x="120" y="260"/>
                  </a:cubicBezTo>
                  <a:cubicBezTo>
                    <a:pt x="128" y="260"/>
                    <a:pt x="136" y="258"/>
                    <a:pt x="143" y="254"/>
                  </a:cubicBezTo>
                  <a:cubicBezTo>
                    <a:pt x="215" y="213"/>
                    <a:pt x="215" y="213"/>
                    <a:pt x="215" y="213"/>
                  </a:cubicBezTo>
                  <a:cubicBezTo>
                    <a:pt x="229" y="205"/>
                    <a:pt x="238" y="188"/>
                    <a:pt x="238" y="172"/>
                  </a:cubicBezTo>
                  <a:cubicBezTo>
                    <a:pt x="238" y="89"/>
                    <a:pt x="238" y="89"/>
                    <a:pt x="238" y="89"/>
                  </a:cubicBezTo>
                  <a:cubicBezTo>
                    <a:pt x="238" y="73"/>
                    <a:pt x="229" y="57"/>
                    <a:pt x="215" y="49"/>
                  </a:cubicBezTo>
                  <a:cubicBezTo>
                    <a:pt x="143" y="8"/>
                    <a:pt x="143" y="8"/>
                    <a:pt x="143" y="8"/>
                  </a:cubicBezTo>
                  <a:cubicBezTo>
                    <a:pt x="136" y="4"/>
                    <a:pt x="128" y="2"/>
                    <a:pt x="120" y="2"/>
                  </a:cubicBezTo>
                  <a:close/>
                </a:path>
              </a:pathLst>
            </a:custGeom>
            <a:solidFill>
              <a:srgbClr val="7C7C7B">
                <a:alpha val="50196"/>
              </a:srgbClr>
            </a:solidFill>
            <a:ln>
              <a:noFill/>
            </a:ln>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sp>
          <p:nvSpPr>
            <p:cNvPr id="26" name="Freeform 30">
              <a:extLst>
                <a:ext uri="{FF2B5EF4-FFF2-40B4-BE49-F238E27FC236}">
                  <a16:creationId xmlns:a16="http://schemas.microsoft.com/office/drawing/2014/main" id="{4E029742-3FFE-9842-32F5-1C46DAEFFDC1}"/>
                </a:ext>
              </a:extLst>
            </p:cNvPr>
            <p:cNvSpPr>
              <a:spLocks/>
            </p:cNvSpPr>
            <p:nvPr/>
          </p:nvSpPr>
          <p:spPr bwMode="auto">
            <a:xfrm>
              <a:off x="5502875" y="1678236"/>
              <a:ext cx="1287776" cy="1446311"/>
            </a:xfrm>
            <a:custGeom>
              <a:avLst/>
              <a:gdLst>
                <a:gd name="T0" fmla="*/ 89 w 178"/>
                <a:gd name="T1" fmla="*/ 200 h 200"/>
                <a:gd name="T2" fmla="*/ 81 w 178"/>
                <a:gd name="T3" fmla="*/ 197 h 200"/>
                <a:gd name="T4" fmla="*/ 9 w 178"/>
                <a:gd name="T5" fmla="*/ 156 h 200"/>
                <a:gd name="T6" fmla="*/ 0 w 178"/>
                <a:gd name="T7" fmla="*/ 141 h 200"/>
                <a:gd name="T8" fmla="*/ 0 w 178"/>
                <a:gd name="T9" fmla="*/ 58 h 200"/>
                <a:gd name="T10" fmla="*/ 9 w 178"/>
                <a:gd name="T11" fmla="*/ 44 h 200"/>
                <a:gd name="T12" fmla="*/ 81 w 178"/>
                <a:gd name="T13" fmla="*/ 2 h 200"/>
                <a:gd name="T14" fmla="*/ 89 w 178"/>
                <a:gd name="T15" fmla="*/ 0 h 200"/>
                <a:gd name="T16" fmla="*/ 97 w 178"/>
                <a:gd name="T17" fmla="*/ 2 h 200"/>
                <a:gd name="T18" fmla="*/ 169 w 178"/>
                <a:gd name="T19" fmla="*/ 44 h 200"/>
                <a:gd name="T20" fmla="*/ 178 w 178"/>
                <a:gd name="T21" fmla="*/ 58 h 200"/>
                <a:gd name="T22" fmla="*/ 178 w 178"/>
                <a:gd name="T23" fmla="*/ 141 h 200"/>
                <a:gd name="T24" fmla="*/ 169 w 178"/>
                <a:gd name="T25" fmla="*/ 156 h 200"/>
                <a:gd name="T26" fmla="*/ 97 w 178"/>
                <a:gd name="T27" fmla="*/ 197 h 200"/>
                <a:gd name="T28" fmla="*/ 89 w 178"/>
                <a:gd name="T2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200">
                  <a:moveTo>
                    <a:pt x="89" y="200"/>
                  </a:moveTo>
                  <a:cubicBezTo>
                    <a:pt x="86" y="200"/>
                    <a:pt x="83" y="199"/>
                    <a:pt x="81" y="197"/>
                  </a:cubicBezTo>
                  <a:cubicBezTo>
                    <a:pt x="9" y="156"/>
                    <a:pt x="9" y="156"/>
                    <a:pt x="9" y="156"/>
                  </a:cubicBezTo>
                  <a:cubicBezTo>
                    <a:pt x="4" y="153"/>
                    <a:pt x="0" y="147"/>
                    <a:pt x="0" y="141"/>
                  </a:cubicBezTo>
                  <a:cubicBezTo>
                    <a:pt x="0" y="58"/>
                    <a:pt x="0" y="58"/>
                    <a:pt x="0" y="58"/>
                  </a:cubicBezTo>
                  <a:cubicBezTo>
                    <a:pt x="0" y="53"/>
                    <a:pt x="4" y="47"/>
                    <a:pt x="9" y="44"/>
                  </a:cubicBezTo>
                  <a:cubicBezTo>
                    <a:pt x="81" y="2"/>
                    <a:pt x="81" y="2"/>
                    <a:pt x="81" y="2"/>
                  </a:cubicBezTo>
                  <a:cubicBezTo>
                    <a:pt x="83" y="1"/>
                    <a:pt x="86" y="0"/>
                    <a:pt x="89" y="0"/>
                  </a:cubicBezTo>
                  <a:cubicBezTo>
                    <a:pt x="92" y="0"/>
                    <a:pt x="95" y="1"/>
                    <a:pt x="97" y="2"/>
                  </a:cubicBezTo>
                  <a:cubicBezTo>
                    <a:pt x="169" y="44"/>
                    <a:pt x="169" y="44"/>
                    <a:pt x="169" y="44"/>
                  </a:cubicBezTo>
                  <a:cubicBezTo>
                    <a:pt x="174" y="47"/>
                    <a:pt x="178" y="53"/>
                    <a:pt x="178" y="58"/>
                  </a:cubicBezTo>
                  <a:cubicBezTo>
                    <a:pt x="178" y="141"/>
                    <a:pt x="178" y="141"/>
                    <a:pt x="178" y="141"/>
                  </a:cubicBezTo>
                  <a:cubicBezTo>
                    <a:pt x="178" y="147"/>
                    <a:pt x="174" y="153"/>
                    <a:pt x="169" y="156"/>
                  </a:cubicBezTo>
                  <a:cubicBezTo>
                    <a:pt x="97" y="197"/>
                    <a:pt x="97" y="197"/>
                    <a:pt x="97" y="197"/>
                  </a:cubicBezTo>
                  <a:cubicBezTo>
                    <a:pt x="95" y="199"/>
                    <a:pt x="92" y="200"/>
                    <a:pt x="89" y="20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pic>
          <p:nvPicPr>
            <p:cNvPr id="50" name="Graphic 49" descr="Playbook with solid fill">
              <a:extLst>
                <a:ext uri="{FF2B5EF4-FFF2-40B4-BE49-F238E27FC236}">
                  <a16:creationId xmlns:a16="http://schemas.microsoft.com/office/drawing/2014/main" id="{0EE8256E-EA70-7D4B-0B43-6E62B843C7C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89563" y="1944191"/>
              <a:ext cx="914400" cy="914400"/>
            </a:xfrm>
            <a:prstGeom prst="rect">
              <a:avLst/>
            </a:prstGeom>
          </p:spPr>
        </p:pic>
      </p:grpSp>
      <p:sp>
        <p:nvSpPr>
          <p:cNvPr id="9" name="TextBox 22">
            <a:extLst>
              <a:ext uri="{FF2B5EF4-FFF2-40B4-BE49-F238E27FC236}">
                <a16:creationId xmlns:a16="http://schemas.microsoft.com/office/drawing/2014/main" id="{B2B9EA76-9077-EF3B-48B8-DAC326FE4A74}"/>
              </a:ext>
            </a:extLst>
          </p:cNvPr>
          <p:cNvSpPr txBox="1"/>
          <p:nvPr/>
        </p:nvSpPr>
        <p:spPr>
          <a:xfrm>
            <a:off x="5015473" y="3413841"/>
            <a:ext cx="2286000" cy="2154436"/>
          </a:xfrm>
          <a:prstGeom prst="rect">
            <a:avLst/>
          </a:prstGeom>
          <a:solidFill>
            <a:schemeClr val="bg1"/>
          </a:solidFill>
        </p:spPr>
        <p:txBody>
          <a:bodyPr wrap="square">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r>
              <a:rPr lang="en-US" sz="1800" b="1" dirty="0">
                <a:latin typeface="Helvetica Neue"/>
              </a:rPr>
              <a:t>End User</a:t>
            </a:r>
          </a:p>
          <a:p>
            <a:r>
              <a:rPr lang="en-US" sz="1800" b="1" dirty="0">
                <a:latin typeface="Helvetica Neue"/>
              </a:rPr>
              <a:t>Training</a:t>
            </a:r>
          </a:p>
          <a:p>
            <a:r>
              <a:rPr lang="en-US" sz="1400" b="1" i="1" dirty="0">
                <a:latin typeface="Helvetica Neue"/>
              </a:rPr>
              <a:t>Nov. 2024 – Feb. 2025</a:t>
            </a:r>
          </a:p>
          <a:p>
            <a:endParaRPr lang="en-US" sz="1400" dirty="0">
              <a:latin typeface="Helvetica Neue"/>
            </a:endParaRPr>
          </a:p>
          <a:p>
            <a:r>
              <a:rPr lang="en-US" sz="1400" dirty="0">
                <a:latin typeface="Helvetica Neue"/>
              </a:rPr>
              <a:t>Agency users will be trained on the new Fiori user interface and any minor application function changes.</a:t>
            </a:r>
          </a:p>
        </p:txBody>
      </p:sp>
      <p:cxnSp>
        <p:nvCxnSpPr>
          <p:cNvPr id="63" name="Straight Connector 62">
            <a:extLst>
              <a:ext uri="{FF2B5EF4-FFF2-40B4-BE49-F238E27FC236}">
                <a16:creationId xmlns:a16="http://schemas.microsoft.com/office/drawing/2014/main" id="{371D7653-2D2F-D3F2-935E-D959450D6FB4}"/>
              </a:ext>
              <a:ext uri="{C183D7F6-B498-43B3-948B-1728B52AA6E4}">
                <adec:decorative xmlns:adec="http://schemas.microsoft.com/office/drawing/2017/decorative" val="1"/>
              </a:ext>
            </a:extLst>
          </p:cNvPr>
          <p:cNvCxnSpPr>
            <a:cxnSpLocks/>
          </p:cNvCxnSpPr>
          <p:nvPr/>
        </p:nvCxnSpPr>
        <p:spPr>
          <a:xfrm>
            <a:off x="7015443" y="2401391"/>
            <a:ext cx="621794"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9D4E0025-7D5C-2C05-CFCA-EA81E96F64C3}"/>
              </a:ext>
              <a:ext uri="{C183D7F6-B498-43B3-948B-1728B52AA6E4}">
                <adec:decorative xmlns:adec="http://schemas.microsoft.com/office/drawing/2017/decorative" val="1"/>
              </a:ext>
            </a:extLst>
          </p:cNvPr>
          <p:cNvGrpSpPr/>
          <p:nvPr/>
        </p:nvGrpSpPr>
        <p:grpSpPr>
          <a:xfrm>
            <a:off x="7637237" y="1454257"/>
            <a:ext cx="1737360" cy="1894268"/>
            <a:chOff x="7637237" y="1454257"/>
            <a:chExt cx="1737360" cy="1894268"/>
          </a:xfrm>
        </p:grpSpPr>
        <p:sp>
          <p:nvSpPr>
            <p:cNvPr id="17" name="Freeform 29">
              <a:extLst>
                <a:ext uri="{FF2B5EF4-FFF2-40B4-BE49-F238E27FC236}">
                  <a16:creationId xmlns:a16="http://schemas.microsoft.com/office/drawing/2014/main" id="{F103A31F-AC5D-A27E-1A75-8B7310D9F135}"/>
                </a:ext>
              </a:extLst>
            </p:cNvPr>
            <p:cNvSpPr>
              <a:spLocks noEditPoints="1"/>
            </p:cNvSpPr>
            <p:nvPr/>
          </p:nvSpPr>
          <p:spPr bwMode="auto">
            <a:xfrm>
              <a:off x="7637237" y="1454257"/>
              <a:ext cx="1737360" cy="1894268"/>
            </a:xfrm>
            <a:custGeom>
              <a:avLst/>
              <a:gdLst>
                <a:gd name="T0" fmla="*/ 120 w 240"/>
                <a:gd name="T1" fmla="*/ 262 h 262"/>
                <a:gd name="T2" fmla="*/ 96 w 240"/>
                <a:gd name="T3" fmla="*/ 255 h 262"/>
                <a:gd name="T4" fmla="*/ 24 w 240"/>
                <a:gd name="T5" fmla="*/ 214 h 262"/>
                <a:gd name="T6" fmla="*/ 0 w 240"/>
                <a:gd name="T7" fmla="*/ 172 h 262"/>
                <a:gd name="T8" fmla="*/ 0 w 240"/>
                <a:gd name="T9" fmla="*/ 89 h 262"/>
                <a:gd name="T10" fmla="*/ 24 w 240"/>
                <a:gd name="T11" fmla="*/ 48 h 262"/>
                <a:gd name="T12" fmla="*/ 96 w 240"/>
                <a:gd name="T13" fmla="*/ 7 h 262"/>
                <a:gd name="T14" fmla="*/ 120 w 240"/>
                <a:gd name="T15" fmla="*/ 0 h 262"/>
                <a:gd name="T16" fmla="*/ 144 w 240"/>
                <a:gd name="T17" fmla="*/ 7 h 262"/>
                <a:gd name="T18" fmla="*/ 216 w 240"/>
                <a:gd name="T19" fmla="*/ 48 h 262"/>
                <a:gd name="T20" fmla="*/ 240 w 240"/>
                <a:gd name="T21" fmla="*/ 89 h 262"/>
                <a:gd name="T22" fmla="*/ 240 w 240"/>
                <a:gd name="T23" fmla="*/ 172 h 262"/>
                <a:gd name="T24" fmla="*/ 216 w 240"/>
                <a:gd name="T25" fmla="*/ 214 h 262"/>
                <a:gd name="T26" fmla="*/ 144 w 240"/>
                <a:gd name="T27" fmla="*/ 255 h 262"/>
                <a:gd name="T28" fmla="*/ 120 w 240"/>
                <a:gd name="T29" fmla="*/ 262 h 262"/>
                <a:gd name="T30" fmla="*/ 120 w 240"/>
                <a:gd name="T31" fmla="*/ 2 h 262"/>
                <a:gd name="T32" fmla="*/ 97 w 240"/>
                <a:gd name="T33" fmla="*/ 8 h 262"/>
                <a:gd name="T34" fmla="*/ 25 w 240"/>
                <a:gd name="T35" fmla="*/ 49 h 262"/>
                <a:gd name="T36" fmla="*/ 2 w 240"/>
                <a:gd name="T37" fmla="*/ 89 h 262"/>
                <a:gd name="T38" fmla="*/ 2 w 240"/>
                <a:gd name="T39" fmla="*/ 172 h 262"/>
                <a:gd name="T40" fmla="*/ 25 w 240"/>
                <a:gd name="T41" fmla="*/ 213 h 262"/>
                <a:gd name="T42" fmla="*/ 97 w 240"/>
                <a:gd name="T43" fmla="*/ 254 h 262"/>
                <a:gd name="T44" fmla="*/ 120 w 240"/>
                <a:gd name="T45" fmla="*/ 260 h 262"/>
                <a:gd name="T46" fmla="*/ 143 w 240"/>
                <a:gd name="T47" fmla="*/ 254 h 262"/>
                <a:gd name="T48" fmla="*/ 215 w 240"/>
                <a:gd name="T49" fmla="*/ 213 h 262"/>
                <a:gd name="T50" fmla="*/ 238 w 240"/>
                <a:gd name="T51" fmla="*/ 172 h 262"/>
                <a:gd name="T52" fmla="*/ 238 w 240"/>
                <a:gd name="T53" fmla="*/ 89 h 262"/>
                <a:gd name="T54" fmla="*/ 215 w 240"/>
                <a:gd name="T55" fmla="*/ 49 h 262"/>
                <a:gd name="T56" fmla="*/ 143 w 240"/>
                <a:gd name="T57" fmla="*/ 8 h 262"/>
                <a:gd name="T58" fmla="*/ 120 w 240"/>
                <a:gd name="T59"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62">
                  <a:moveTo>
                    <a:pt x="120" y="262"/>
                  </a:moveTo>
                  <a:cubicBezTo>
                    <a:pt x="112" y="262"/>
                    <a:pt x="103" y="259"/>
                    <a:pt x="96" y="255"/>
                  </a:cubicBezTo>
                  <a:cubicBezTo>
                    <a:pt x="24" y="214"/>
                    <a:pt x="24" y="214"/>
                    <a:pt x="24" y="214"/>
                  </a:cubicBezTo>
                  <a:cubicBezTo>
                    <a:pt x="10" y="206"/>
                    <a:pt x="0" y="189"/>
                    <a:pt x="0" y="172"/>
                  </a:cubicBezTo>
                  <a:cubicBezTo>
                    <a:pt x="0" y="89"/>
                    <a:pt x="0" y="89"/>
                    <a:pt x="0" y="89"/>
                  </a:cubicBezTo>
                  <a:cubicBezTo>
                    <a:pt x="0" y="73"/>
                    <a:pt x="10" y="56"/>
                    <a:pt x="24" y="48"/>
                  </a:cubicBezTo>
                  <a:cubicBezTo>
                    <a:pt x="96" y="7"/>
                    <a:pt x="96" y="7"/>
                    <a:pt x="96" y="7"/>
                  </a:cubicBezTo>
                  <a:cubicBezTo>
                    <a:pt x="103" y="2"/>
                    <a:pt x="112" y="0"/>
                    <a:pt x="120" y="0"/>
                  </a:cubicBezTo>
                  <a:cubicBezTo>
                    <a:pt x="129" y="0"/>
                    <a:pt x="137" y="2"/>
                    <a:pt x="144" y="7"/>
                  </a:cubicBezTo>
                  <a:cubicBezTo>
                    <a:pt x="216" y="48"/>
                    <a:pt x="216" y="48"/>
                    <a:pt x="216" y="48"/>
                  </a:cubicBezTo>
                  <a:cubicBezTo>
                    <a:pt x="230" y="56"/>
                    <a:pt x="240" y="73"/>
                    <a:pt x="240" y="89"/>
                  </a:cubicBezTo>
                  <a:cubicBezTo>
                    <a:pt x="240" y="172"/>
                    <a:pt x="240" y="172"/>
                    <a:pt x="240" y="172"/>
                  </a:cubicBezTo>
                  <a:cubicBezTo>
                    <a:pt x="240" y="189"/>
                    <a:pt x="230" y="206"/>
                    <a:pt x="216" y="214"/>
                  </a:cubicBezTo>
                  <a:cubicBezTo>
                    <a:pt x="144" y="255"/>
                    <a:pt x="144" y="255"/>
                    <a:pt x="144" y="255"/>
                  </a:cubicBezTo>
                  <a:cubicBezTo>
                    <a:pt x="137" y="259"/>
                    <a:pt x="129" y="262"/>
                    <a:pt x="120" y="262"/>
                  </a:cubicBezTo>
                  <a:close/>
                  <a:moveTo>
                    <a:pt x="120" y="2"/>
                  </a:moveTo>
                  <a:cubicBezTo>
                    <a:pt x="112" y="2"/>
                    <a:pt x="104" y="4"/>
                    <a:pt x="97" y="8"/>
                  </a:cubicBezTo>
                  <a:cubicBezTo>
                    <a:pt x="25" y="49"/>
                    <a:pt x="25" y="49"/>
                    <a:pt x="25" y="49"/>
                  </a:cubicBezTo>
                  <a:cubicBezTo>
                    <a:pt x="11" y="57"/>
                    <a:pt x="2" y="73"/>
                    <a:pt x="2" y="89"/>
                  </a:cubicBezTo>
                  <a:cubicBezTo>
                    <a:pt x="2" y="172"/>
                    <a:pt x="2" y="172"/>
                    <a:pt x="2" y="172"/>
                  </a:cubicBezTo>
                  <a:cubicBezTo>
                    <a:pt x="2" y="188"/>
                    <a:pt x="11" y="205"/>
                    <a:pt x="25" y="213"/>
                  </a:cubicBezTo>
                  <a:cubicBezTo>
                    <a:pt x="97" y="254"/>
                    <a:pt x="97" y="254"/>
                    <a:pt x="97" y="254"/>
                  </a:cubicBezTo>
                  <a:cubicBezTo>
                    <a:pt x="104" y="258"/>
                    <a:pt x="112" y="260"/>
                    <a:pt x="120" y="260"/>
                  </a:cubicBezTo>
                  <a:cubicBezTo>
                    <a:pt x="128" y="260"/>
                    <a:pt x="136" y="258"/>
                    <a:pt x="143" y="254"/>
                  </a:cubicBezTo>
                  <a:cubicBezTo>
                    <a:pt x="215" y="213"/>
                    <a:pt x="215" y="213"/>
                    <a:pt x="215" y="213"/>
                  </a:cubicBezTo>
                  <a:cubicBezTo>
                    <a:pt x="229" y="205"/>
                    <a:pt x="238" y="188"/>
                    <a:pt x="238" y="172"/>
                  </a:cubicBezTo>
                  <a:cubicBezTo>
                    <a:pt x="238" y="89"/>
                    <a:pt x="238" y="89"/>
                    <a:pt x="238" y="89"/>
                  </a:cubicBezTo>
                  <a:cubicBezTo>
                    <a:pt x="238" y="73"/>
                    <a:pt x="229" y="57"/>
                    <a:pt x="215" y="49"/>
                  </a:cubicBezTo>
                  <a:cubicBezTo>
                    <a:pt x="143" y="8"/>
                    <a:pt x="143" y="8"/>
                    <a:pt x="143" y="8"/>
                  </a:cubicBezTo>
                  <a:cubicBezTo>
                    <a:pt x="136" y="4"/>
                    <a:pt x="128" y="2"/>
                    <a:pt x="120" y="2"/>
                  </a:cubicBezTo>
                  <a:close/>
                </a:path>
              </a:pathLst>
            </a:custGeom>
            <a:solidFill>
              <a:srgbClr val="7C7C7B">
                <a:alpha val="50196"/>
              </a:srgbClr>
            </a:solidFill>
            <a:ln>
              <a:noFill/>
            </a:ln>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sp>
          <p:nvSpPr>
            <p:cNvPr id="18" name="Freeform 30">
              <a:extLst>
                <a:ext uri="{FF2B5EF4-FFF2-40B4-BE49-F238E27FC236}">
                  <a16:creationId xmlns:a16="http://schemas.microsoft.com/office/drawing/2014/main" id="{19389210-6870-3E43-9777-A03B1EAFE05D}"/>
                </a:ext>
              </a:extLst>
            </p:cNvPr>
            <p:cNvSpPr>
              <a:spLocks/>
            </p:cNvSpPr>
            <p:nvPr/>
          </p:nvSpPr>
          <p:spPr bwMode="auto">
            <a:xfrm>
              <a:off x="7862029" y="1678236"/>
              <a:ext cx="1287776" cy="1446311"/>
            </a:xfrm>
            <a:custGeom>
              <a:avLst/>
              <a:gdLst>
                <a:gd name="T0" fmla="*/ 89 w 178"/>
                <a:gd name="T1" fmla="*/ 200 h 200"/>
                <a:gd name="T2" fmla="*/ 81 w 178"/>
                <a:gd name="T3" fmla="*/ 197 h 200"/>
                <a:gd name="T4" fmla="*/ 9 w 178"/>
                <a:gd name="T5" fmla="*/ 156 h 200"/>
                <a:gd name="T6" fmla="*/ 0 w 178"/>
                <a:gd name="T7" fmla="*/ 141 h 200"/>
                <a:gd name="T8" fmla="*/ 0 w 178"/>
                <a:gd name="T9" fmla="*/ 58 h 200"/>
                <a:gd name="T10" fmla="*/ 9 w 178"/>
                <a:gd name="T11" fmla="*/ 44 h 200"/>
                <a:gd name="T12" fmla="*/ 81 w 178"/>
                <a:gd name="T13" fmla="*/ 2 h 200"/>
                <a:gd name="T14" fmla="*/ 89 w 178"/>
                <a:gd name="T15" fmla="*/ 0 h 200"/>
                <a:gd name="T16" fmla="*/ 97 w 178"/>
                <a:gd name="T17" fmla="*/ 2 h 200"/>
                <a:gd name="T18" fmla="*/ 169 w 178"/>
                <a:gd name="T19" fmla="*/ 44 h 200"/>
                <a:gd name="T20" fmla="*/ 178 w 178"/>
                <a:gd name="T21" fmla="*/ 58 h 200"/>
                <a:gd name="T22" fmla="*/ 178 w 178"/>
                <a:gd name="T23" fmla="*/ 141 h 200"/>
                <a:gd name="T24" fmla="*/ 169 w 178"/>
                <a:gd name="T25" fmla="*/ 156 h 200"/>
                <a:gd name="T26" fmla="*/ 97 w 178"/>
                <a:gd name="T27" fmla="*/ 197 h 200"/>
                <a:gd name="T28" fmla="*/ 89 w 178"/>
                <a:gd name="T2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200">
                  <a:moveTo>
                    <a:pt x="89" y="200"/>
                  </a:moveTo>
                  <a:cubicBezTo>
                    <a:pt x="86" y="200"/>
                    <a:pt x="83" y="199"/>
                    <a:pt x="81" y="197"/>
                  </a:cubicBezTo>
                  <a:cubicBezTo>
                    <a:pt x="9" y="156"/>
                    <a:pt x="9" y="156"/>
                    <a:pt x="9" y="156"/>
                  </a:cubicBezTo>
                  <a:cubicBezTo>
                    <a:pt x="4" y="153"/>
                    <a:pt x="0" y="147"/>
                    <a:pt x="0" y="141"/>
                  </a:cubicBezTo>
                  <a:cubicBezTo>
                    <a:pt x="0" y="58"/>
                    <a:pt x="0" y="58"/>
                    <a:pt x="0" y="58"/>
                  </a:cubicBezTo>
                  <a:cubicBezTo>
                    <a:pt x="0" y="53"/>
                    <a:pt x="4" y="47"/>
                    <a:pt x="9" y="44"/>
                  </a:cubicBezTo>
                  <a:cubicBezTo>
                    <a:pt x="81" y="2"/>
                    <a:pt x="81" y="2"/>
                    <a:pt x="81" y="2"/>
                  </a:cubicBezTo>
                  <a:cubicBezTo>
                    <a:pt x="83" y="1"/>
                    <a:pt x="86" y="0"/>
                    <a:pt x="89" y="0"/>
                  </a:cubicBezTo>
                  <a:cubicBezTo>
                    <a:pt x="92" y="0"/>
                    <a:pt x="95" y="1"/>
                    <a:pt x="97" y="2"/>
                  </a:cubicBezTo>
                  <a:cubicBezTo>
                    <a:pt x="169" y="44"/>
                    <a:pt x="169" y="44"/>
                    <a:pt x="169" y="44"/>
                  </a:cubicBezTo>
                  <a:cubicBezTo>
                    <a:pt x="174" y="47"/>
                    <a:pt x="178" y="53"/>
                    <a:pt x="178" y="58"/>
                  </a:cubicBezTo>
                  <a:cubicBezTo>
                    <a:pt x="178" y="141"/>
                    <a:pt x="178" y="141"/>
                    <a:pt x="178" y="141"/>
                  </a:cubicBezTo>
                  <a:cubicBezTo>
                    <a:pt x="178" y="147"/>
                    <a:pt x="174" y="153"/>
                    <a:pt x="169" y="156"/>
                  </a:cubicBezTo>
                  <a:cubicBezTo>
                    <a:pt x="97" y="197"/>
                    <a:pt x="97" y="197"/>
                    <a:pt x="97" y="197"/>
                  </a:cubicBezTo>
                  <a:cubicBezTo>
                    <a:pt x="95" y="199"/>
                    <a:pt x="92" y="200"/>
                    <a:pt x="89" y="20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pic>
          <p:nvPicPr>
            <p:cNvPr id="52" name="Graphic 51" descr="Race Flag with solid fill">
              <a:extLst>
                <a:ext uri="{FF2B5EF4-FFF2-40B4-BE49-F238E27FC236}">
                  <a16:creationId xmlns:a16="http://schemas.microsoft.com/office/drawing/2014/main" id="{FF766F0E-2219-94B9-5E2A-2AED08F7C7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48717" y="1944191"/>
              <a:ext cx="914400" cy="914400"/>
            </a:xfrm>
            <a:prstGeom prst="rect">
              <a:avLst/>
            </a:prstGeom>
          </p:spPr>
        </p:pic>
      </p:grpSp>
      <p:sp>
        <p:nvSpPr>
          <p:cNvPr id="10" name="TextBox 24">
            <a:extLst>
              <a:ext uri="{FF2B5EF4-FFF2-40B4-BE49-F238E27FC236}">
                <a16:creationId xmlns:a16="http://schemas.microsoft.com/office/drawing/2014/main" id="{8EB76DAF-6440-76E6-9C8D-741310D975C0}"/>
              </a:ext>
            </a:extLst>
          </p:cNvPr>
          <p:cNvSpPr txBox="1"/>
          <p:nvPr/>
        </p:nvSpPr>
        <p:spPr>
          <a:xfrm>
            <a:off x="7362917" y="3413840"/>
            <a:ext cx="2286000" cy="1723549"/>
          </a:xfrm>
          <a:prstGeom prst="rect">
            <a:avLst/>
          </a:prstGeom>
          <a:solidFill>
            <a:schemeClr val="bg1"/>
          </a:solidFill>
        </p:spPr>
        <p:txBody>
          <a:bodyPr wrap="square">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r>
              <a:rPr lang="en-US" sz="1800" b="1" u="none" strike="noStrike" dirty="0">
                <a:effectLst/>
                <a:latin typeface="Helvetica Neue"/>
              </a:rPr>
              <a:t>Deployment </a:t>
            </a:r>
          </a:p>
          <a:p>
            <a:r>
              <a:rPr lang="en-US" sz="1800" b="1" u="none" strike="noStrike" dirty="0">
                <a:effectLst/>
                <a:latin typeface="Helvetica Neue"/>
              </a:rPr>
              <a:t>Cutover </a:t>
            </a:r>
            <a:r>
              <a:rPr lang="en-US" sz="1800" b="1" dirty="0">
                <a:latin typeface="Helvetica Neue"/>
              </a:rPr>
              <a:t>&amp;</a:t>
            </a:r>
            <a:r>
              <a:rPr lang="en-US" sz="1800" b="1" u="none" strike="noStrike" dirty="0">
                <a:effectLst/>
                <a:latin typeface="Helvetica Neue"/>
              </a:rPr>
              <a:t> Go Live</a:t>
            </a:r>
            <a:endParaRPr lang="en-US" sz="1800" dirty="0">
              <a:latin typeface="Helvetica Neue"/>
            </a:endParaRPr>
          </a:p>
          <a:p>
            <a:r>
              <a:rPr lang="en-US" sz="1400" b="1" i="1" u="none" strike="noStrike" dirty="0">
                <a:effectLst/>
                <a:latin typeface="Helvetica Neue"/>
              </a:rPr>
              <a:t>Feb. 2025</a:t>
            </a:r>
          </a:p>
          <a:p>
            <a:endParaRPr lang="en-US" sz="1400" u="none" strike="noStrike" dirty="0">
              <a:effectLst/>
              <a:latin typeface="Helvetica Neue"/>
            </a:endParaRPr>
          </a:p>
          <a:p>
            <a:r>
              <a:rPr lang="en-US" sz="1400" u="none" strike="noStrike" dirty="0">
                <a:effectLst/>
                <a:latin typeface="Helvetica Neue"/>
              </a:rPr>
              <a:t>Agency</a:t>
            </a:r>
            <a:r>
              <a:rPr lang="en-US" sz="1400" b="1" u="none" strike="noStrike" dirty="0">
                <a:effectLst/>
                <a:latin typeface="Helvetica Neue"/>
              </a:rPr>
              <a:t> </a:t>
            </a:r>
            <a:r>
              <a:rPr lang="en-US" sz="1400" u="none" strike="noStrike" dirty="0">
                <a:effectLst/>
                <a:latin typeface="Helvetica Neue"/>
              </a:rPr>
              <a:t>participation in post go-live validation as required.</a:t>
            </a:r>
            <a:endParaRPr lang="en-US" sz="1400" dirty="0">
              <a:latin typeface="Helvetica Neue"/>
            </a:endParaRPr>
          </a:p>
        </p:txBody>
      </p:sp>
      <p:cxnSp>
        <p:nvCxnSpPr>
          <p:cNvPr id="64" name="Straight Connector 63">
            <a:extLst>
              <a:ext uri="{FF2B5EF4-FFF2-40B4-BE49-F238E27FC236}">
                <a16:creationId xmlns:a16="http://schemas.microsoft.com/office/drawing/2014/main" id="{ED2583E8-182C-B7E8-EAF2-4F6E5B113209}"/>
              </a:ext>
              <a:ext uri="{C183D7F6-B498-43B3-948B-1728B52AA6E4}">
                <adec:decorative xmlns:adec="http://schemas.microsoft.com/office/drawing/2017/decorative" val="1"/>
              </a:ext>
            </a:extLst>
          </p:cNvPr>
          <p:cNvCxnSpPr>
            <a:cxnSpLocks/>
          </p:cNvCxnSpPr>
          <p:nvPr/>
        </p:nvCxnSpPr>
        <p:spPr>
          <a:xfrm>
            <a:off x="9374596" y="2401391"/>
            <a:ext cx="621794"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9" name="Group 58">
            <a:extLst>
              <a:ext uri="{FF2B5EF4-FFF2-40B4-BE49-F238E27FC236}">
                <a16:creationId xmlns:a16="http://schemas.microsoft.com/office/drawing/2014/main" id="{9791059A-E710-CA12-7766-C9FED604664F}"/>
              </a:ext>
              <a:ext uri="{C183D7F6-B498-43B3-948B-1728B52AA6E4}">
                <adec:decorative xmlns:adec="http://schemas.microsoft.com/office/drawing/2017/decorative" val="1"/>
              </a:ext>
            </a:extLst>
          </p:cNvPr>
          <p:cNvGrpSpPr/>
          <p:nvPr/>
        </p:nvGrpSpPr>
        <p:grpSpPr>
          <a:xfrm>
            <a:off x="9996390" y="1454258"/>
            <a:ext cx="1737360" cy="1894267"/>
            <a:chOff x="9996390" y="1454258"/>
            <a:chExt cx="1737360" cy="1894267"/>
          </a:xfrm>
        </p:grpSpPr>
        <p:sp>
          <p:nvSpPr>
            <p:cNvPr id="4" name="Freeform 29">
              <a:extLst>
                <a:ext uri="{FF2B5EF4-FFF2-40B4-BE49-F238E27FC236}">
                  <a16:creationId xmlns:a16="http://schemas.microsoft.com/office/drawing/2014/main" id="{4CE75D8B-4F0B-9143-143A-6532ABB84016}"/>
                </a:ext>
              </a:extLst>
            </p:cNvPr>
            <p:cNvSpPr>
              <a:spLocks noEditPoints="1"/>
            </p:cNvSpPr>
            <p:nvPr/>
          </p:nvSpPr>
          <p:spPr bwMode="auto">
            <a:xfrm>
              <a:off x="9996390" y="1454258"/>
              <a:ext cx="1737360" cy="1894267"/>
            </a:xfrm>
            <a:custGeom>
              <a:avLst/>
              <a:gdLst>
                <a:gd name="T0" fmla="*/ 120 w 240"/>
                <a:gd name="T1" fmla="*/ 262 h 262"/>
                <a:gd name="T2" fmla="*/ 96 w 240"/>
                <a:gd name="T3" fmla="*/ 255 h 262"/>
                <a:gd name="T4" fmla="*/ 24 w 240"/>
                <a:gd name="T5" fmla="*/ 214 h 262"/>
                <a:gd name="T6" fmla="*/ 0 w 240"/>
                <a:gd name="T7" fmla="*/ 172 h 262"/>
                <a:gd name="T8" fmla="*/ 0 w 240"/>
                <a:gd name="T9" fmla="*/ 89 h 262"/>
                <a:gd name="T10" fmla="*/ 24 w 240"/>
                <a:gd name="T11" fmla="*/ 48 h 262"/>
                <a:gd name="T12" fmla="*/ 96 w 240"/>
                <a:gd name="T13" fmla="*/ 7 h 262"/>
                <a:gd name="T14" fmla="*/ 120 w 240"/>
                <a:gd name="T15" fmla="*/ 0 h 262"/>
                <a:gd name="T16" fmla="*/ 144 w 240"/>
                <a:gd name="T17" fmla="*/ 7 h 262"/>
                <a:gd name="T18" fmla="*/ 216 w 240"/>
                <a:gd name="T19" fmla="*/ 48 h 262"/>
                <a:gd name="T20" fmla="*/ 240 w 240"/>
                <a:gd name="T21" fmla="*/ 89 h 262"/>
                <a:gd name="T22" fmla="*/ 240 w 240"/>
                <a:gd name="T23" fmla="*/ 172 h 262"/>
                <a:gd name="T24" fmla="*/ 216 w 240"/>
                <a:gd name="T25" fmla="*/ 214 h 262"/>
                <a:gd name="T26" fmla="*/ 144 w 240"/>
                <a:gd name="T27" fmla="*/ 255 h 262"/>
                <a:gd name="T28" fmla="*/ 120 w 240"/>
                <a:gd name="T29" fmla="*/ 262 h 262"/>
                <a:gd name="T30" fmla="*/ 120 w 240"/>
                <a:gd name="T31" fmla="*/ 2 h 262"/>
                <a:gd name="T32" fmla="*/ 97 w 240"/>
                <a:gd name="T33" fmla="*/ 8 h 262"/>
                <a:gd name="T34" fmla="*/ 25 w 240"/>
                <a:gd name="T35" fmla="*/ 49 h 262"/>
                <a:gd name="T36" fmla="*/ 2 w 240"/>
                <a:gd name="T37" fmla="*/ 89 h 262"/>
                <a:gd name="T38" fmla="*/ 2 w 240"/>
                <a:gd name="T39" fmla="*/ 172 h 262"/>
                <a:gd name="T40" fmla="*/ 25 w 240"/>
                <a:gd name="T41" fmla="*/ 213 h 262"/>
                <a:gd name="T42" fmla="*/ 97 w 240"/>
                <a:gd name="T43" fmla="*/ 254 h 262"/>
                <a:gd name="T44" fmla="*/ 120 w 240"/>
                <a:gd name="T45" fmla="*/ 260 h 262"/>
                <a:gd name="T46" fmla="*/ 143 w 240"/>
                <a:gd name="T47" fmla="*/ 254 h 262"/>
                <a:gd name="T48" fmla="*/ 215 w 240"/>
                <a:gd name="T49" fmla="*/ 213 h 262"/>
                <a:gd name="T50" fmla="*/ 238 w 240"/>
                <a:gd name="T51" fmla="*/ 172 h 262"/>
                <a:gd name="T52" fmla="*/ 238 w 240"/>
                <a:gd name="T53" fmla="*/ 89 h 262"/>
                <a:gd name="T54" fmla="*/ 215 w 240"/>
                <a:gd name="T55" fmla="*/ 49 h 262"/>
                <a:gd name="T56" fmla="*/ 143 w 240"/>
                <a:gd name="T57" fmla="*/ 8 h 262"/>
                <a:gd name="T58" fmla="*/ 120 w 240"/>
                <a:gd name="T59" fmla="*/ 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62">
                  <a:moveTo>
                    <a:pt x="120" y="262"/>
                  </a:moveTo>
                  <a:cubicBezTo>
                    <a:pt x="112" y="262"/>
                    <a:pt x="103" y="259"/>
                    <a:pt x="96" y="255"/>
                  </a:cubicBezTo>
                  <a:cubicBezTo>
                    <a:pt x="24" y="214"/>
                    <a:pt x="24" y="214"/>
                    <a:pt x="24" y="214"/>
                  </a:cubicBezTo>
                  <a:cubicBezTo>
                    <a:pt x="10" y="206"/>
                    <a:pt x="0" y="189"/>
                    <a:pt x="0" y="172"/>
                  </a:cubicBezTo>
                  <a:cubicBezTo>
                    <a:pt x="0" y="89"/>
                    <a:pt x="0" y="89"/>
                    <a:pt x="0" y="89"/>
                  </a:cubicBezTo>
                  <a:cubicBezTo>
                    <a:pt x="0" y="73"/>
                    <a:pt x="10" y="56"/>
                    <a:pt x="24" y="48"/>
                  </a:cubicBezTo>
                  <a:cubicBezTo>
                    <a:pt x="96" y="7"/>
                    <a:pt x="96" y="7"/>
                    <a:pt x="96" y="7"/>
                  </a:cubicBezTo>
                  <a:cubicBezTo>
                    <a:pt x="103" y="2"/>
                    <a:pt x="112" y="0"/>
                    <a:pt x="120" y="0"/>
                  </a:cubicBezTo>
                  <a:cubicBezTo>
                    <a:pt x="129" y="0"/>
                    <a:pt x="137" y="2"/>
                    <a:pt x="144" y="7"/>
                  </a:cubicBezTo>
                  <a:cubicBezTo>
                    <a:pt x="216" y="48"/>
                    <a:pt x="216" y="48"/>
                    <a:pt x="216" y="48"/>
                  </a:cubicBezTo>
                  <a:cubicBezTo>
                    <a:pt x="230" y="56"/>
                    <a:pt x="240" y="73"/>
                    <a:pt x="240" y="89"/>
                  </a:cubicBezTo>
                  <a:cubicBezTo>
                    <a:pt x="240" y="172"/>
                    <a:pt x="240" y="172"/>
                    <a:pt x="240" y="172"/>
                  </a:cubicBezTo>
                  <a:cubicBezTo>
                    <a:pt x="240" y="189"/>
                    <a:pt x="230" y="206"/>
                    <a:pt x="216" y="214"/>
                  </a:cubicBezTo>
                  <a:cubicBezTo>
                    <a:pt x="144" y="255"/>
                    <a:pt x="144" y="255"/>
                    <a:pt x="144" y="255"/>
                  </a:cubicBezTo>
                  <a:cubicBezTo>
                    <a:pt x="137" y="259"/>
                    <a:pt x="129" y="262"/>
                    <a:pt x="120" y="262"/>
                  </a:cubicBezTo>
                  <a:close/>
                  <a:moveTo>
                    <a:pt x="120" y="2"/>
                  </a:moveTo>
                  <a:cubicBezTo>
                    <a:pt x="112" y="2"/>
                    <a:pt x="104" y="4"/>
                    <a:pt x="97" y="8"/>
                  </a:cubicBezTo>
                  <a:cubicBezTo>
                    <a:pt x="25" y="49"/>
                    <a:pt x="25" y="49"/>
                    <a:pt x="25" y="49"/>
                  </a:cubicBezTo>
                  <a:cubicBezTo>
                    <a:pt x="11" y="57"/>
                    <a:pt x="2" y="73"/>
                    <a:pt x="2" y="89"/>
                  </a:cubicBezTo>
                  <a:cubicBezTo>
                    <a:pt x="2" y="172"/>
                    <a:pt x="2" y="172"/>
                    <a:pt x="2" y="172"/>
                  </a:cubicBezTo>
                  <a:cubicBezTo>
                    <a:pt x="2" y="188"/>
                    <a:pt x="11" y="205"/>
                    <a:pt x="25" y="213"/>
                  </a:cubicBezTo>
                  <a:cubicBezTo>
                    <a:pt x="97" y="254"/>
                    <a:pt x="97" y="254"/>
                    <a:pt x="97" y="254"/>
                  </a:cubicBezTo>
                  <a:cubicBezTo>
                    <a:pt x="104" y="258"/>
                    <a:pt x="112" y="260"/>
                    <a:pt x="120" y="260"/>
                  </a:cubicBezTo>
                  <a:cubicBezTo>
                    <a:pt x="128" y="260"/>
                    <a:pt x="136" y="258"/>
                    <a:pt x="143" y="254"/>
                  </a:cubicBezTo>
                  <a:cubicBezTo>
                    <a:pt x="215" y="213"/>
                    <a:pt x="215" y="213"/>
                    <a:pt x="215" y="213"/>
                  </a:cubicBezTo>
                  <a:cubicBezTo>
                    <a:pt x="229" y="205"/>
                    <a:pt x="238" y="188"/>
                    <a:pt x="238" y="172"/>
                  </a:cubicBezTo>
                  <a:cubicBezTo>
                    <a:pt x="238" y="89"/>
                    <a:pt x="238" y="89"/>
                    <a:pt x="238" y="89"/>
                  </a:cubicBezTo>
                  <a:cubicBezTo>
                    <a:pt x="238" y="73"/>
                    <a:pt x="229" y="57"/>
                    <a:pt x="215" y="49"/>
                  </a:cubicBezTo>
                  <a:cubicBezTo>
                    <a:pt x="143" y="8"/>
                    <a:pt x="143" y="8"/>
                    <a:pt x="143" y="8"/>
                  </a:cubicBezTo>
                  <a:cubicBezTo>
                    <a:pt x="136" y="4"/>
                    <a:pt x="128" y="2"/>
                    <a:pt x="120" y="2"/>
                  </a:cubicBezTo>
                  <a:close/>
                </a:path>
              </a:pathLst>
            </a:custGeom>
            <a:solidFill>
              <a:srgbClr val="7C7C7B">
                <a:alpha val="50196"/>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sp>
          <p:nvSpPr>
            <p:cNvPr id="5" name="Freeform 30">
              <a:extLst>
                <a:ext uri="{FF2B5EF4-FFF2-40B4-BE49-F238E27FC236}">
                  <a16:creationId xmlns:a16="http://schemas.microsoft.com/office/drawing/2014/main" id="{6C8644C6-86E6-2120-5E2D-A65B2B4803F6}"/>
                </a:ext>
              </a:extLst>
            </p:cNvPr>
            <p:cNvSpPr>
              <a:spLocks/>
            </p:cNvSpPr>
            <p:nvPr/>
          </p:nvSpPr>
          <p:spPr bwMode="auto">
            <a:xfrm>
              <a:off x="10221182" y="1678236"/>
              <a:ext cx="1287776" cy="1446310"/>
            </a:xfrm>
            <a:custGeom>
              <a:avLst/>
              <a:gdLst>
                <a:gd name="T0" fmla="*/ 89 w 178"/>
                <a:gd name="T1" fmla="*/ 200 h 200"/>
                <a:gd name="T2" fmla="*/ 81 w 178"/>
                <a:gd name="T3" fmla="*/ 197 h 200"/>
                <a:gd name="T4" fmla="*/ 9 w 178"/>
                <a:gd name="T5" fmla="*/ 156 h 200"/>
                <a:gd name="T6" fmla="*/ 0 w 178"/>
                <a:gd name="T7" fmla="*/ 141 h 200"/>
                <a:gd name="T8" fmla="*/ 0 w 178"/>
                <a:gd name="T9" fmla="*/ 58 h 200"/>
                <a:gd name="T10" fmla="*/ 9 w 178"/>
                <a:gd name="T11" fmla="*/ 44 h 200"/>
                <a:gd name="T12" fmla="*/ 81 w 178"/>
                <a:gd name="T13" fmla="*/ 2 h 200"/>
                <a:gd name="T14" fmla="*/ 89 w 178"/>
                <a:gd name="T15" fmla="*/ 0 h 200"/>
                <a:gd name="T16" fmla="*/ 97 w 178"/>
                <a:gd name="T17" fmla="*/ 2 h 200"/>
                <a:gd name="T18" fmla="*/ 169 w 178"/>
                <a:gd name="T19" fmla="*/ 44 h 200"/>
                <a:gd name="T20" fmla="*/ 178 w 178"/>
                <a:gd name="T21" fmla="*/ 58 h 200"/>
                <a:gd name="T22" fmla="*/ 178 w 178"/>
                <a:gd name="T23" fmla="*/ 141 h 200"/>
                <a:gd name="T24" fmla="*/ 169 w 178"/>
                <a:gd name="T25" fmla="*/ 156 h 200"/>
                <a:gd name="T26" fmla="*/ 97 w 178"/>
                <a:gd name="T27" fmla="*/ 197 h 200"/>
                <a:gd name="T28" fmla="*/ 89 w 178"/>
                <a:gd name="T2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8" h="200">
                  <a:moveTo>
                    <a:pt x="89" y="200"/>
                  </a:moveTo>
                  <a:cubicBezTo>
                    <a:pt x="86" y="200"/>
                    <a:pt x="83" y="199"/>
                    <a:pt x="81" y="197"/>
                  </a:cubicBezTo>
                  <a:cubicBezTo>
                    <a:pt x="9" y="156"/>
                    <a:pt x="9" y="156"/>
                    <a:pt x="9" y="156"/>
                  </a:cubicBezTo>
                  <a:cubicBezTo>
                    <a:pt x="4" y="153"/>
                    <a:pt x="0" y="147"/>
                    <a:pt x="0" y="141"/>
                  </a:cubicBezTo>
                  <a:cubicBezTo>
                    <a:pt x="0" y="58"/>
                    <a:pt x="0" y="58"/>
                    <a:pt x="0" y="58"/>
                  </a:cubicBezTo>
                  <a:cubicBezTo>
                    <a:pt x="0" y="53"/>
                    <a:pt x="4" y="47"/>
                    <a:pt x="9" y="44"/>
                  </a:cubicBezTo>
                  <a:cubicBezTo>
                    <a:pt x="81" y="2"/>
                    <a:pt x="81" y="2"/>
                    <a:pt x="81" y="2"/>
                  </a:cubicBezTo>
                  <a:cubicBezTo>
                    <a:pt x="83" y="1"/>
                    <a:pt x="86" y="0"/>
                    <a:pt x="89" y="0"/>
                  </a:cubicBezTo>
                  <a:cubicBezTo>
                    <a:pt x="92" y="0"/>
                    <a:pt x="95" y="1"/>
                    <a:pt x="97" y="2"/>
                  </a:cubicBezTo>
                  <a:cubicBezTo>
                    <a:pt x="169" y="44"/>
                    <a:pt x="169" y="44"/>
                    <a:pt x="169" y="44"/>
                  </a:cubicBezTo>
                  <a:cubicBezTo>
                    <a:pt x="174" y="47"/>
                    <a:pt x="178" y="53"/>
                    <a:pt x="178" y="58"/>
                  </a:cubicBezTo>
                  <a:cubicBezTo>
                    <a:pt x="178" y="141"/>
                    <a:pt x="178" y="141"/>
                    <a:pt x="178" y="141"/>
                  </a:cubicBezTo>
                  <a:cubicBezTo>
                    <a:pt x="178" y="147"/>
                    <a:pt x="174" y="153"/>
                    <a:pt x="169" y="156"/>
                  </a:cubicBezTo>
                  <a:cubicBezTo>
                    <a:pt x="97" y="197"/>
                    <a:pt x="97" y="197"/>
                    <a:pt x="97" y="197"/>
                  </a:cubicBezTo>
                  <a:cubicBezTo>
                    <a:pt x="95" y="199"/>
                    <a:pt x="92" y="200"/>
                    <a:pt x="89" y="200"/>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8768" tIns="24384" rIns="48768" bIns="24384" numCol="1" anchor="t" anchorCtr="0" compatLnSpc="1">
              <a:prstTxWarp prst="textNoShape">
                <a:avLst/>
              </a:prstTxWarp>
            </a:bodyPr>
            <a:lstStyle/>
            <a:p>
              <a:pPr defTabSz="975299"/>
              <a:endParaRPr lang="en-US" sz="1920" dirty="0">
                <a:solidFill>
                  <a:srgbClr val="FFFFFF"/>
                </a:solidFill>
                <a:latin typeface="Lato" panose="020F0502020204030203" pitchFamily="34" charset="0"/>
              </a:endParaRPr>
            </a:p>
          </p:txBody>
        </p:sp>
        <p:pic>
          <p:nvPicPr>
            <p:cNvPr id="46" name="Graphic 45" descr="Watering Plant with solid fill">
              <a:extLst>
                <a:ext uri="{FF2B5EF4-FFF2-40B4-BE49-F238E27FC236}">
                  <a16:creationId xmlns:a16="http://schemas.microsoft.com/office/drawing/2014/main" id="{1A07B401-27CA-61D5-A7A0-8E4ED957233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407870" y="1944191"/>
              <a:ext cx="914400" cy="914400"/>
            </a:xfrm>
            <a:prstGeom prst="rect">
              <a:avLst/>
            </a:prstGeom>
          </p:spPr>
        </p:pic>
      </p:grpSp>
      <p:sp>
        <p:nvSpPr>
          <p:cNvPr id="11" name="TextBox 27">
            <a:extLst>
              <a:ext uri="{FF2B5EF4-FFF2-40B4-BE49-F238E27FC236}">
                <a16:creationId xmlns:a16="http://schemas.microsoft.com/office/drawing/2014/main" id="{AC6148AD-D94D-C6E7-DE24-022927A0985A}"/>
              </a:ext>
            </a:extLst>
          </p:cNvPr>
          <p:cNvSpPr txBox="1"/>
          <p:nvPr/>
        </p:nvSpPr>
        <p:spPr>
          <a:xfrm>
            <a:off x="9685493" y="3413840"/>
            <a:ext cx="2286000" cy="3231654"/>
          </a:xfrm>
          <a:prstGeom prst="rect">
            <a:avLst/>
          </a:prstGeom>
          <a:solidFill>
            <a:schemeClr val="bg1"/>
          </a:solidFill>
        </p:spPr>
        <p:txBody>
          <a:bodyPr wrap="square">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pPr marL="0" lvl="1" fontAlgn="b">
              <a:buNone/>
            </a:pPr>
            <a:r>
              <a:rPr lang="en-US" sz="1800" b="1" u="none" strike="noStrike" dirty="0">
                <a:effectLst/>
                <a:latin typeface="Helvetica Neue"/>
              </a:rPr>
              <a:t>Hypercare Post Go </a:t>
            </a:r>
            <a:r>
              <a:rPr lang="en-US" sz="1800" b="1" dirty="0">
                <a:latin typeface="Helvetica Neue"/>
              </a:rPr>
              <a:t>L</a:t>
            </a:r>
            <a:r>
              <a:rPr lang="en-US" sz="1800" b="1" u="none" strike="noStrike" dirty="0">
                <a:effectLst/>
                <a:latin typeface="Helvetica Neue"/>
              </a:rPr>
              <a:t>ive Support</a:t>
            </a:r>
          </a:p>
          <a:p>
            <a:pPr marL="0" lvl="1" fontAlgn="b">
              <a:buNone/>
            </a:pPr>
            <a:r>
              <a:rPr lang="en-US" sz="1400" b="1" i="1" u="none" strike="noStrike" dirty="0">
                <a:effectLst/>
                <a:latin typeface="Helvetica Neue"/>
              </a:rPr>
              <a:t>90 Days Post Go-Live</a:t>
            </a:r>
          </a:p>
          <a:p>
            <a:pPr marL="0" lvl="1" fontAlgn="b">
              <a:buNone/>
            </a:pPr>
            <a:endParaRPr lang="en-US" sz="1400" u="none" strike="noStrike" dirty="0">
              <a:effectLst/>
              <a:latin typeface="Helvetica Neue"/>
            </a:endParaRPr>
          </a:p>
          <a:p>
            <a:pPr marL="0" lvl="1" fontAlgn="b">
              <a:buNone/>
            </a:pPr>
            <a:r>
              <a:rPr lang="en-US" sz="1400" u="none" strike="noStrike" dirty="0">
                <a:effectLst/>
                <a:latin typeface="Helvetica Neue"/>
              </a:rPr>
              <a:t>Our vendor partners will closely monitor the customer service, data integrity, </a:t>
            </a:r>
            <a:r>
              <a:rPr lang="en-US" sz="1400" dirty="0">
                <a:latin typeface="Helvetica Neue"/>
              </a:rPr>
              <a:t>and</a:t>
            </a:r>
            <a:r>
              <a:rPr lang="en-US" sz="1400" u="none" strike="noStrike" dirty="0">
                <a:effectLst/>
                <a:latin typeface="Helvetica Neue"/>
              </a:rPr>
              <a:t> smooth operation of the implemented S/4HANA solution. Agency interaction may be required to troubleshoot agency-specific issues.</a:t>
            </a:r>
            <a:endParaRPr lang="en-US" sz="1400" b="0" i="0" u="none" strike="noStrike" dirty="0">
              <a:effectLst/>
              <a:latin typeface="Helvetica Neue"/>
            </a:endParaRPr>
          </a:p>
        </p:txBody>
      </p:sp>
      <p:sp>
        <p:nvSpPr>
          <p:cNvPr id="12" name="TextBox 55">
            <a:extLst>
              <a:ext uri="{FF2B5EF4-FFF2-40B4-BE49-F238E27FC236}">
                <a16:creationId xmlns:a16="http://schemas.microsoft.com/office/drawing/2014/main" id="{4EEAA9C9-5132-4E3D-4B3A-5015DDD3F119}"/>
              </a:ext>
            </a:extLst>
          </p:cNvPr>
          <p:cNvSpPr txBox="1"/>
          <p:nvPr/>
        </p:nvSpPr>
        <p:spPr>
          <a:xfrm>
            <a:off x="71918" y="6660910"/>
            <a:ext cx="6441897" cy="169277"/>
          </a:xfrm>
          <a:prstGeom prst="rect">
            <a:avLst/>
          </a:prstGeom>
          <a:noFill/>
        </p:spPr>
        <p:txBody>
          <a:bodyPr wrap="square" lIns="0" tIns="0" rIns="0" bIns="0" rtlCol="0">
            <a:spAutoFit/>
          </a:bodyPr>
          <a:lstStyle>
            <a:defPPr>
              <a:defRPr lang="de-DE"/>
            </a:defPPr>
            <a:lvl1pPr marL="0" algn="l" defTabSz="1088776" rtl="0" eaLnBrk="1" latinLnBrk="0" hangingPunct="1">
              <a:defRPr lang="de-DE" sz="2100" kern="1200">
                <a:solidFill>
                  <a:schemeClr val="tx1"/>
                </a:solidFill>
                <a:latin typeface="Arial"/>
                <a:ea typeface="+mn-ea"/>
                <a:cs typeface="+mn-cs"/>
              </a:defRPr>
            </a:lvl1pPr>
            <a:lvl2pPr marL="544388" algn="l" defTabSz="1088776" rtl="0" eaLnBrk="1" latinLnBrk="0" hangingPunct="1">
              <a:buClr>
                <a:srgbClr val="FDB913"/>
              </a:buClr>
              <a:buSzPct val="100000"/>
              <a:buFont typeface="wingdings"/>
              <a:buChar char=""/>
              <a:defRPr lang="de-DE" sz="2100" kern="1200">
                <a:solidFill>
                  <a:schemeClr val="tx1"/>
                </a:solidFill>
                <a:latin typeface="Arial"/>
                <a:ea typeface="+mn-ea"/>
                <a:cs typeface="+mn-cs"/>
              </a:defRPr>
            </a:lvl2pPr>
            <a:lvl3pPr marL="1088776" algn="l" defTabSz="1088776" rtl="0" eaLnBrk="1" latinLnBrk="0" hangingPunct="1">
              <a:buClr>
                <a:srgbClr val="666666"/>
              </a:buClr>
              <a:buSzPct val="80000"/>
              <a:buFont typeface="Wingdings"/>
              <a:buChar char="n"/>
              <a:defRPr lang="de-DE" sz="1700" kern="1200">
                <a:solidFill>
                  <a:schemeClr val="tx1"/>
                </a:solidFill>
                <a:latin typeface="Arial"/>
                <a:ea typeface="+mn-ea"/>
                <a:cs typeface="+mn-cs"/>
              </a:defRPr>
            </a:lvl3pPr>
            <a:lvl4pPr marL="1633164" algn="l" defTabSz="1088776" rtl="0" eaLnBrk="1" latinLnBrk="0" hangingPunct="1">
              <a:buClr>
                <a:srgbClr val="666666"/>
              </a:buClr>
              <a:buSzPct val="80000"/>
              <a:buFont typeface="Arial"/>
              <a:buChar char=""/>
              <a:defRPr lang="de-DE" sz="1400" kern="1200">
                <a:solidFill>
                  <a:schemeClr val="tx1"/>
                </a:solidFill>
                <a:latin typeface="Arial"/>
                <a:ea typeface="+mn-ea"/>
                <a:cs typeface="+mn-cs"/>
              </a:defRPr>
            </a:lvl4pPr>
            <a:lvl5pPr marL="2177552" algn="l" defTabSz="1088776" rtl="0" eaLnBrk="1" latinLnBrk="0" hangingPunct="1">
              <a:buClr>
                <a:srgbClr val="666666"/>
              </a:buClr>
              <a:buSzPct val="80000"/>
              <a:buFont typeface="Arial"/>
              <a:buChar char=""/>
              <a:defRPr lang="de-DE" sz="1200" kern="1200">
                <a:solidFill>
                  <a:schemeClr val="tx1"/>
                </a:solidFill>
                <a:latin typeface="Arial"/>
                <a:ea typeface="+mn-ea"/>
                <a:cs typeface="+mn-cs"/>
              </a:defRPr>
            </a:lvl5pPr>
            <a:lvl6pPr marL="2721940" algn="l" defTabSz="1088776" rtl="0" eaLnBrk="1" latinLnBrk="0" hangingPunct="1">
              <a:defRPr sz="2100" kern="1200">
                <a:solidFill>
                  <a:schemeClr val="tx1"/>
                </a:solidFill>
                <a:latin typeface="+mn-lt"/>
                <a:ea typeface="+mn-ea"/>
                <a:cs typeface="+mn-cs"/>
              </a:defRPr>
            </a:lvl6pPr>
            <a:lvl7pPr marL="3266328" algn="l" defTabSz="1088776" rtl="0" eaLnBrk="1" latinLnBrk="0" hangingPunct="1">
              <a:defRPr sz="2100" kern="1200">
                <a:solidFill>
                  <a:schemeClr val="tx1"/>
                </a:solidFill>
                <a:latin typeface="+mn-lt"/>
                <a:ea typeface="+mn-ea"/>
                <a:cs typeface="+mn-cs"/>
              </a:defRPr>
            </a:lvl7pPr>
            <a:lvl8pPr marL="3810716" algn="l" defTabSz="1088776" rtl="0" eaLnBrk="1" latinLnBrk="0" hangingPunct="1">
              <a:defRPr sz="2100" kern="1200">
                <a:solidFill>
                  <a:schemeClr val="tx1"/>
                </a:solidFill>
                <a:latin typeface="+mn-lt"/>
                <a:ea typeface="+mn-ea"/>
                <a:cs typeface="+mn-cs"/>
              </a:defRPr>
            </a:lvl8pPr>
            <a:lvl9pPr marL="4355104" algn="l" defTabSz="1088776" rtl="0" eaLnBrk="1" latinLnBrk="0" hangingPunct="1">
              <a:defRPr sz="2100" kern="1200">
                <a:solidFill>
                  <a:schemeClr val="tx1"/>
                </a:solidFill>
                <a:latin typeface="+mn-lt"/>
                <a:ea typeface="+mn-ea"/>
                <a:cs typeface="+mn-cs"/>
              </a:defRPr>
            </a:lvl9pPr>
          </a:lstStyle>
          <a:p>
            <a:pPr fontAlgn="base">
              <a:spcBef>
                <a:spcPct val="50000"/>
              </a:spcBef>
              <a:spcAft>
                <a:spcPct val="0"/>
              </a:spcAft>
              <a:buClr>
                <a:srgbClr val="F0AB00"/>
              </a:buClr>
              <a:buSzPct val="80000"/>
            </a:pPr>
            <a:r>
              <a:rPr lang="en-US" sz="1100" i="1" kern="0" dirty="0">
                <a:latin typeface="Helvetica Neue" panose="02000503000000020004"/>
                <a:ea typeface="Arial Unicode MS" pitchFamily="34" charset="-128"/>
                <a:cs typeface="Arial Unicode MS" pitchFamily="34" charset="-128"/>
              </a:rPr>
              <a:t>*Dates are tentative and will be updated as needed as the project progresses.</a:t>
            </a:r>
          </a:p>
        </p:txBody>
      </p:sp>
      <p:sp>
        <p:nvSpPr>
          <p:cNvPr id="3" name="TextBox 2">
            <a:extLst>
              <a:ext uri="{FF2B5EF4-FFF2-40B4-BE49-F238E27FC236}">
                <a16:creationId xmlns:a16="http://schemas.microsoft.com/office/drawing/2014/main" id="{87109ECF-D309-32D2-B811-9F502B3ED2F7}"/>
              </a:ext>
              <a:ext uri="{C183D7F6-B498-43B3-948B-1728B52AA6E4}">
                <adec:decorative xmlns:adec="http://schemas.microsoft.com/office/drawing/2017/decorative" val="0"/>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#6</a:t>
            </a:r>
          </a:p>
        </p:txBody>
      </p:sp>
    </p:spTree>
    <p:extLst>
      <p:ext uri="{BB962C8B-B14F-4D97-AF65-F5344CB8AC3E}">
        <p14:creationId xmlns:p14="http://schemas.microsoft.com/office/powerpoint/2010/main" val="88735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0016-1B60-5452-FC72-2FC5324406AF}"/>
              </a:ext>
            </a:extLst>
          </p:cNvPr>
          <p:cNvSpPr>
            <a:spLocks noGrp="1"/>
          </p:cNvSpPr>
          <p:nvPr>
            <p:ph type="title"/>
          </p:nvPr>
        </p:nvSpPr>
        <p:spPr/>
        <p:txBody>
          <a:bodyPr>
            <a:normAutofit fontScale="90000"/>
          </a:bodyPr>
          <a:lstStyle/>
          <a:p>
            <a:r>
              <a:rPr lang="en-US" dirty="0"/>
              <a:t>WHAT IS A CODE BROWNOUT VS. A CODE BLAKOUT?</a:t>
            </a:r>
          </a:p>
        </p:txBody>
      </p:sp>
      <p:grpSp>
        <p:nvGrpSpPr>
          <p:cNvPr id="52" name="Group 51">
            <a:extLst>
              <a:ext uri="{FF2B5EF4-FFF2-40B4-BE49-F238E27FC236}">
                <a16:creationId xmlns:a16="http://schemas.microsoft.com/office/drawing/2014/main" id="{EFA0291E-BE79-3BF8-775F-9D5E747DA14A}"/>
              </a:ext>
              <a:ext uri="{C183D7F6-B498-43B3-948B-1728B52AA6E4}">
                <adec:decorative xmlns:adec="http://schemas.microsoft.com/office/drawing/2017/decorative" val="1"/>
              </a:ext>
            </a:extLst>
          </p:cNvPr>
          <p:cNvGrpSpPr/>
          <p:nvPr/>
        </p:nvGrpSpPr>
        <p:grpSpPr>
          <a:xfrm>
            <a:off x="641610" y="1643108"/>
            <a:ext cx="1240430" cy="1242327"/>
            <a:chOff x="641610" y="1643108"/>
            <a:chExt cx="1240430" cy="1242327"/>
          </a:xfrm>
        </p:grpSpPr>
        <p:sp>
          <p:nvSpPr>
            <p:cNvPr id="21" name="Oval 20">
              <a:extLst>
                <a:ext uri="{FF2B5EF4-FFF2-40B4-BE49-F238E27FC236}">
                  <a16:creationId xmlns:a16="http://schemas.microsoft.com/office/drawing/2014/main" id="{BCF17688-834B-3182-DC03-436E1A3A7494}"/>
                </a:ext>
              </a:extLst>
            </p:cNvPr>
            <p:cNvSpPr>
              <a:spLocks noChangeAspect="1"/>
            </p:cNvSpPr>
            <p:nvPr/>
          </p:nvSpPr>
          <p:spPr>
            <a:xfrm>
              <a:off x="641610" y="1643108"/>
              <a:ext cx="1240430" cy="1242327"/>
            </a:xfrm>
            <a:prstGeom prst="ellipse">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Graphic 26" descr="Close with solid fill">
              <a:extLst>
                <a:ext uri="{FF2B5EF4-FFF2-40B4-BE49-F238E27FC236}">
                  <a16:creationId xmlns:a16="http://schemas.microsoft.com/office/drawing/2014/main" id="{E948926A-5891-7503-A301-9DA3600C47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4625" y="1807071"/>
              <a:ext cx="914400" cy="914400"/>
            </a:xfrm>
            <a:prstGeom prst="rect">
              <a:avLst/>
            </a:prstGeom>
          </p:spPr>
        </p:pic>
        <p:grpSp>
          <p:nvGrpSpPr>
            <p:cNvPr id="45" name="Group 44">
              <a:extLst>
                <a:ext uri="{FF2B5EF4-FFF2-40B4-BE49-F238E27FC236}">
                  <a16:creationId xmlns:a16="http://schemas.microsoft.com/office/drawing/2014/main" id="{8F9807E7-6A4F-4EA8-A833-8B4300626F1E}"/>
                </a:ext>
              </a:extLst>
            </p:cNvPr>
            <p:cNvGrpSpPr/>
            <p:nvPr/>
          </p:nvGrpSpPr>
          <p:grpSpPr>
            <a:xfrm>
              <a:off x="809237" y="1832209"/>
              <a:ext cx="905176" cy="864124"/>
              <a:chOff x="8298240" y="5386662"/>
              <a:chExt cx="905176" cy="864124"/>
            </a:xfrm>
          </p:grpSpPr>
          <p:pic>
            <p:nvPicPr>
              <p:cNvPr id="29" name="Graphic 28" descr="Binary with solid fill">
                <a:extLst>
                  <a:ext uri="{FF2B5EF4-FFF2-40B4-BE49-F238E27FC236}">
                    <a16:creationId xmlns:a16="http://schemas.microsoft.com/office/drawing/2014/main" id="{81033D40-53EA-12DE-F4E3-1C63A164CC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98240" y="5460010"/>
                <a:ext cx="365760" cy="365760"/>
              </a:xfrm>
              <a:prstGeom prst="rect">
                <a:avLst/>
              </a:prstGeom>
            </p:spPr>
          </p:pic>
          <p:pic>
            <p:nvPicPr>
              <p:cNvPr id="36" name="Graphic 35" descr="Binary with solid fill">
                <a:extLst>
                  <a:ext uri="{FF2B5EF4-FFF2-40B4-BE49-F238E27FC236}">
                    <a16:creationId xmlns:a16="http://schemas.microsoft.com/office/drawing/2014/main" id="{7FCB79BA-5787-61C6-5CCB-F3F51FC1FB6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87434" y="5386662"/>
                <a:ext cx="365760" cy="365760"/>
              </a:xfrm>
              <a:prstGeom prst="rect">
                <a:avLst/>
              </a:prstGeom>
            </p:spPr>
          </p:pic>
          <p:pic>
            <p:nvPicPr>
              <p:cNvPr id="37" name="Graphic 36" descr="Binary with solid fill">
                <a:extLst>
                  <a:ext uri="{FF2B5EF4-FFF2-40B4-BE49-F238E27FC236}">
                    <a16:creationId xmlns:a16="http://schemas.microsoft.com/office/drawing/2014/main" id="{564179C8-35DC-CAE5-1E28-4561D72776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9801" y="5835713"/>
                <a:ext cx="365760" cy="365760"/>
              </a:xfrm>
              <a:prstGeom prst="rect">
                <a:avLst/>
              </a:prstGeom>
            </p:spPr>
          </p:pic>
          <p:pic>
            <p:nvPicPr>
              <p:cNvPr id="39" name="Graphic 38" descr="Binary with solid fill">
                <a:extLst>
                  <a:ext uri="{FF2B5EF4-FFF2-40B4-BE49-F238E27FC236}">
                    <a16:creationId xmlns:a16="http://schemas.microsoft.com/office/drawing/2014/main" id="{8C5061FB-C803-83A9-E5E6-E14AC42CD2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37656" y="5885026"/>
                <a:ext cx="365760" cy="365760"/>
              </a:xfrm>
              <a:prstGeom prst="rect">
                <a:avLst/>
              </a:prstGeom>
            </p:spPr>
          </p:pic>
        </p:grpSp>
      </p:grpSp>
      <p:sp>
        <p:nvSpPr>
          <p:cNvPr id="3" name="Rectangle 2">
            <a:extLst>
              <a:ext uri="{FF2B5EF4-FFF2-40B4-BE49-F238E27FC236}">
                <a16:creationId xmlns:a16="http://schemas.microsoft.com/office/drawing/2014/main" id="{3320764B-DD51-828F-FD57-B3D256A8B989}"/>
              </a:ext>
            </a:extLst>
          </p:cNvPr>
          <p:cNvSpPr/>
          <p:nvPr/>
        </p:nvSpPr>
        <p:spPr>
          <a:xfrm>
            <a:off x="2125925" y="1643108"/>
            <a:ext cx="8661818" cy="1323439"/>
          </a:xfrm>
          <a:prstGeom prst="rect">
            <a:avLst/>
          </a:prstGeom>
        </p:spPr>
        <p:txBody>
          <a:bodyPr wrap="square">
            <a:spAutoFit/>
          </a:bodyPr>
          <a:lstStyle/>
          <a:p>
            <a:r>
              <a:rPr lang="en-US" sz="2000" dirty="0">
                <a:latin typeface="Helvetica Neue"/>
                <a:cs typeface="Calibri Light" panose="020F0302020204030204" pitchFamily="34" charset="0"/>
              </a:rPr>
              <a:t>A </a:t>
            </a:r>
            <a:r>
              <a:rPr lang="en-US" sz="2000" b="1" dirty="0">
                <a:solidFill>
                  <a:schemeClr val="tx1">
                    <a:lumMod val="50000"/>
                    <a:lumOff val="50000"/>
                  </a:schemeClr>
                </a:solidFill>
                <a:latin typeface="Helvetica Neue"/>
                <a:cs typeface="Calibri Light" panose="020F0302020204030204" pitchFamily="34" charset="0"/>
              </a:rPr>
              <a:t>brownout </a:t>
            </a:r>
            <a:r>
              <a:rPr lang="en-US" sz="2000" dirty="0">
                <a:latin typeface="Helvetica Neue"/>
                <a:cs typeface="Calibri Light" panose="020F0302020204030204" pitchFamily="34" charset="0"/>
              </a:rPr>
              <a:t>is a period where </a:t>
            </a:r>
            <a:r>
              <a:rPr lang="en-US" sz="2000" b="1" i="1" dirty="0">
                <a:latin typeface="Helvetica Neue"/>
                <a:cs typeface="Calibri Light" panose="020F0302020204030204" pitchFamily="34" charset="0"/>
              </a:rPr>
              <a:t>fewer</a:t>
            </a:r>
            <a:r>
              <a:rPr lang="en-US" sz="2000" b="1" dirty="0">
                <a:latin typeface="Helvetica Neue"/>
                <a:cs typeface="Calibri Light" panose="020F0302020204030204" pitchFamily="34" charset="0"/>
              </a:rPr>
              <a:t> </a:t>
            </a:r>
            <a:r>
              <a:rPr lang="en-US" sz="2000" b="1" i="1" dirty="0">
                <a:latin typeface="Helvetica Neue"/>
                <a:cs typeface="Calibri Light" panose="020F0302020204030204" pitchFamily="34" charset="0"/>
              </a:rPr>
              <a:t>code changes </a:t>
            </a:r>
            <a:r>
              <a:rPr lang="en-US" sz="2000" dirty="0">
                <a:latin typeface="Helvetica Neue"/>
                <a:cs typeface="Calibri Light" panose="020F0302020204030204" pitchFamily="34" charset="0"/>
              </a:rPr>
              <a:t>are made than usual, allowing work to wind down before a blackout.</a:t>
            </a:r>
          </a:p>
          <a:p>
            <a:pPr marL="342900" indent="-342900">
              <a:buFont typeface="Wingdings" panose="05000000000000000000" pitchFamily="2" charset="2"/>
              <a:buChar char="§"/>
            </a:pPr>
            <a:r>
              <a:rPr lang="en-US" sz="2000" dirty="0">
                <a:latin typeface="Helvetica Neue"/>
                <a:cs typeface="Calibri Light" panose="020F0302020204030204" pitchFamily="34" charset="0"/>
              </a:rPr>
              <a:t>FMMI Code Brownout period is September 2023 – May 31, 2024</a:t>
            </a:r>
          </a:p>
          <a:p>
            <a:pPr marL="342900" indent="-342900">
              <a:buFont typeface="Wingdings" panose="05000000000000000000" pitchFamily="2" charset="2"/>
              <a:buChar char="§"/>
            </a:pPr>
            <a:r>
              <a:rPr lang="en-US" sz="2000" dirty="0">
                <a:latin typeface="Helvetica Neue"/>
                <a:cs typeface="Calibri Light" panose="020F0302020204030204" pitchFamily="34" charset="0"/>
              </a:rPr>
              <a:t>FMS will make only minor system enhancements (&lt;100 Hours)</a:t>
            </a:r>
          </a:p>
        </p:txBody>
      </p:sp>
      <p:grpSp>
        <p:nvGrpSpPr>
          <p:cNvPr id="51" name="Group 50">
            <a:extLst>
              <a:ext uri="{FF2B5EF4-FFF2-40B4-BE49-F238E27FC236}">
                <a16:creationId xmlns:a16="http://schemas.microsoft.com/office/drawing/2014/main" id="{547FADF7-5DEF-5196-1DE9-285DE6B9E482}"/>
              </a:ext>
              <a:ext uri="{C183D7F6-B498-43B3-948B-1728B52AA6E4}">
                <adec:decorative xmlns:adec="http://schemas.microsoft.com/office/drawing/2017/decorative" val="1"/>
              </a:ext>
            </a:extLst>
          </p:cNvPr>
          <p:cNvGrpSpPr/>
          <p:nvPr/>
        </p:nvGrpSpPr>
        <p:grpSpPr>
          <a:xfrm>
            <a:off x="641610" y="3579328"/>
            <a:ext cx="1240430" cy="1242327"/>
            <a:chOff x="641610" y="3579328"/>
            <a:chExt cx="1240430" cy="1242327"/>
          </a:xfrm>
        </p:grpSpPr>
        <p:sp>
          <p:nvSpPr>
            <p:cNvPr id="32" name="Oval 31">
              <a:extLst>
                <a:ext uri="{FF2B5EF4-FFF2-40B4-BE49-F238E27FC236}">
                  <a16:creationId xmlns:a16="http://schemas.microsoft.com/office/drawing/2014/main" id="{D705BF07-6C10-9306-37EE-E6EEC06C2EC3}"/>
                </a:ext>
              </a:extLst>
            </p:cNvPr>
            <p:cNvSpPr>
              <a:spLocks noChangeAspect="1"/>
            </p:cNvSpPr>
            <p:nvPr/>
          </p:nvSpPr>
          <p:spPr>
            <a:xfrm>
              <a:off x="641610" y="3579328"/>
              <a:ext cx="1240430" cy="1242327"/>
            </a:xfrm>
            <a:prstGeom prst="ellipse">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4" name="Graphic 33" descr="Close with solid fill">
              <a:extLst>
                <a:ext uri="{FF2B5EF4-FFF2-40B4-BE49-F238E27FC236}">
                  <a16:creationId xmlns:a16="http://schemas.microsoft.com/office/drawing/2014/main" id="{48036A92-9350-A1AD-49C1-A453F9A1396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04625" y="3743291"/>
              <a:ext cx="914400" cy="914400"/>
            </a:xfrm>
            <a:prstGeom prst="rect">
              <a:avLst/>
            </a:prstGeom>
          </p:spPr>
        </p:pic>
        <p:grpSp>
          <p:nvGrpSpPr>
            <p:cNvPr id="46" name="Group 45">
              <a:extLst>
                <a:ext uri="{FF2B5EF4-FFF2-40B4-BE49-F238E27FC236}">
                  <a16:creationId xmlns:a16="http://schemas.microsoft.com/office/drawing/2014/main" id="{45121AE7-475D-CBF1-CA8B-037D4A82F766}"/>
                </a:ext>
              </a:extLst>
            </p:cNvPr>
            <p:cNvGrpSpPr/>
            <p:nvPr/>
          </p:nvGrpSpPr>
          <p:grpSpPr>
            <a:xfrm>
              <a:off x="809237" y="3768429"/>
              <a:ext cx="905176" cy="864124"/>
              <a:chOff x="8298240" y="5386662"/>
              <a:chExt cx="905176" cy="864124"/>
            </a:xfrm>
          </p:grpSpPr>
          <p:pic>
            <p:nvPicPr>
              <p:cNvPr id="47" name="Graphic 46" descr="Binary with solid fill">
                <a:extLst>
                  <a:ext uri="{FF2B5EF4-FFF2-40B4-BE49-F238E27FC236}">
                    <a16:creationId xmlns:a16="http://schemas.microsoft.com/office/drawing/2014/main" id="{8DAD798F-199F-1B5A-8057-F54D70594E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98240" y="5460010"/>
                <a:ext cx="365760" cy="365760"/>
              </a:xfrm>
              <a:prstGeom prst="rect">
                <a:avLst/>
              </a:prstGeom>
            </p:spPr>
          </p:pic>
          <p:pic>
            <p:nvPicPr>
              <p:cNvPr id="48" name="Graphic 47" descr="Binary with solid fill">
                <a:extLst>
                  <a:ext uri="{FF2B5EF4-FFF2-40B4-BE49-F238E27FC236}">
                    <a16:creationId xmlns:a16="http://schemas.microsoft.com/office/drawing/2014/main" id="{389DBB27-3B4C-4601-44C6-25E9404BCE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87434" y="5386662"/>
                <a:ext cx="365760" cy="365760"/>
              </a:xfrm>
              <a:prstGeom prst="rect">
                <a:avLst/>
              </a:prstGeom>
            </p:spPr>
          </p:pic>
          <p:pic>
            <p:nvPicPr>
              <p:cNvPr id="49" name="Graphic 48" descr="Binary with solid fill">
                <a:extLst>
                  <a:ext uri="{FF2B5EF4-FFF2-40B4-BE49-F238E27FC236}">
                    <a16:creationId xmlns:a16="http://schemas.microsoft.com/office/drawing/2014/main" id="{5DDEB7D3-60D3-5D6D-C0EB-73EAD56C5B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9801" y="5835713"/>
                <a:ext cx="365760" cy="365760"/>
              </a:xfrm>
              <a:prstGeom prst="rect">
                <a:avLst/>
              </a:prstGeom>
            </p:spPr>
          </p:pic>
          <p:pic>
            <p:nvPicPr>
              <p:cNvPr id="50" name="Graphic 49" descr="Binary with solid fill">
                <a:extLst>
                  <a:ext uri="{FF2B5EF4-FFF2-40B4-BE49-F238E27FC236}">
                    <a16:creationId xmlns:a16="http://schemas.microsoft.com/office/drawing/2014/main" id="{351FF2D6-6B46-A5AB-0954-F70506B5FF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37656" y="5885026"/>
                <a:ext cx="365760" cy="365760"/>
              </a:xfrm>
              <a:prstGeom prst="rect">
                <a:avLst/>
              </a:prstGeom>
            </p:spPr>
          </p:pic>
        </p:grpSp>
      </p:grpSp>
      <p:sp>
        <p:nvSpPr>
          <p:cNvPr id="4" name="Rectangle 3">
            <a:extLst>
              <a:ext uri="{FF2B5EF4-FFF2-40B4-BE49-F238E27FC236}">
                <a16:creationId xmlns:a16="http://schemas.microsoft.com/office/drawing/2014/main" id="{10038C02-FE48-E143-E7F5-FDCEE177F4B9}"/>
              </a:ext>
            </a:extLst>
          </p:cNvPr>
          <p:cNvSpPr/>
          <p:nvPr/>
        </p:nvSpPr>
        <p:spPr>
          <a:xfrm>
            <a:off x="2125925" y="3579328"/>
            <a:ext cx="8291704" cy="1631216"/>
          </a:xfrm>
          <a:prstGeom prst="rect">
            <a:avLst/>
          </a:prstGeom>
        </p:spPr>
        <p:txBody>
          <a:bodyPr wrap="square">
            <a:spAutoFit/>
          </a:bodyPr>
          <a:lstStyle/>
          <a:p>
            <a:r>
              <a:rPr lang="en-US" sz="2000" dirty="0">
                <a:latin typeface="Helvetica Neue"/>
                <a:cs typeface="Calibri Light" panose="020F0302020204030204" pitchFamily="34" charset="0"/>
              </a:rPr>
              <a:t>A </a:t>
            </a:r>
            <a:r>
              <a:rPr lang="en-US" sz="2000" b="1" dirty="0">
                <a:solidFill>
                  <a:schemeClr val="tx1">
                    <a:lumMod val="75000"/>
                    <a:lumOff val="25000"/>
                  </a:schemeClr>
                </a:solidFill>
                <a:latin typeface="Helvetica Neue"/>
                <a:cs typeface="Calibri Light" panose="020F0302020204030204" pitchFamily="34" charset="0"/>
              </a:rPr>
              <a:t>blackout </a:t>
            </a:r>
            <a:r>
              <a:rPr lang="en-US" sz="2000" dirty="0">
                <a:latin typeface="Helvetica Neue"/>
                <a:cs typeface="Calibri Light" panose="020F0302020204030204" pitchFamily="34" charset="0"/>
              </a:rPr>
              <a:t>is period where </a:t>
            </a:r>
            <a:r>
              <a:rPr lang="en-US" sz="2000" b="1" i="1" dirty="0">
                <a:latin typeface="Helvetica Neue"/>
                <a:cs typeface="Calibri Light" panose="020F0302020204030204" pitchFamily="34" charset="0"/>
              </a:rPr>
              <a:t>no code changes </a:t>
            </a:r>
            <a:r>
              <a:rPr lang="en-US" sz="2000" dirty="0">
                <a:latin typeface="Helvetica Neue"/>
                <a:cs typeface="Calibri Light" panose="020F0302020204030204" pitchFamily="34" charset="0"/>
              </a:rPr>
              <a:t>or modifications are allowed. </a:t>
            </a:r>
          </a:p>
          <a:p>
            <a:pPr marL="342900" indent="-342900">
              <a:buFont typeface="Wingdings" panose="05000000000000000000" pitchFamily="2" charset="2"/>
              <a:buChar char="§"/>
            </a:pPr>
            <a:r>
              <a:rPr lang="en-US" sz="2000" dirty="0">
                <a:latin typeface="Helvetica Neue"/>
                <a:cs typeface="Calibri Light" panose="020F0302020204030204" pitchFamily="34" charset="0"/>
              </a:rPr>
              <a:t>FMMI Code Blackout will take place June 1, 2024 – January 2025</a:t>
            </a:r>
          </a:p>
          <a:p>
            <a:pPr marL="342900" indent="-342900">
              <a:buFont typeface="Wingdings" panose="05000000000000000000" pitchFamily="2" charset="2"/>
              <a:buChar char="§"/>
            </a:pPr>
            <a:r>
              <a:rPr lang="en-US" sz="2000" dirty="0">
                <a:latin typeface="Helvetica Neue"/>
                <a:cs typeface="Calibri Light" panose="020F0302020204030204" pitchFamily="34" charset="0"/>
              </a:rPr>
              <a:t>FMS will make emergency system changes only. No other system changes will be planned or implemented.</a:t>
            </a:r>
          </a:p>
        </p:txBody>
      </p:sp>
      <p:sp>
        <p:nvSpPr>
          <p:cNvPr id="6" name="TextBox 5">
            <a:extLst>
              <a:ext uri="{FF2B5EF4-FFF2-40B4-BE49-F238E27FC236}">
                <a16:creationId xmlns:a16="http://schemas.microsoft.com/office/drawing/2014/main" id="{39B98B4A-7F19-17E3-B6AB-4FCBA5B1D68E}"/>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#7</a:t>
            </a:r>
          </a:p>
        </p:txBody>
      </p:sp>
    </p:spTree>
    <p:extLst>
      <p:ext uri="{BB962C8B-B14F-4D97-AF65-F5344CB8AC3E}">
        <p14:creationId xmlns:p14="http://schemas.microsoft.com/office/powerpoint/2010/main" val="53300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0016-1B60-5452-FC72-2FC5324406AF}"/>
              </a:ext>
            </a:extLst>
          </p:cNvPr>
          <p:cNvSpPr>
            <a:spLocks noGrp="1"/>
          </p:cNvSpPr>
          <p:nvPr>
            <p:ph type="title"/>
          </p:nvPr>
        </p:nvSpPr>
        <p:spPr/>
        <p:txBody>
          <a:bodyPr>
            <a:noAutofit/>
          </a:bodyPr>
          <a:lstStyle/>
          <a:p>
            <a:r>
              <a:rPr lang="en-US" sz="3200" dirty="0"/>
              <a:t>WHAT ARE THE KEY CHANGES END USERS WILL EXPERIENCE?</a:t>
            </a:r>
          </a:p>
        </p:txBody>
      </p:sp>
      <p:sp>
        <p:nvSpPr>
          <p:cNvPr id="4" name="Text Placeholder 2">
            <a:extLst>
              <a:ext uri="{FF2B5EF4-FFF2-40B4-BE49-F238E27FC236}">
                <a16:creationId xmlns:a16="http://schemas.microsoft.com/office/drawing/2014/main" id="{03A3ACB2-D94D-CA5F-3344-DA903A479B8D}"/>
              </a:ext>
            </a:extLst>
          </p:cNvPr>
          <p:cNvSpPr txBox="1">
            <a:spLocks/>
          </p:cNvSpPr>
          <p:nvPr/>
        </p:nvSpPr>
        <p:spPr>
          <a:xfrm>
            <a:off x="363092" y="1413130"/>
            <a:ext cx="9554796" cy="693534"/>
          </a:xfrm>
          <a:prstGeom prst="rect">
            <a:avLst/>
          </a:prstGeom>
        </p:spPr>
        <p:txBody>
          <a:bodyPr vert="horz" lIns="0" tIns="0" rIns="0" bIns="0" rtlCol="0" anchor="t">
            <a:normAutofit/>
          </a:bodyPr>
          <a:lstStyle>
            <a:lvl1pPr marL="228591" indent="-228591" algn="l" defTabSz="914363" rtl="0" eaLnBrk="1" latinLnBrk="0" hangingPunct="1">
              <a:lnSpc>
                <a:spcPct val="90000"/>
              </a:lnSpc>
              <a:spcBef>
                <a:spcPts val="1000"/>
              </a:spcBef>
              <a:buFont typeface="Arial" panose="020B0604020202020204" pitchFamily="34" charset="0"/>
              <a:buChar char="•"/>
              <a:defRPr sz="2333" kern="1200">
                <a:solidFill>
                  <a:schemeClr val="tx1"/>
                </a:solidFill>
                <a:latin typeface="Helvetica Neue" charset="0"/>
                <a:ea typeface="Helvetica Neue" charset="0"/>
                <a:cs typeface="Helvetica Neue" charset="0"/>
              </a:defRPr>
            </a:lvl1pPr>
            <a:lvl2pPr marL="685773" indent="-228591" algn="l" defTabSz="914363"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charset="0"/>
                <a:ea typeface="Helvetica Neue" charset="0"/>
                <a:cs typeface="Helvetica Neue" charset="0"/>
              </a:defRPr>
            </a:lvl2pPr>
            <a:lvl3pPr marL="1142954" indent="-228591" algn="l" defTabSz="914363" rtl="0" eaLnBrk="1" latinLnBrk="0" hangingPunct="1">
              <a:lnSpc>
                <a:spcPct val="90000"/>
              </a:lnSpc>
              <a:spcBef>
                <a:spcPts val="500"/>
              </a:spcBef>
              <a:buFont typeface="Arial" panose="020B0604020202020204" pitchFamily="34" charset="0"/>
              <a:buChar char="•"/>
              <a:defRPr sz="1667" kern="1200">
                <a:solidFill>
                  <a:schemeClr val="tx1"/>
                </a:solidFill>
                <a:latin typeface="Helvetica Neue" charset="0"/>
                <a:ea typeface="Helvetica Neue" charset="0"/>
                <a:cs typeface="Helvetica Neue" charset="0"/>
              </a:defRPr>
            </a:lvl3pPr>
            <a:lvl4pPr marL="1600136" indent="-228591" algn="l" defTabSz="914363" rtl="0" eaLnBrk="1" latinLnBrk="0" hangingPunct="1">
              <a:lnSpc>
                <a:spcPct val="90000"/>
              </a:lnSpc>
              <a:spcBef>
                <a:spcPts val="500"/>
              </a:spcBef>
              <a:buFont typeface="Arial" panose="020B0604020202020204" pitchFamily="34" charset="0"/>
              <a:buChar char="•"/>
              <a:defRPr sz="1333" kern="1200">
                <a:solidFill>
                  <a:schemeClr val="tx1"/>
                </a:solidFill>
                <a:latin typeface="Helvetica Neue" charset="0"/>
                <a:ea typeface="Helvetica Neue" charset="0"/>
                <a:cs typeface="Helvetica Neue" charset="0"/>
              </a:defRPr>
            </a:lvl4pPr>
            <a:lvl5pPr marL="2057318" indent="-228591" algn="l" defTabSz="914363" rtl="0" eaLnBrk="1" latinLnBrk="0" hangingPunct="1">
              <a:lnSpc>
                <a:spcPct val="90000"/>
              </a:lnSpc>
              <a:spcBef>
                <a:spcPts val="500"/>
              </a:spcBef>
              <a:buFont typeface="Arial" panose="020B0604020202020204" pitchFamily="34" charset="0"/>
              <a:buChar char="•"/>
              <a:defRPr sz="1000" kern="1200">
                <a:solidFill>
                  <a:schemeClr val="tx1"/>
                </a:solidFill>
                <a:latin typeface="Helvetica Neue" charset="0"/>
                <a:ea typeface="Helvetica Neue" charset="0"/>
                <a:cs typeface="Helvetica Neue"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en-US" sz="2000" dirty="0">
                <a:cs typeface="Arial"/>
              </a:rPr>
              <a:t>The most notable changes to FMMI can be grouped into three categories: </a:t>
            </a:r>
            <a:endParaRPr lang="en-US" sz="2000" dirty="0"/>
          </a:p>
        </p:txBody>
      </p:sp>
      <p:sp>
        <p:nvSpPr>
          <p:cNvPr id="9" name="Rectangle 8">
            <a:extLst>
              <a:ext uri="{FF2B5EF4-FFF2-40B4-BE49-F238E27FC236}">
                <a16:creationId xmlns:a16="http://schemas.microsoft.com/office/drawing/2014/main" id="{182BA05A-BCAC-253A-FD4E-28787854D888}"/>
              </a:ext>
            </a:extLst>
          </p:cNvPr>
          <p:cNvSpPr/>
          <p:nvPr/>
        </p:nvSpPr>
        <p:spPr>
          <a:xfrm>
            <a:off x="485616" y="2475015"/>
            <a:ext cx="3474720" cy="731520"/>
          </a:xfrm>
          <a:prstGeom prst="rect">
            <a:avLst/>
          </a:prstGeom>
          <a:solidFill>
            <a:schemeClr val="accent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Helvetica Neue" panose="02000503000000020004"/>
              </a:rPr>
              <a:t>1. Fiori</a:t>
            </a:r>
          </a:p>
        </p:txBody>
      </p:sp>
      <p:sp>
        <p:nvSpPr>
          <p:cNvPr id="11" name="Rectangle 10">
            <a:extLst>
              <a:ext uri="{FF2B5EF4-FFF2-40B4-BE49-F238E27FC236}">
                <a16:creationId xmlns:a16="http://schemas.microsoft.com/office/drawing/2014/main" id="{18B42B97-5FDC-9C06-3154-595BA7D2FD08}"/>
              </a:ext>
            </a:extLst>
          </p:cNvPr>
          <p:cNvSpPr/>
          <p:nvPr/>
        </p:nvSpPr>
        <p:spPr>
          <a:xfrm>
            <a:off x="485616" y="3176619"/>
            <a:ext cx="3474720" cy="1645920"/>
          </a:xfrm>
          <a:prstGeom prst="rect">
            <a:avLst/>
          </a:prstGeom>
          <a:solidFill>
            <a:srgbClr val="F1FDFA"/>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panose="02000503000000020004"/>
              </a:rPr>
              <a:t>The fresh, new user interface with a modern look and feel.</a:t>
            </a:r>
          </a:p>
        </p:txBody>
      </p:sp>
      <p:sp>
        <p:nvSpPr>
          <p:cNvPr id="12" name="Rectangle 11">
            <a:extLst>
              <a:ext uri="{FF2B5EF4-FFF2-40B4-BE49-F238E27FC236}">
                <a16:creationId xmlns:a16="http://schemas.microsoft.com/office/drawing/2014/main" id="{71C1D3B1-BE50-0B0F-2EFC-FD6B41B4BB85}"/>
              </a:ext>
            </a:extLst>
          </p:cNvPr>
          <p:cNvSpPr/>
          <p:nvPr/>
        </p:nvSpPr>
        <p:spPr>
          <a:xfrm>
            <a:off x="4311897" y="2475015"/>
            <a:ext cx="3474720" cy="731520"/>
          </a:xfrm>
          <a:prstGeom prst="rect">
            <a:avLst/>
          </a:prstGeom>
          <a:solidFill>
            <a:schemeClr val="accent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Helvetica Neue" panose="02000503000000020004"/>
              </a:rPr>
              <a:t>2. Simplified Data Model</a:t>
            </a:r>
          </a:p>
        </p:txBody>
      </p:sp>
      <p:sp>
        <p:nvSpPr>
          <p:cNvPr id="13" name="Rectangle 12">
            <a:extLst>
              <a:ext uri="{FF2B5EF4-FFF2-40B4-BE49-F238E27FC236}">
                <a16:creationId xmlns:a16="http://schemas.microsoft.com/office/drawing/2014/main" id="{8D5184F5-9784-5D71-69EF-B4464016A0AD}"/>
              </a:ext>
            </a:extLst>
          </p:cNvPr>
          <p:cNvSpPr/>
          <p:nvPr/>
        </p:nvSpPr>
        <p:spPr>
          <a:xfrm>
            <a:off x="4311897" y="3176620"/>
            <a:ext cx="3474720" cy="1645920"/>
          </a:xfrm>
          <a:prstGeom prst="rect">
            <a:avLst/>
          </a:prstGeom>
          <a:solidFill>
            <a:srgbClr val="F1FDFA"/>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panose="02000503000000020004"/>
              </a:rPr>
              <a:t>Data tables will be combined  into a single Universal Journal to improve performance and data accuracy.</a:t>
            </a:r>
          </a:p>
        </p:txBody>
      </p:sp>
      <p:sp>
        <p:nvSpPr>
          <p:cNvPr id="14" name="Rectangle 13">
            <a:extLst>
              <a:ext uri="{FF2B5EF4-FFF2-40B4-BE49-F238E27FC236}">
                <a16:creationId xmlns:a16="http://schemas.microsoft.com/office/drawing/2014/main" id="{1C86A8CF-DCF7-79D5-EDD6-C01E73298097}"/>
              </a:ext>
            </a:extLst>
          </p:cNvPr>
          <p:cNvSpPr/>
          <p:nvPr/>
        </p:nvSpPr>
        <p:spPr>
          <a:xfrm>
            <a:off x="8149064" y="2475015"/>
            <a:ext cx="3474720" cy="731520"/>
          </a:xfrm>
          <a:prstGeom prst="rect">
            <a:avLst/>
          </a:prstGeom>
          <a:solidFill>
            <a:schemeClr val="accent1"/>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Helvetica Neue" panose="02000503000000020004"/>
              </a:rPr>
              <a:t>3. Customer-Vendor Integration</a:t>
            </a:r>
          </a:p>
        </p:txBody>
      </p:sp>
      <p:sp>
        <p:nvSpPr>
          <p:cNvPr id="15" name="Rectangle 14">
            <a:extLst>
              <a:ext uri="{FF2B5EF4-FFF2-40B4-BE49-F238E27FC236}">
                <a16:creationId xmlns:a16="http://schemas.microsoft.com/office/drawing/2014/main" id="{07CF6D7E-8203-2C61-613E-ED1521C31F93}"/>
              </a:ext>
            </a:extLst>
          </p:cNvPr>
          <p:cNvSpPr/>
          <p:nvPr/>
        </p:nvSpPr>
        <p:spPr>
          <a:xfrm>
            <a:off x="8149064" y="3176620"/>
            <a:ext cx="3474720" cy="1645920"/>
          </a:xfrm>
          <a:prstGeom prst="rect">
            <a:avLst/>
          </a:prstGeom>
          <a:solidFill>
            <a:srgbClr val="F1FDFA"/>
          </a:solidFill>
          <a:ln w="28575">
            <a:solidFill>
              <a:schemeClr val="accent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Helvetica Neue" panose="02000503000000020004"/>
              </a:rPr>
              <a:t>Business Partner records will serve as an umbrella that captures data for related Customer and Vendor records.</a:t>
            </a:r>
          </a:p>
        </p:txBody>
      </p:sp>
      <p:sp>
        <p:nvSpPr>
          <p:cNvPr id="3" name="Text Placeholder 2">
            <a:extLst>
              <a:ext uri="{FF2B5EF4-FFF2-40B4-BE49-F238E27FC236}">
                <a16:creationId xmlns:a16="http://schemas.microsoft.com/office/drawing/2014/main" id="{625094A6-650B-DF8F-8AA6-EFC95B5EFEEC}"/>
              </a:ext>
            </a:extLst>
          </p:cNvPr>
          <p:cNvSpPr txBox="1">
            <a:spLocks/>
          </p:cNvSpPr>
          <p:nvPr/>
        </p:nvSpPr>
        <p:spPr>
          <a:xfrm>
            <a:off x="485616" y="5347204"/>
            <a:ext cx="11188520" cy="693534"/>
          </a:xfrm>
          <a:prstGeom prst="rect">
            <a:avLst/>
          </a:prstGeom>
        </p:spPr>
        <p:txBody>
          <a:bodyPr vert="horz" lIns="0" tIns="0" rIns="0" bIns="0" rtlCol="0" anchor="t">
            <a:normAutofit/>
          </a:bodyPr>
          <a:lstStyle>
            <a:lvl1pPr marL="228591" indent="-228591" algn="l" defTabSz="914363" rtl="0" eaLnBrk="1" latinLnBrk="0" hangingPunct="1">
              <a:lnSpc>
                <a:spcPct val="90000"/>
              </a:lnSpc>
              <a:spcBef>
                <a:spcPts val="1000"/>
              </a:spcBef>
              <a:buFont typeface="Arial" panose="020B0604020202020204" pitchFamily="34" charset="0"/>
              <a:buChar char="•"/>
              <a:defRPr sz="2333" kern="1200">
                <a:solidFill>
                  <a:schemeClr val="tx1"/>
                </a:solidFill>
                <a:latin typeface="Helvetica Neue" charset="0"/>
                <a:ea typeface="Helvetica Neue" charset="0"/>
                <a:cs typeface="Helvetica Neue" charset="0"/>
              </a:defRPr>
            </a:lvl1pPr>
            <a:lvl2pPr marL="685773" indent="-228591" algn="l" defTabSz="914363"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charset="0"/>
                <a:ea typeface="Helvetica Neue" charset="0"/>
                <a:cs typeface="Helvetica Neue" charset="0"/>
              </a:defRPr>
            </a:lvl2pPr>
            <a:lvl3pPr marL="1142954" indent="-228591" algn="l" defTabSz="914363" rtl="0" eaLnBrk="1" latinLnBrk="0" hangingPunct="1">
              <a:lnSpc>
                <a:spcPct val="90000"/>
              </a:lnSpc>
              <a:spcBef>
                <a:spcPts val="500"/>
              </a:spcBef>
              <a:buFont typeface="Arial" panose="020B0604020202020204" pitchFamily="34" charset="0"/>
              <a:buChar char="•"/>
              <a:defRPr sz="1667" kern="1200">
                <a:solidFill>
                  <a:schemeClr val="tx1"/>
                </a:solidFill>
                <a:latin typeface="Helvetica Neue" charset="0"/>
                <a:ea typeface="Helvetica Neue" charset="0"/>
                <a:cs typeface="Helvetica Neue" charset="0"/>
              </a:defRPr>
            </a:lvl3pPr>
            <a:lvl4pPr marL="1600136" indent="-228591" algn="l" defTabSz="914363" rtl="0" eaLnBrk="1" latinLnBrk="0" hangingPunct="1">
              <a:lnSpc>
                <a:spcPct val="90000"/>
              </a:lnSpc>
              <a:spcBef>
                <a:spcPts val="500"/>
              </a:spcBef>
              <a:buFont typeface="Arial" panose="020B0604020202020204" pitchFamily="34" charset="0"/>
              <a:buChar char="•"/>
              <a:defRPr sz="1333" kern="1200">
                <a:solidFill>
                  <a:schemeClr val="tx1"/>
                </a:solidFill>
                <a:latin typeface="Helvetica Neue" charset="0"/>
                <a:ea typeface="Helvetica Neue" charset="0"/>
                <a:cs typeface="Helvetica Neue" charset="0"/>
              </a:defRPr>
            </a:lvl4pPr>
            <a:lvl5pPr marL="2057318" indent="-228591" algn="l" defTabSz="914363" rtl="0" eaLnBrk="1" latinLnBrk="0" hangingPunct="1">
              <a:lnSpc>
                <a:spcPct val="90000"/>
              </a:lnSpc>
              <a:spcBef>
                <a:spcPts val="500"/>
              </a:spcBef>
              <a:buFont typeface="Arial" panose="020B0604020202020204" pitchFamily="34" charset="0"/>
              <a:buChar char="•"/>
              <a:defRPr sz="1000" kern="1200">
                <a:solidFill>
                  <a:schemeClr val="tx1"/>
                </a:solidFill>
                <a:latin typeface="Helvetica Neue" charset="0"/>
                <a:ea typeface="Helvetica Neue" charset="0"/>
                <a:cs typeface="Helvetica Neue"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r>
              <a:rPr lang="en-US" sz="1800" dirty="0">
                <a:cs typeface="Arial"/>
              </a:rPr>
              <a:t>For more information on each of these changes, please refer to the </a:t>
            </a:r>
            <a:r>
              <a:rPr lang="en-US" sz="1800" dirty="0">
                <a:solidFill>
                  <a:schemeClr val="tx1">
                    <a:lumMod val="75000"/>
                    <a:lumOff val="25000"/>
                  </a:schemeClr>
                </a:solidFill>
                <a:cs typeface="Arial"/>
                <a:hlinkClick r:id="rId2">
                  <a:extLst>
                    <a:ext uri="{A12FA001-AC4F-418D-AE19-62706E023703}">
                      <ahyp:hlinkClr xmlns:ahyp="http://schemas.microsoft.com/office/drawing/2018/hyperlinkcolor" val="tx"/>
                    </a:ext>
                  </a:extLst>
                </a:hlinkClick>
              </a:rPr>
              <a:t>FIET Introduction</a:t>
            </a:r>
            <a:r>
              <a:rPr lang="en-US" sz="1800" dirty="0">
                <a:solidFill>
                  <a:schemeClr val="tx1">
                    <a:lumMod val="75000"/>
                    <a:lumOff val="25000"/>
                  </a:schemeClr>
                </a:solidFill>
                <a:cs typeface="Arial"/>
              </a:rPr>
              <a:t> </a:t>
            </a:r>
            <a:r>
              <a:rPr lang="en-US" sz="1800" dirty="0">
                <a:cs typeface="Arial"/>
              </a:rPr>
              <a:t>document. </a:t>
            </a:r>
            <a:endParaRPr lang="en-US" sz="1800" dirty="0"/>
          </a:p>
        </p:txBody>
      </p:sp>
      <p:sp>
        <p:nvSpPr>
          <p:cNvPr id="5" name="TextBox 4">
            <a:extLst>
              <a:ext uri="{FF2B5EF4-FFF2-40B4-BE49-F238E27FC236}">
                <a16:creationId xmlns:a16="http://schemas.microsoft.com/office/drawing/2014/main" id="{5ADA9B3C-ED57-8F84-5D9A-88863778F389}"/>
              </a:ext>
            </a:extLst>
          </p:cNvPr>
          <p:cNvSpPr txBox="1"/>
          <p:nvPr/>
        </p:nvSpPr>
        <p:spPr>
          <a:xfrm>
            <a:off x="11643360" y="6498898"/>
            <a:ext cx="548640" cy="338554"/>
          </a:xfrm>
          <a:prstGeom prst="rect">
            <a:avLst/>
          </a:prstGeom>
          <a:noFill/>
        </p:spPr>
        <p:txBody>
          <a:bodyPr wrap="square" rtlCol="0">
            <a:spAutoFit/>
          </a:bodyPr>
          <a:lstStyle/>
          <a:p>
            <a:pPr algn="ctr"/>
            <a:r>
              <a:rPr lang="en-US" sz="1600" dirty="0">
                <a:latin typeface="Helvetica Neue" panose="02000503000000020004"/>
              </a:rPr>
              <a:t>#8</a:t>
            </a:r>
          </a:p>
        </p:txBody>
      </p:sp>
    </p:spTree>
    <p:extLst>
      <p:ext uri="{BB962C8B-B14F-4D97-AF65-F5344CB8AC3E}">
        <p14:creationId xmlns:p14="http://schemas.microsoft.com/office/powerpoint/2010/main" val="3594039276"/>
      </p:ext>
    </p:extLst>
  </p:cSld>
  <p:clrMapOvr>
    <a:masterClrMapping/>
  </p:clrMapOvr>
</p:sld>
</file>

<file path=ppt/theme/theme1.xml><?xml version="1.0" encoding="utf-8"?>
<a:theme xmlns:a="http://schemas.openxmlformats.org/drawingml/2006/main" name="1_Office Theme">
  <a:themeElements>
    <a:clrScheme name="USDA 1">
      <a:dk1>
        <a:srgbClr val="112E50"/>
      </a:dk1>
      <a:lt1>
        <a:srgbClr val="FFFFFF"/>
      </a:lt1>
      <a:dk2>
        <a:srgbClr val="89A5C9"/>
      </a:dk2>
      <a:lt2>
        <a:srgbClr val="C6D6E5"/>
      </a:lt2>
      <a:accent1>
        <a:srgbClr val="16B58E"/>
      </a:accent1>
      <a:accent2>
        <a:srgbClr val="007579"/>
      </a:accent2>
      <a:accent3>
        <a:srgbClr val="BAD847"/>
      </a:accent3>
      <a:accent4>
        <a:srgbClr val="5560C3"/>
      </a:accent4>
      <a:accent5>
        <a:srgbClr val="EB9527"/>
      </a:accent5>
      <a:accent6>
        <a:srgbClr val="BD2879"/>
      </a:accent6>
      <a:hlink>
        <a:srgbClr val="D6BC00"/>
      </a:hlink>
      <a:folHlink>
        <a:srgbClr val="26CCF7"/>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a6aef3c-fe11-40ae-8306-2fafaaad5016" xsi:nil="true"/>
    <lcf76f155ced4ddcb4097134ff3c332f xmlns="441f886c-6db1-4fdc-b509-443ba11cd69a">
      <Terms xmlns="http://schemas.microsoft.com/office/infopath/2007/PartnerControls"/>
    </lcf76f155ced4ddcb4097134ff3c332f>
    <PersonResponsible xmlns="441f886c-6db1-4fdc-b509-443ba11cd69a">
      <UserInfo>
        <DisplayName/>
        <AccountId xsi:nil="true"/>
        <AccountType/>
      </UserInfo>
    </PersonResponsible>
    <SharedWithUsers xmlns="7a6aef3c-fe11-40ae-8306-2fafaaad5016">
      <UserInfo>
        <DisplayName>Peters, Kourtney - OCFO-FMS, New Orleans, LA</DisplayName>
        <AccountId>20</AccountId>
        <AccountType/>
      </UserInfo>
      <UserInfo>
        <DisplayName>Martino, Rae Ann - OCFO-FMS, New Orleans, LA</DisplayName>
        <AccountId>26</AccountId>
        <AccountType/>
      </UserInfo>
      <UserInfo>
        <DisplayName>Anthony, Nina (CTR) - OCFO-FMS, Ashburn, VA</DisplayName>
        <AccountId>54</AccountId>
        <AccountType/>
      </UserInfo>
      <UserInfo>
        <DisplayName>Bradford, Julie B - OCFO-FMS, New Orleans, LA</DisplayName>
        <AccountId>15</AccountId>
        <AccountType/>
      </UserInfo>
      <UserInfo>
        <DisplayName>Rees, Heidi (CTR) - OCFO-FMS, Park City, UT</DisplayName>
        <AccountId>44</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6D016AD10E4343902B3607B884D9B7" ma:contentTypeVersion="17" ma:contentTypeDescription="Create a new document." ma:contentTypeScope="" ma:versionID="1e7759769014e369e73c12c494345eec">
  <xsd:schema xmlns:xsd="http://www.w3.org/2001/XMLSchema" xmlns:xs="http://www.w3.org/2001/XMLSchema" xmlns:p="http://schemas.microsoft.com/office/2006/metadata/properties" xmlns:ns1="http://schemas.microsoft.com/sharepoint/v3" xmlns:ns2="441f886c-6db1-4fdc-b509-443ba11cd69a" xmlns:ns3="7a6aef3c-fe11-40ae-8306-2fafaaad5016" targetNamespace="http://schemas.microsoft.com/office/2006/metadata/properties" ma:root="true" ma:fieldsID="2bc1e9056657837db7d71621918fde8b" ns1:_="" ns2:_="" ns3:_="">
    <xsd:import namespace="http://schemas.microsoft.com/sharepoint/v3"/>
    <xsd:import namespace="441f886c-6db1-4fdc-b509-443ba11cd69a"/>
    <xsd:import namespace="7a6aef3c-fe11-40ae-8306-2fafaaad501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PersonResponsible" minOccurs="0"/>
                <xsd:element ref="ns2:MediaServiceDateTaken" minOccurs="0"/>
                <xsd:element ref="ns2:MediaLengthInSecond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1f886c-6db1-4fdc-b509-443ba11cd6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8ff62593-b918-4deb-ac08-0d74ac0cc7e6"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PersonResponsible" ma:index="19" nillable="true" ma:displayName="Person Responsible" ma:description="Owner of Document" ma:format="Dropdown" ma:list="UserInfo" ma:SharePointGroup="0" ma:internalName="PersonResponsib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6aef3c-fe11-40ae-8306-2fafaaad501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5d53598-9519-46b8-99dd-9276fc12033e}" ma:internalName="TaxCatchAll" ma:showField="CatchAllData" ma:web="7a6aef3c-fe11-40ae-8306-2fafaaad5016">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BFFC05-B2F6-4CED-BE65-F75B1EB7AD7B}">
  <ds:schemaRefs>
    <ds:schemaRef ds:uri="7a6aef3c-fe11-40ae-8306-2fafaaad5016"/>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http://schemas.microsoft.com/sharepoint/v3"/>
    <ds:schemaRef ds:uri="http://schemas.microsoft.com/office/2006/metadata/properties"/>
    <ds:schemaRef ds:uri="441f886c-6db1-4fdc-b509-443ba11cd69a"/>
    <ds:schemaRef ds:uri="http://www.w3.org/XML/1998/namespace"/>
    <ds:schemaRef ds:uri="http://purl.org/dc/terms/"/>
  </ds:schemaRefs>
</ds:datastoreItem>
</file>

<file path=customXml/itemProps2.xml><?xml version="1.0" encoding="utf-8"?>
<ds:datastoreItem xmlns:ds="http://schemas.openxmlformats.org/officeDocument/2006/customXml" ds:itemID="{79831B46-6CD1-40D2-9FB5-3E58559F90A3}">
  <ds:schemaRefs>
    <ds:schemaRef ds:uri="http://schemas.microsoft.com/sharepoint/v3/contenttype/forms"/>
  </ds:schemaRefs>
</ds:datastoreItem>
</file>

<file path=customXml/itemProps3.xml><?xml version="1.0" encoding="utf-8"?>
<ds:datastoreItem xmlns:ds="http://schemas.openxmlformats.org/officeDocument/2006/customXml" ds:itemID="{5B84E292-75D9-416A-8542-420B13E663D4}">
  <ds:schemaRefs>
    <ds:schemaRef ds:uri="441f886c-6db1-4fdc-b509-443ba11cd69a"/>
    <ds:schemaRef ds:uri="7a6aef3c-fe11-40ae-8306-2fafaaad50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6c9b68e5-0371-4f27-93af-8d15f794dc29}" enabled="1" method="Privileged" siteId="{a01f407a-85cb-4a16-98bb-f28e6384bd28}" removed="0"/>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emplate>Acc_StratConsultTemplate_Graphik_100820</Template>
  <TotalTime>294</TotalTime>
  <Words>2122</Words>
  <Application>Microsoft Office PowerPoint</Application>
  <PresentationFormat>Widescreen</PresentationFormat>
  <Paragraphs>256</Paragraphs>
  <Slides>18</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Graphik</vt:lpstr>
      <vt:lpstr>Helvetica Neue</vt:lpstr>
      <vt:lpstr>Lato</vt:lpstr>
      <vt:lpstr>Wingdings</vt:lpstr>
      <vt:lpstr>1_Office Theme</vt:lpstr>
      <vt:lpstr>FIET FREQUENTLY ASKED QUESTIONS</vt:lpstr>
      <vt:lpstr>WHAT IS FIET?</vt:lpstr>
      <vt:lpstr>HOW ARE SAP, FMMI, FIET, PORTAL, AND FIORI RELATED TO EACH OTHER?</vt:lpstr>
      <vt:lpstr>WHY UPGRADE FMMI?</vt:lpstr>
      <vt:lpstr>WHAT IS THE PROJECT TIMELINE?</vt:lpstr>
      <vt:lpstr>WHAT IS MY ROLE AS A STAKEHOLDER?</vt:lpstr>
      <vt:lpstr>HOW WILL CUSTOMERS BE INVOLVED?</vt:lpstr>
      <vt:lpstr>WHAT IS A CODE BROWNOUT VS. A CODE BLAKOUT?</vt:lpstr>
      <vt:lpstr>WHAT ARE THE KEY CHANGES END USERS WILL EXPERIENCE?</vt:lpstr>
      <vt:lpstr>WILL FIET IMPACT AGENCY-LEVEL SECURITY?</vt:lpstr>
      <vt:lpstr>WILL SUPPORT BE AVAILABLE TO END USERS TO PREPARE THEM FOR THE CHANGE?</vt:lpstr>
      <vt:lpstr>DOES USDA HAVE A TRAINING PLAN?</vt:lpstr>
      <vt:lpstr>WHAT WILL THE CONVERSION PROCESS BE?</vt:lpstr>
      <vt:lpstr>WILL THERE BE FIT GAP ANALYSIS PERFORMED WITH PROCESSES AND INTERFACES?</vt:lpstr>
      <vt:lpstr>WILL IMPACTS TO AGENCY-SPECIFIC INTERFACES BE IDENTIFIED AND RECONCILED?</vt:lpstr>
      <vt:lpstr>WHAT IS A CHANGE CHAMPION AND A SUPER USER?</vt:lpstr>
      <vt:lpstr>WHAT ARE THE NEXT STEPS?</vt:lpstr>
      <vt:lpstr>WHERE CAN I ASK ADDITIONAL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 FIET - Frequently Asked Questions</dc:title>
  <dc:creator>Financial Management Services</dc:creator>
  <cp:lastModifiedBy>Bradford, Julie B - OCFO-FMS, New Orleans, LA</cp:lastModifiedBy>
  <cp:revision>3</cp:revision>
  <dcterms:created xsi:type="dcterms:W3CDTF">2020-10-15T13:10:34Z</dcterms:created>
  <dcterms:modified xsi:type="dcterms:W3CDTF">2024-04-16T18:40:03Z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0x010100D46D016AD10E4343902B3607B884D9B7</vt:lpwstr>
  </property>
  <property fmtid="{D5CDD505-2E9C-101B-9397-08002B2CF9AE}" pid="3" name="MediaServiceImageTags">
    <vt:lpwstr/>
  </property>
</Properties>
</file>