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8"/>
  </p:notesMasterIdLst>
  <p:sldIdLst>
    <p:sldId id="256" r:id="rId2"/>
    <p:sldId id="437" r:id="rId3"/>
    <p:sldId id="434" r:id="rId4"/>
    <p:sldId id="401" r:id="rId5"/>
    <p:sldId id="377" r:id="rId6"/>
    <p:sldId id="433" r:id="rId7"/>
    <p:sldId id="374" r:id="rId8"/>
    <p:sldId id="438" r:id="rId9"/>
    <p:sldId id="435" r:id="rId10"/>
    <p:sldId id="360" r:id="rId11"/>
    <p:sldId id="340" r:id="rId12"/>
    <p:sldId id="436" r:id="rId13"/>
    <p:sldId id="354" r:id="rId14"/>
    <p:sldId id="355" r:id="rId15"/>
    <p:sldId id="439" r:id="rId16"/>
    <p:sldId id="387"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5481"/>
    <a:srgbClr val="61D6FF"/>
    <a:srgbClr val="B8F9FE"/>
    <a:srgbClr val="FFD85D"/>
    <a:srgbClr val="B2D0F4"/>
    <a:srgbClr val="6FA7EB"/>
    <a:srgbClr val="FAC2D5"/>
    <a:srgbClr val="F33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56" autoAdjust="0"/>
    <p:restoredTop sz="88038" autoAdjust="0"/>
  </p:normalViewPr>
  <p:slideViewPr>
    <p:cSldViewPr>
      <p:cViewPr varScale="1">
        <p:scale>
          <a:sx n="97" d="100"/>
          <a:sy n="97" d="100"/>
        </p:scale>
        <p:origin x="384" y="78"/>
      </p:cViewPr>
      <p:guideLst>
        <p:guide orient="horz" pos="2160"/>
        <p:guide pos="2880"/>
      </p:guideLst>
    </p:cSldViewPr>
  </p:slideViewPr>
  <p:outlineViewPr>
    <p:cViewPr>
      <p:scale>
        <a:sx n="33" d="100"/>
        <a:sy n="33" d="100"/>
      </p:scale>
      <p:origin x="0" y="2004"/>
    </p:cViewPr>
  </p:outlineViewPr>
  <p:notesTextViewPr>
    <p:cViewPr>
      <p:scale>
        <a:sx n="1" d="1"/>
        <a:sy n="1" d="1"/>
      </p:scale>
      <p:origin x="0" y="0"/>
    </p:cViewPr>
  </p:notesTextViewPr>
  <p:notesViewPr>
    <p:cSldViewPr>
      <p:cViewPr varScale="1">
        <p:scale>
          <a:sx n="52" d="100"/>
          <a:sy n="52" d="100"/>
        </p:scale>
        <p:origin x="2632"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350D2C-4330-4FB2-9E30-22C08C49EE6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A01A2E0-C430-4DE4-9079-40C3A1D2C9D8}">
      <dgm:prSet custT="1"/>
      <dgm:spPr/>
      <dgm:t>
        <a:bodyPr/>
        <a:lstStyle/>
        <a:p>
          <a:r>
            <a:rPr lang="en-US" sz="2800" dirty="0"/>
            <a:t>DATA Act - Digital Accountability and Transparency Act of 2014 is a law that aims to make information on federal expenditures more easily accessible and transparent. </a:t>
          </a:r>
        </a:p>
      </dgm:t>
      <dgm:extLst>
        <a:ext uri="{E40237B7-FDA0-4F09-8148-C483321AD2D9}">
          <dgm14:cNvPr xmlns:dgm14="http://schemas.microsoft.com/office/drawing/2010/diagram" id="0" name="" descr="DATA Act - Digital Accountability and Transparency Act of 2014 is a law that aims to make information on federal expenditures more easily accessible and transparent. &#10;"/>
        </a:ext>
      </dgm:extLst>
    </dgm:pt>
    <dgm:pt modelId="{C41D2DB6-B353-4B7F-A07C-B7AA879CA7B9}" type="parTrans" cxnId="{DFEA0F90-28DB-4D0C-8F15-A8F4927A28C5}">
      <dgm:prSet/>
      <dgm:spPr/>
      <dgm:t>
        <a:bodyPr/>
        <a:lstStyle/>
        <a:p>
          <a:endParaRPr lang="en-US"/>
        </a:p>
      </dgm:t>
    </dgm:pt>
    <dgm:pt modelId="{F598547A-3FD7-40A6-8AEF-633689A9757E}" type="sibTrans" cxnId="{DFEA0F90-28DB-4D0C-8F15-A8F4927A28C5}">
      <dgm:prSet/>
      <dgm:spPr/>
      <dgm:t>
        <a:bodyPr/>
        <a:lstStyle/>
        <a:p>
          <a:endParaRPr lang="en-US"/>
        </a:p>
      </dgm:t>
    </dgm:pt>
    <dgm:pt modelId="{4DEA238C-E4B6-4F9A-B0CB-DEEFDC6D6581}" type="pres">
      <dgm:prSet presAssocID="{24350D2C-4330-4FB2-9E30-22C08C49EE68}" presName="linear" presStyleCnt="0">
        <dgm:presLayoutVars>
          <dgm:animLvl val="lvl"/>
          <dgm:resizeHandles val="exact"/>
        </dgm:presLayoutVars>
      </dgm:prSet>
      <dgm:spPr/>
    </dgm:pt>
    <dgm:pt modelId="{CCD97067-7791-4E95-8746-7D51D3346F49}" type="pres">
      <dgm:prSet presAssocID="{1A01A2E0-C430-4DE4-9079-40C3A1D2C9D8}" presName="parentText" presStyleLbl="node1" presStyleIdx="0" presStyleCnt="1">
        <dgm:presLayoutVars>
          <dgm:chMax val="0"/>
          <dgm:bulletEnabled val="1"/>
        </dgm:presLayoutVars>
      </dgm:prSet>
      <dgm:spPr/>
    </dgm:pt>
  </dgm:ptLst>
  <dgm:cxnLst>
    <dgm:cxn modelId="{C5BDD01A-472E-4887-90F6-9882D4A69A91}" type="presOf" srcId="{24350D2C-4330-4FB2-9E30-22C08C49EE68}" destId="{4DEA238C-E4B6-4F9A-B0CB-DEEFDC6D6581}" srcOrd="0" destOrd="0" presId="urn:microsoft.com/office/officeart/2005/8/layout/vList2"/>
    <dgm:cxn modelId="{68CAC250-8E3E-4659-9F66-912B296A1F75}" type="presOf" srcId="{1A01A2E0-C430-4DE4-9079-40C3A1D2C9D8}" destId="{CCD97067-7791-4E95-8746-7D51D3346F49}" srcOrd="0" destOrd="0" presId="urn:microsoft.com/office/officeart/2005/8/layout/vList2"/>
    <dgm:cxn modelId="{DFEA0F90-28DB-4D0C-8F15-A8F4927A28C5}" srcId="{24350D2C-4330-4FB2-9E30-22C08C49EE68}" destId="{1A01A2E0-C430-4DE4-9079-40C3A1D2C9D8}" srcOrd="0" destOrd="0" parTransId="{C41D2DB6-B353-4B7F-A07C-B7AA879CA7B9}" sibTransId="{F598547A-3FD7-40A6-8AEF-633689A9757E}"/>
    <dgm:cxn modelId="{8D030A23-54DB-4672-8260-A26EED49F548}" type="presParOf" srcId="{4DEA238C-E4B6-4F9A-B0CB-DEEFDC6D6581}" destId="{CCD97067-7791-4E95-8746-7D51D3346F4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3B6EC9-2517-4833-9770-CC545D21409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9632417-F3E9-4D58-A479-91018CB292AB}">
      <dgm:prSet/>
      <dgm:spPr/>
      <dgm:t>
        <a:bodyPr/>
        <a:lstStyle/>
        <a:p>
          <a:r>
            <a:rPr lang="en-US"/>
            <a:t>DATA Act directs the federal government to standardize and publish a wide variety of reports and data compilations related to obligations and spending: financial management, payments, budget actions, procurement, and assistance.  </a:t>
          </a:r>
        </a:p>
      </dgm:t>
    </dgm:pt>
    <dgm:pt modelId="{4CAABC0D-90DC-4F2D-9ABB-0D08432AA2E7}" type="parTrans" cxnId="{F6A359CA-E5AB-4250-BCB8-96C7173F418D}">
      <dgm:prSet/>
      <dgm:spPr/>
      <dgm:t>
        <a:bodyPr/>
        <a:lstStyle/>
        <a:p>
          <a:endParaRPr lang="en-US"/>
        </a:p>
      </dgm:t>
    </dgm:pt>
    <dgm:pt modelId="{A45BC463-625D-4D2E-8926-FFB92057928C}" type="sibTrans" cxnId="{F6A359CA-E5AB-4250-BCB8-96C7173F418D}">
      <dgm:prSet/>
      <dgm:spPr/>
      <dgm:t>
        <a:bodyPr/>
        <a:lstStyle/>
        <a:p>
          <a:endParaRPr lang="en-US"/>
        </a:p>
      </dgm:t>
    </dgm:pt>
    <dgm:pt modelId="{D23E782B-5588-40B4-B542-BCBF1FA94EDB}">
      <dgm:prSet/>
      <dgm:spPr/>
      <dgm:t>
        <a:bodyPr/>
        <a:lstStyle/>
        <a:p>
          <a:r>
            <a:rPr lang="en-US"/>
            <a:t>File A – Appropriations </a:t>
          </a:r>
        </a:p>
      </dgm:t>
    </dgm:pt>
    <dgm:pt modelId="{12E717C7-680F-414B-9D40-9EE2F10E9655}" type="parTrans" cxnId="{6C3657E3-B51F-46DA-B353-DFB06D86E31E}">
      <dgm:prSet/>
      <dgm:spPr/>
      <dgm:t>
        <a:bodyPr/>
        <a:lstStyle/>
        <a:p>
          <a:endParaRPr lang="en-US"/>
        </a:p>
      </dgm:t>
    </dgm:pt>
    <dgm:pt modelId="{89071608-8379-4966-8677-30760114AEDC}" type="sibTrans" cxnId="{6C3657E3-B51F-46DA-B353-DFB06D86E31E}">
      <dgm:prSet/>
      <dgm:spPr/>
      <dgm:t>
        <a:bodyPr/>
        <a:lstStyle/>
        <a:p>
          <a:endParaRPr lang="en-US"/>
        </a:p>
      </dgm:t>
    </dgm:pt>
    <dgm:pt modelId="{5F3FA0A4-1EB5-4496-9A87-FCF0D852721A}">
      <dgm:prSet/>
      <dgm:spPr/>
      <dgm:t>
        <a:bodyPr/>
        <a:lstStyle/>
        <a:p>
          <a:r>
            <a:rPr lang="en-US"/>
            <a:t>File B- Program Activity Object Class</a:t>
          </a:r>
        </a:p>
      </dgm:t>
    </dgm:pt>
    <dgm:pt modelId="{C26977CA-D15D-4B44-83F8-41A1EFAC2655}" type="parTrans" cxnId="{74D4B6B6-3A70-4AD7-8B4D-E274510AA3B6}">
      <dgm:prSet/>
      <dgm:spPr/>
      <dgm:t>
        <a:bodyPr/>
        <a:lstStyle/>
        <a:p>
          <a:endParaRPr lang="en-US"/>
        </a:p>
      </dgm:t>
    </dgm:pt>
    <dgm:pt modelId="{FC6F561A-1296-4B4A-A13B-7F6D783CD481}" type="sibTrans" cxnId="{74D4B6B6-3A70-4AD7-8B4D-E274510AA3B6}">
      <dgm:prSet/>
      <dgm:spPr/>
      <dgm:t>
        <a:bodyPr/>
        <a:lstStyle/>
        <a:p>
          <a:endParaRPr lang="en-US"/>
        </a:p>
      </dgm:t>
    </dgm:pt>
    <dgm:pt modelId="{42BCF37F-320B-4569-B731-D0E3FECF8F72}">
      <dgm:prSet/>
      <dgm:spPr/>
      <dgm:t>
        <a:bodyPr/>
        <a:lstStyle/>
        <a:p>
          <a:r>
            <a:rPr lang="en-US"/>
            <a:t>File C- Awards Financials </a:t>
          </a:r>
        </a:p>
      </dgm:t>
    </dgm:pt>
    <dgm:pt modelId="{4F1EA5AF-7E8B-4F96-871F-128B9C4BFBFD}" type="parTrans" cxnId="{DA949C4A-F08A-4392-9A15-10AF4517D640}">
      <dgm:prSet/>
      <dgm:spPr/>
      <dgm:t>
        <a:bodyPr/>
        <a:lstStyle/>
        <a:p>
          <a:endParaRPr lang="en-US"/>
        </a:p>
      </dgm:t>
    </dgm:pt>
    <dgm:pt modelId="{32F4745D-AFF3-4218-AE49-3C644D8A5A8C}" type="sibTrans" cxnId="{DA949C4A-F08A-4392-9A15-10AF4517D640}">
      <dgm:prSet/>
      <dgm:spPr/>
      <dgm:t>
        <a:bodyPr/>
        <a:lstStyle/>
        <a:p>
          <a:endParaRPr lang="en-US"/>
        </a:p>
      </dgm:t>
    </dgm:pt>
    <dgm:pt modelId="{F1D8ABBC-9614-48B5-B8D1-0BD3B3F2B788}">
      <dgm:prSet/>
      <dgm:spPr/>
      <dgm:t>
        <a:bodyPr/>
        <a:lstStyle/>
        <a:p>
          <a:r>
            <a:rPr lang="en-US"/>
            <a:t>File D2 – Award Attributes </a:t>
          </a:r>
        </a:p>
      </dgm:t>
    </dgm:pt>
    <dgm:pt modelId="{96B26D11-3784-4C46-B702-1697EF3706DD}" type="parTrans" cxnId="{83A30DA7-EAA6-40CA-A5CC-2471EAB38240}">
      <dgm:prSet/>
      <dgm:spPr/>
      <dgm:t>
        <a:bodyPr/>
        <a:lstStyle/>
        <a:p>
          <a:endParaRPr lang="en-US"/>
        </a:p>
      </dgm:t>
    </dgm:pt>
    <dgm:pt modelId="{73D4FADD-772C-4A38-B538-8F7A674360EC}" type="sibTrans" cxnId="{83A30DA7-EAA6-40CA-A5CC-2471EAB38240}">
      <dgm:prSet/>
      <dgm:spPr/>
      <dgm:t>
        <a:bodyPr/>
        <a:lstStyle/>
        <a:p>
          <a:endParaRPr lang="en-US"/>
        </a:p>
      </dgm:t>
    </dgm:pt>
    <dgm:pt modelId="{8028E00E-6FD3-4068-87F6-F907625B7ADD}" type="pres">
      <dgm:prSet presAssocID="{D83B6EC9-2517-4833-9770-CC545D214091}" presName="linear" presStyleCnt="0">
        <dgm:presLayoutVars>
          <dgm:animLvl val="lvl"/>
          <dgm:resizeHandles val="exact"/>
        </dgm:presLayoutVars>
      </dgm:prSet>
      <dgm:spPr/>
    </dgm:pt>
    <dgm:pt modelId="{CDEAB196-DBAD-43C8-B08A-472671614D9C}" type="pres">
      <dgm:prSet presAssocID="{59632417-F3E9-4D58-A479-91018CB292AB}" presName="parentText" presStyleLbl="node1" presStyleIdx="0" presStyleCnt="5">
        <dgm:presLayoutVars>
          <dgm:chMax val="0"/>
          <dgm:bulletEnabled val="1"/>
        </dgm:presLayoutVars>
      </dgm:prSet>
      <dgm:spPr/>
    </dgm:pt>
    <dgm:pt modelId="{75EC0409-31B0-44A2-B63F-1089015E115A}" type="pres">
      <dgm:prSet presAssocID="{A45BC463-625D-4D2E-8926-FFB92057928C}" presName="spacer" presStyleCnt="0"/>
      <dgm:spPr/>
    </dgm:pt>
    <dgm:pt modelId="{1A1CD63A-B2FD-4E7D-9F5E-AC9528B7B08B}" type="pres">
      <dgm:prSet presAssocID="{D23E782B-5588-40B4-B542-BCBF1FA94EDB}" presName="parentText" presStyleLbl="node1" presStyleIdx="1" presStyleCnt="5">
        <dgm:presLayoutVars>
          <dgm:chMax val="0"/>
          <dgm:bulletEnabled val="1"/>
        </dgm:presLayoutVars>
      </dgm:prSet>
      <dgm:spPr/>
    </dgm:pt>
    <dgm:pt modelId="{13820925-DA17-43D9-BB3B-C52DFB283113}" type="pres">
      <dgm:prSet presAssocID="{89071608-8379-4966-8677-30760114AEDC}" presName="spacer" presStyleCnt="0"/>
      <dgm:spPr/>
    </dgm:pt>
    <dgm:pt modelId="{EBA87570-1C9C-42EB-A264-C0FC6D5498B9}" type="pres">
      <dgm:prSet presAssocID="{5F3FA0A4-1EB5-4496-9A87-FCF0D852721A}" presName="parentText" presStyleLbl="node1" presStyleIdx="2" presStyleCnt="5">
        <dgm:presLayoutVars>
          <dgm:chMax val="0"/>
          <dgm:bulletEnabled val="1"/>
        </dgm:presLayoutVars>
      </dgm:prSet>
      <dgm:spPr/>
    </dgm:pt>
    <dgm:pt modelId="{341467A9-A0E4-46BA-B33C-F94A8214EB85}" type="pres">
      <dgm:prSet presAssocID="{FC6F561A-1296-4B4A-A13B-7F6D783CD481}" presName="spacer" presStyleCnt="0"/>
      <dgm:spPr/>
    </dgm:pt>
    <dgm:pt modelId="{0A5AA113-0E05-437C-81DD-0D03A57DB54B}" type="pres">
      <dgm:prSet presAssocID="{42BCF37F-320B-4569-B731-D0E3FECF8F72}" presName="parentText" presStyleLbl="node1" presStyleIdx="3" presStyleCnt="5">
        <dgm:presLayoutVars>
          <dgm:chMax val="0"/>
          <dgm:bulletEnabled val="1"/>
        </dgm:presLayoutVars>
      </dgm:prSet>
      <dgm:spPr/>
    </dgm:pt>
    <dgm:pt modelId="{D51EE6FE-EF4E-44F6-A664-E499E3A21D7C}" type="pres">
      <dgm:prSet presAssocID="{32F4745D-AFF3-4218-AE49-3C644D8A5A8C}" presName="spacer" presStyleCnt="0"/>
      <dgm:spPr/>
    </dgm:pt>
    <dgm:pt modelId="{84270740-3ED3-4510-A44D-95E470E5AFAC}" type="pres">
      <dgm:prSet presAssocID="{F1D8ABBC-9614-48B5-B8D1-0BD3B3F2B788}" presName="parentText" presStyleLbl="node1" presStyleIdx="4" presStyleCnt="5">
        <dgm:presLayoutVars>
          <dgm:chMax val="0"/>
          <dgm:bulletEnabled val="1"/>
        </dgm:presLayoutVars>
      </dgm:prSet>
      <dgm:spPr/>
    </dgm:pt>
  </dgm:ptLst>
  <dgm:cxnLst>
    <dgm:cxn modelId="{2BC4891A-40FA-4070-8403-F1C7B192C4A3}" type="presOf" srcId="{42BCF37F-320B-4569-B731-D0E3FECF8F72}" destId="{0A5AA113-0E05-437C-81DD-0D03A57DB54B}" srcOrd="0" destOrd="0" presId="urn:microsoft.com/office/officeart/2005/8/layout/vList2"/>
    <dgm:cxn modelId="{C4E5C742-37DB-4E1B-B2CA-2D2F08EA7BEA}" type="presOf" srcId="{D23E782B-5588-40B4-B542-BCBF1FA94EDB}" destId="{1A1CD63A-B2FD-4E7D-9F5E-AC9528B7B08B}" srcOrd="0" destOrd="0" presId="urn:microsoft.com/office/officeart/2005/8/layout/vList2"/>
    <dgm:cxn modelId="{1794D865-2380-40DE-B3FE-913671ADD8CE}" type="presOf" srcId="{D83B6EC9-2517-4833-9770-CC545D214091}" destId="{8028E00E-6FD3-4068-87F6-F907625B7ADD}" srcOrd="0" destOrd="0" presId="urn:microsoft.com/office/officeart/2005/8/layout/vList2"/>
    <dgm:cxn modelId="{DA949C4A-F08A-4392-9A15-10AF4517D640}" srcId="{D83B6EC9-2517-4833-9770-CC545D214091}" destId="{42BCF37F-320B-4569-B731-D0E3FECF8F72}" srcOrd="3" destOrd="0" parTransId="{4F1EA5AF-7E8B-4F96-871F-128B9C4BFBFD}" sibTransId="{32F4745D-AFF3-4218-AE49-3C644D8A5A8C}"/>
    <dgm:cxn modelId="{B6A1D44F-8FB6-401C-84B8-A9442414D65D}" type="presOf" srcId="{5F3FA0A4-1EB5-4496-9A87-FCF0D852721A}" destId="{EBA87570-1C9C-42EB-A264-C0FC6D5498B9}" srcOrd="0" destOrd="0" presId="urn:microsoft.com/office/officeart/2005/8/layout/vList2"/>
    <dgm:cxn modelId="{FC1A6487-6D3C-438C-B2A4-71C26716F672}" type="presOf" srcId="{59632417-F3E9-4D58-A479-91018CB292AB}" destId="{CDEAB196-DBAD-43C8-B08A-472671614D9C}" srcOrd="0" destOrd="0" presId="urn:microsoft.com/office/officeart/2005/8/layout/vList2"/>
    <dgm:cxn modelId="{83A30DA7-EAA6-40CA-A5CC-2471EAB38240}" srcId="{D83B6EC9-2517-4833-9770-CC545D214091}" destId="{F1D8ABBC-9614-48B5-B8D1-0BD3B3F2B788}" srcOrd="4" destOrd="0" parTransId="{96B26D11-3784-4C46-B702-1697EF3706DD}" sibTransId="{73D4FADD-772C-4A38-B538-8F7A674360EC}"/>
    <dgm:cxn modelId="{136620AC-EE28-4428-B93C-FE0BBDD9A04B}" type="presOf" srcId="{F1D8ABBC-9614-48B5-B8D1-0BD3B3F2B788}" destId="{84270740-3ED3-4510-A44D-95E470E5AFAC}" srcOrd="0" destOrd="0" presId="urn:microsoft.com/office/officeart/2005/8/layout/vList2"/>
    <dgm:cxn modelId="{74D4B6B6-3A70-4AD7-8B4D-E274510AA3B6}" srcId="{D83B6EC9-2517-4833-9770-CC545D214091}" destId="{5F3FA0A4-1EB5-4496-9A87-FCF0D852721A}" srcOrd="2" destOrd="0" parTransId="{C26977CA-D15D-4B44-83F8-41A1EFAC2655}" sibTransId="{FC6F561A-1296-4B4A-A13B-7F6D783CD481}"/>
    <dgm:cxn modelId="{F6A359CA-E5AB-4250-BCB8-96C7173F418D}" srcId="{D83B6EC9-2517-4833-9770-CC545D214091}" destId="{59632417-F3E9-4D58-A479-91018CB292AB}" srcOrd="0" destOrd="0" parTransId="{4CAABC0D-90DC-4F2D-9ABB-0D08432AA2E7}" sibTransId="{A45BC463-625D-4D2E-8926-FFB92057928C}"/>
    <dgm:cxn modelId="{6C3657E3-B51F-46DA-B353-DFB06D86E31E}" srcId="{D83B6EC9-2517-4833-9770-CC545D214091}" destId="{D23E782B-5588-40B4-B542-BCBF1FA94EDB}" srcOrd="1" destOrd="0" parTransId="{12E717C7-680F-414B-9D40-9EE2F10E9655}" sibTransId="{89071608-8379-4966-8677-30760114AEDC}"/>
    <dgm:cxn modelId="{6186FB03-0C0F-4722-83B8-7C14221FD097}" type="presParOf" srcId="{8028E00E-6FD3-4068-87F6-F907625B7ADD}" destId="{CDEAB196-DBAD-43C8-B08A-472671614D9C}" srcOrd="0" destOrd="0" presId="urn:microsoft.com/office/officeart/2005/8/layout/vList2"/>
    <dgm:cxn modelId="{1C270D01-9B0F-4626-ACE1-0F93DA903B37}" type="presParOf" srcId="{8028E00E-6FD3-4068-87F6-F907625B7ADD}" destId="{75EC0409-31B0-44A2-B63F-1089015E115A}" srcOrd="1" destOrd="0" presId="urn:microsoft.com/office/officeart/2005/8/layout/vList2"/>
    <dgm:cxn modelId="{6BAD05F0-F7DD-455A-85B5-68DC8278C659}" type="presParOf" srcId="{8028E00E-6FD3-4068-87F6-F907625B7ADD}" destId="{1A1CD63A-B2FD-4E7D-9F5E-AC9528B7B08B}" srcOrd="2" destOrd="0" presId="urn:microsoft.com/office/officeart/2005/8/layout/vList2"/>
    <dgm:cxn modelId="{F037B36C-7923-4430-ACDB-CA8323694CB4}" type="presParOf" srcId="{8028E00E-6FD3-4068-87F6-F907625B7ADD}" destId="{13820925-DA17-43D9-BB3B-C52DFB283113}" srcOrd="3" destOrd="0" presId="urn:microsoft.com/office/officeart/2005/8/layout/vList2"/>
    <dgm:cxn modelId="{7ACAD6C1-63E1-4CA6-9E0B-51116F2F4AA2}" type="presParOf" srcId="{8028E00E-6FD3-4068-87F6-F907625B7ADD}" destId="{EBA87570-1C9C-42EB-A264-C0FC6D5498B9}" srcOrd="4" destOrd="0" presId="urn:microsoft.com/office/officeart/2005/8/layout/vList2"/>
    <dgm:cxn modelId="{A11EC907-1B45-4C39-AD13-3226DB3A7916}" type="presParOf" srcId="{8028E00E-6FD3-4068-87F6-F907625B7ADD}" destId="{341467A9-A0E4-46BA-B33C-F94A8214EB85}" srcOrd="5" destOrd="0" presId="urn:microsoft.com/office/officeart/2005/8/layout/vList2"/>
    <dgm:cxn modelId="{60F6E996-C01A-4154-89F8-6A11CB8822EF}" type="presParOf" srcId="{8028E00E-6FD3-4068-87F6-F907625B7ADD}" destId="{0A5AA113-0E05-437C-81DD-0D03A57DB54B}" srcOrd="6" destOrd="0" presId="urn:microsoft.com/office/officeart/2005/8/layout/vList2"/>
    <dgm:cxn modelId="{EA356F01-F654-44B4-A192-AE7AAAEFF687}" type="presParOf" srcId="{8028E00E-6FD3-4068-87F6-F907625B7ADD}" destId="{D51EE6FE-EF4E-44F6-A664-E499E3A21D7C}" srcOrd="7" destOrd="0" presId="urn:microsoft.com/office/officeart/2005/8/layout/vList2"/>
    <dgm:cxn modelId="{D992D2EE-5659-4FAD-A692-DA2114BA8150}" type="presParOf" srcId="{8028E00E-6FD3-4068-87F6-F907625B7ADD}" destId="{84270740-3ED3-4510-A44D-95E470E5AFA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7842F0-0A34-43B9-B654-6BB45B4B0BF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473D2EA-0ABD-4B3E-A034-48EBD61C9749}">
      <dgm:prSet/>
      <dgm:spPr/>
      <dgm:t>
        <a:bodyPr/>
        <a:lstStyle/>
        <a:p>
          <a:r>
            <a:rPr lang="en-US" b="1"/>
            <a:t>First semi-monthly processing</a:t>
          </a:r>
          <a:endParaRPr lang="en-US"/>
        </a:p>
      </dgm:t>
    </dgm:pt>
    <dgm:pt modelId="{E57BF056-2402-407C-86B2-0D51F625C535}" type="parTrans" cxnId="{0A23EF2A-3F52-46C9-AAEF-4B8CDE3E4A9E}">
      <dgm:prSet/>
      <dgm:spPr/>
      <dgm:t>
        <a:bodyPr/>
        <a:lstStyle/>
        <a:p>
          <a:endParaRPr lang="en-US"/>
        </a:p>
      </dgm:t>
    </dgm:pt>
    <dgm:pt modelId="{2BF0BA29-03A7-4F61-A029-A64530670284}" type="sibTrans" cxnId="{0A23EF2A-3F52-46C9-AAEF-4B8CDE3E4A9E}">
      <dgm:prSet/>
      <dgm:spPr/>
      <dgm:t>
        <a:bodyPr/>
        <a:lstStyle/>
        <a:p>
          <a:endParaRPr lang="en-US"/>
        </a:p>
      </dgm:t>
    </dgm:pt>
    <dgm:pt modelId="{626CBFEA-9FD2-4F64-B479-9981A5BC5317}">
      <dgm:prSet/>
      <dgm:spPr/>
      <dgm:t>
        <a:bodyPr/>
        <a:lstStyle/>
        <a:p>
          <a:r>
            <a:rPr lang="en-US" b="1"/>
            <a:t>1st</a:t>
          </a:r>
          <a:r>
            <a:rPr lang="en-US"/>
            <a:t> of the month – CRM Extract is run</a:t>
          </a:r>
        </a:p>
      </dgm:t>
    </dgm:pt>
    <dgm:pt modelId="{7C306804-F9BE-4256-AF65-A146CC8BBDA3}" type="parTrans" cxnId="{50C807FC-B59D-48FA-B81E-C53A03BF2832}">
      <dgm:prSet/>
      <dgm:spPr/>
      <dgm:t>
        <a:bodyPr/>
        <a:lstStyle/>
        <a:p>
          <a:endParaRPr lang="en-US"/>
        </a:p>
      </dgm:t>
    </dgm:pt>
    <dgm:pt modelId="{BDE51D63-BF2D-480A-9F94-6AA1F11CBE18}" type="sibTrans" cxnId="{50C807FC-B59D-48FA-B81E-C53A03BF2832}">
      <dgm:prSet/>
      <dgm:spPr/>
      <dgm:t>
        <a:bodyPr/>
        <a:lstStyle/>
        <a:p>
          <a:endParaRPr lang="en-US"/>
        </a:p>
      </dgm:t>
    </dgm:pt>
    <dgm:pt modelId="{F0E10056-686A-4F05-8957-5C47F615E042}">
      <dgm:prSet/>
      <dgm:spPr/>
      <dgm:t>
        <a:bodyPr/>
        <a:lstStyle/>
        <a:p>
          <a:r>
            <a:rPr lang="en-US" b="1"/>
            <a:t>3rd</a:t>
          </a:r>
          <a:r>
            <a:rPr lang="en-US"/>
            <a:t> of the month – D2 Internal Process runs at 6:30 am</a:t>
          </a:r>
        </a:p>
      </dgm:t>
    </dgm:pt>
    <dgm:pt modelId="{12C33505-2C2A-4A69-8146-0741994E24F7}" type="parTrans" cxnId="{8F86BA50-EC35-4DD0-9C99-1D77C5409436}">
      <dgm:prSet/>
      <dgm:spPr/>
      <dgm:t>
        <a:bodyPr/>
        <a:lstStyle/>
        <a:p>
          <a:endParaRPr lang="en-US"/>
        </a:p>
      </dgm:t>
    </dgm:pt>
    <dgm:pt modelId="{CF66DCE0-581E-41CB-9258-A9B0CABDE548}" type="sibTrans" cxnId="{8F86BA50-EC35-4DD0-9C99-1D77C5409436}">
      <dgm:prSet/>
      <dgm:spPr/>
      <dgm:t>
        <a:bodyPr/>
        <a:lstStyle/>
        <a:p>
          <a:endParaRPr lang="en-US"/>
        </a:p>
      </dgm:t>
    </dgm:pt>
    <dgm:pt modelId="{AB15D785-1296-4848-90DE-ADAB36BAE9C5}">
      <dgm:prSet/>
      <dgm:spPr/>
      <dgm:t>
        <a:bodyPr/>
        <a:lstStyle/>
        <a:p>
          <a:r>
            <a:rPr lang="en-US" b="1"/>
            <a:t>4th</a:t>
          </a:r>
          <a:r>
            <a:rPr lang="en-US"/>
            <a:t> and 5th of the month – D2 Internal Process is run on demand after the business day to process files that have come in since the initial processing</a:t>
          </a:r>
        </a:p>
      </dgm:t>
    </dgm:pt>
    <dgm:pt modelId="{4914A0FF-4963-42C1-A755-EAEA76A8AD50}" type="parTrans" cxnId="{4FC8FC30-BFB8-4353-B091-81A9D8234A71}">
      <dgm:prSet/>
      <dgm:spPr/>
      <dgm:t>
        <a:bodyPr/>
        <a:lstStyle/>
        <a:p>
          <a:endParaRPr lang="en-US"/>
        </a:p>
      </dgm:t>
    </dgm:pt>
    <dgm:pt modelId="{C69B2214-0DC3-439D-A004-22F27AEE42F1}" type="sibTrans" cxnId="{4FC8FC30-BFB8-4353-B091-81A9D8234A71}">
      <dgm:prSet/>
      <dgm:spPr/>
      <dgm:t>
        <a:bodyPr/>
        <a:lstStyle/>
        <a:p>
          <a:endParaRPr lang="en-US"/>
        </a:p>
      </dgm:t>
    </dgm:pt>
    <dgm:pt modelId="{B8ED7154-CE39-4F3B-859D-39DD566288C7}">
      <dgm:prSet/>
      <dgm:spPr/>
      <dgm:t>
        <a:bodyPr/>
        <a:lstStyle/>
        <a:p>
          <a:r>
            <a:rPr lang="en-US" b="1"/>
            <a:t>5th</a:t>
          </a:r>
          <a:r>
            <a:rPr lang="en-US"/>
            <a:t> of the month – Files are submitted to the FABS portal</a:t>
          </a:r>
        </a:p>
      </dgm:t>
    </dgm:pt>
    <dgm:pt modelId="{39F9848C-10EE-4B1B-BA9E-448A5184B097}" type="parTrans" cxnId="{BCA36897-410F-42C5-A054-6B775B4C8CF8}">
      <dgm:prSet/>
      <dgm:spPr/>
      <dgm:t>
        <a:bodyPr/>
        <a:lstStyle/>
        <a:p>
          <a:endParaRPr lang="en-US"/>
        </a:p>
      </dgm:t>
    </dgm:pt>
    <dgm:pt modelId="{4E37F22C-AA42-482D-8475-971FFA0CE34B}" type="sibTrans" cxnId="{BCA36897-410F-42C5-A054-6B775B4C8CF8}">
      <dgm:prSet/>
      <dgm:spPr/>
      <dgm:t>
        <a:bodyPr/>
        <a:lstStyle/>
        <a:p>
          <a:endParaRPr lang="en-US"/>
        </a:p>
      </dgm:t>
    </dgm:pt>
    <dgm:pt modelId="{2E0449B8-7479-4B7B-9A9F-01170E99844F}">
      <dgm:prSet/>
      <dgm:spPr/>
      <dgm:t>
        <a:bodyPr/>
        <a:lstStyle/>
        <a:p>
          <a:r>
            <a:rPr lang="en-US" b="1"/>
            <a:t>Second semi-monthly processing</a:t>
          </a:r>
          <a:endParaRPr lang="en-US"/>
        </a:p>
      </dgm:t>
    </dgm:pt>
    <dgm:pt modelId="{2A9E3308-33B3-4871-A643-59E9C3C7381C}" type="parTrans" cxnId="{0299E4DB-0FFE-4243-AC1B-5BE3BD52DDE8}">
      <dgm:prSet/>
      <dgm:spPr/>
      <dgm:t>
        <a:bodyPr/>
        <a:lstStyle/>
        <a:p>
          <a:endParaRPr lang="en-US"/>
        </a:p>
      </dgm:t>
    </dgm:pt>
    <dgm:pt modelId="{124D8C3B-96A1-422F-B932-52E710D7F321}" type="sibTrans" cxnId="{0299E4DB-0FFE-4243-AC1B-5BE3BD52DDE8}">
      <dgm:prSet/>
      <dgm:spPr/>
      <dgm:t>
        <a:bodyPr/>
        <a:lstStyle/>
        <a:p>
          <a:endParaRPr lang="en-US"/>
        </a:p>
      </dgm:t>
    </dgm:pt>
    <dgm:pt modelId="{901590EA-4A1A-47BB-B1F4-512F2F5A6072}">
      <dgm:prSet/>
      <dgm:spPr/>
      <dgm:t>
        <a:bodyPr/>
        <a:lstStyle/>
        <a:p>
          <a:r>
            <a:rPr lang="en-US" b="1"/>
            <a:t>16th</a:t>
          </a:r>
          <a:r>
            <a:rPr lang="en-US"/>
            <a:t> of the month - CRM Extract is run</a:t>
          </a:r>
        </a:p>
      </dgm:t>
    </dgm:pt>
    <dgm:pt modelId="{3EB65618-6F0E-4BCA-B46A-A1DEB00B20A9}" type="parTrans" cxnId="{FC1BC454-E482-48CF-A821-7E3502040AE8}">
      <dgm:prSet/>
      <dgm:spPr/>
      <dgm:t>
        <a:bodyPr/>
        <a:lstStyle/>
        <a:p>
          <a:endParaRPr lang="en-US"/>
        </a:p>
      </dgm:t>
    </dgm:pt>
    <dgm:pt modelId="{E46C963E-76B6-416A-94D6-C7262DBE69EB}" type="sibTrans" cxnId="{FC1BC454-E482-48CF-A821-7E3502040AE8}">
      <dgm:prSet/>
      <dgm:spPr/>
      <dgm:t>
        <a:bodyPr/>
        <a:lstStyle/>
        <a:p>
          <a:endParaRPr lang="en-US"/>
        </a:p>
      </dgm:t>
    </dgm:pt>
    <dgm:pt modelId="{D7E8D5BD-AC9B-43F3-A685-65EA4E661B82}">
      <dgm:prSet/>
      <dgm:spPr/>
      <dgm:t>
        <a:bodyPr/>
        <a:lstStyle/>
        <a:p>
          <a:r>
            <a:rPr lang="en-US" b="1" dirty="0"/>
            <a:t>18th</a:t>
          </a:r>
          <a:r>
            <a:rPr lang="en-US" dirty="0"/>
            <a:t> of the month – D2 Internal Process runs at 6:30 am</a:t>
          </a:r>
        </a:p>
      </dgm:t>
    </dgm:pt>
    <dgm:pt modelId="{79398584-55E0-49F9-960D-2228157FB89B}" type="parTrans" cxnId="{B935F3D9-68B7-4CCF-94F3-8E6CF0B5DC15}">
      <dgm:prSet/>
      <dgm:spPr/>
      <dgm:t>
        <a:bodyPr/>
        <a:lstStyle/>
        <a:p>
          <a:endParaRPr lang="en-US"/>
        </a:p>
      </dgm:t>
    </dgm:pt>
    <dgm:pt modelId="{7E137E1B-9246-4A48-B27D-DD123F7A3393}" type="sibTrans" cxnId="{B935F3D9-68B7-4CCF-94F3-8E6CF0B5DC15}">
      <dgm:prSet/>
      <dgm:spPr/>
      <dgm:t>
        <a:bodyPr/>
        <a:lstStyle/>
        <a:p>
          <a:endParaRPr lang="en-US"/>
        </a:p>
      </dgm:t>
    </dgm:pt>
    <dgm:pt modelId="{96E560AF-456C-4CB3-BC3F-6A3681CCDBD3}">
      <dgm:prSet/>
      <dgm:spPr/>
      <dgm:t>
        <a:bodyPr/>
        <a:lstStyle/>
        <a:p>
          <a:r>
            <a:rPr lang="en-US" b="1"/>
            <a:t>19th</a:t>
          </a:r>
          <a:r>
            <a:rPr lang="en-US"/>
            <a:t> and 20th of the month – D2 Internal Process is run on demand after the business day to process files that have come in since the initial processing</a:t>
          </a:r>
        </a:p>
      </dgm:t>
    </dgm:pt>
    <dgm:pt modelId="{2367AA53-F4AC-4170-AB28-8DC9A6E96642}" type="parTrans" cxnId="{1572ADDC-24FE-4229-A141-875B3A569FC3}">
      <dgm:prSet/>
      <dgm:spPr/>
      <dgm:t>
        <a:bodyPr/>
        <a:lstStyle/>
        <a:p>
          <a:endParaRPr lang="en-US"/>
        </a:p>
      </dgm:t>
    </dgm:pt>
    <dgm:pt modelId="{47058643-3BE3-4B72-8DCE-116BA6A8FFE7}" type="sibTrans" cxnId="{1572ADDC-24FE-4229-A141-875B3A569FC3}">
      <dgm:prSet/>
      <dgm:spPr/>
      <dgm:t>
        <a:bodyPr/>
        <a:lstStyle/>
        <a:p>
          <a:endParaRPr lang="en-US"/>
        </a:p>
      </dgm:t>
    </dgm:pt>
    <dgm:pt modelId="{9A127692-28F5-455B-A565-F2E84629E134}">
      <dgm:prSet/>
      <dgm:spPr/>
      <dgm:t>
        <a:bodyPr/>
        <a:lstStyle/>
        <a:p>
          <a:r>
            <a:rPr lang="en-US" b="1"/>
            <a:t>20th</a:t>
          </a:r>
          <a:r>
            <a:rPr lang="en-US"/>
            <a:t> of the month – Files are submitted to the FABS portal</a:t>
          </a:r>
        </a:p>
      </dgm:t>
    </dgm:pt>
    <dgm:pt modelId="{B3BD457E-CB62-4BFC-B489-A9B46C7300F7}" type="parTrans" cxnId="{5C9EF6F7-B59B-419C-9E31-5E510FF32BB7}">
      <dgm:prSet/>
      <dgm:spPr/>
      <dgm:t>
        <a:bodyPr/>
        <a:lstStyle/>
        <a:p>
          <a:endParaRPr lang="en-US"/>
        </a:p>
      </dgm:t>
    </dgm:pt>
    <dgm:pt modelId="{20F5830C-4181-43BD-B6A4-90814B0F33EA}" type="sibTrans" cxnId="{5C9EF6F7-B59B-419C-9E31-5E510FF32BB7}">
      <dgm:prSet/>
      <dgm:spPr/>
      <dgm:t>
        <a:bodyPr/>
        <a:lstStyle/>
        <a:p>
          <a:endParaRPr lang="en-US"/>
        </a:p>
      </dgm:t>
    </dgm:pt>
    <dgm:pt modelId="{F01448EE-3935-42E4-8480-29AC82D3F17C}" type="pres">
      <dgm:prSet presAssocID="{F87842F0-0A34-43B9-B654-6BB45B4B0BF9}" presName="linear" presStyleCnt="0">
        <dgm:presLayoutVars>
          <dgm:animLvl val="lvl"/>
          <dgm:resizeHandles val="exact"/>
        </dgm:presLayoutVars>
      </dgm:prSet>
      <dgm:spPr/>
    </dgm:pt>
    <dgm:pt modelId="{EEAA87DD-157D-4DC8-A8E6-AB83DCE4819B}" type="pres">
      <dgm:prSet presAssocID="{7473D2EA-0ABD-4B3E-A034-48EBD61C9749}" presName="parentText" presStyleLbl="node1" presStyleIdx="0" presStyleCnt="2">
        <dgm:presLayoutVars>
          <dgm:chMax val="0"/>
          <dgm:bulletEnabled val="1"/>
        </dgm:presLayoutVars>
      </dgm:prSet>
      <dgm:spPr/>
    </dgm:pt>
    <dgm:pt modelId="{F6AED3D3-0FCB-4B84-8B03-565D5F263286}" type="pres">
      <dgm:prSet presAssocID="{7473D2EA-0ABD-4B3E-A034-48EBD61C9749}" presName="childText" presStyleLbl="revTx" presStyleIdx="0" presStyleCnt="2">
        <dgm:presLayoutVars>
          <dgm:bulletEnabled val="1"/>
        </dgm:presLayoutVars>
      </dgm:prSet>
      <dgm:spPr/>
    </dgm:pt>
    <dgm:pt modelId="{822FF763-2A4A-4E2C-BB8B-46AADD1549A0}" type="pres">
      <dgm:prSet presAssocID="{2E0449B8-7479-4B7B-9A9F-01170E99844F}" presName="parentText" presStyleLbl="node1" presStyleIdx="1" presStyleCnt="2">
        <dgm:presLayoutVars>
          <dgm:chMax val="0"/>
          <dgm:bulletEnabled val="1"/>
        </dgm:presLayoutVars>
      </dgm:prSet>
      <dgm:spPr/>
    </dgm:pt>
    <dgm:pt modelId="{736CDDEA-9BD5-4D5E-A1C1-C1BE630B3A80}" type="pres">
      <dgm:prSet presAssocID="{2E0449B8-7479-4B7B-9A9F-01170E99844F}" presName="childText" presStyleLbl="revTx" presStyleIdx="1" presStyleCnt="2">
        <dgm:presLayoutVars>
          <dgm:bulletEnabled val="1"/>
        </dgm:presLayoutVars>
      </dgm:prSet>
      <dgm:spPr/>
    </dgm:pt>
  </dgm:ptLst>
  <dgm:cxnLst>
    <dgm:cxn modelId="{24261D16-157E-4EE7-929F-44416D591663}" type="presOf" srcId="{F0E10056-686A-4F05-8957-5C47F615E042}" destId="{F6AED3D3-0FCB-4B84-8B03-565D5F263286}" srcOrd="0" destOrd="1" presId="urn:microsoft.com/office/officeart/2005/8/layout/vList2"/>
    <dgm:cxn modelId="{0A23EF2A-3F52-46C9-AAEF-4B8CDE3E4A9E}" srcId="{F87842F0-0A34-43B9-B654-6BB45B4B0BF9}" destId="{7473D2EA-0ABD-4B3E-A034-48EBD61C9749}" srcOrd="0" destOrd="0" parTransId="{E57BF056-2402-407C-86B2-0D51F625C535}" sibTransId="{2BF0BA29-03A7-4F61-A029-A64530670284}"/>
    <dgm:cxn modelId="{4FC8FC30-BFB8-4353-B091-81A9D8234A71}" srcId="{7473D2EA-0ABD-4B3E-A034-48EBD61C9749}" destId="{AB15D785-1296-4848-90DE-ADAB36BAE9C5}" srcOrd="2" destOrd="0" parTransId="{4914A0FF-4963-42C1-A755-EAEA76A8AD50}" sibTransId="{C69B2214-0DC3-439D-A004-22F27AEE42F1}"/>
    <dgm:cxn modelId="{285CF231-EAC8-4C28-B665-3621EEDB74D8}" type="presOf" srcId="{2E0449B8-7479-4B7B-9A9F-01170E99844F}" destId="{822FF763-2A4A-4E2C-BB8B-46AADD1549A0}" srcOrd="0" destOrd="0" presId="urn:microsoft.com/office/officeart/2005/8/layout/vList2"/>
    <dgm:cxn modelId="{2E39626A-6F39-446A-BA83-4F3CA7B0C802}" type="presOf" srcId="{626CBFEA-9FD2-4F64-B479-9981A5BC5317}" destId="{F6AED3D3-0FCB-4B84-8B03-565D5F263286}" srcOrd="0" destOrd="0" presId="urn:microsoft.com/office/officeart/2005/8/layout/vList2"/>
    <dgm:cxn modelId="{6C2C2B4B-F530-49B5-A9F4-BC9F3DEDB198}" type="presOf" srcId="{96E560AF-456C-4CB3-BC3F-6A3681CCDBD3}" destId="{736CDDEA-9BD5-4D5E-A1C1-C1BE630B3A80}" srcOrd="0" destOrd="2" presId="urn:microsoft.com/office/officeart/2005/8/layout/vList2"/>
    <dgm:cxn modelId="{1ECA5070-1F94-454A-B1EB-D9658722FF52}" type="presOf" srcId="{901590EA-4A1A-47BB-B1F4-512F2F5A6072}" destId="{736CDDEA-9BD5-4D5E-A1C1-C1BE630B3A80}" srcOrd="0" destOrd="0" presId="urn:microsoft.com/office/officeart/2005/8/layout/vList2"/>
    <dgm:cxn modelId="{8F86BA50-EC35-4DD0-9C99-1D77C5409436}" srcId="{7473D2EA-0ABD-4B3E-A034-48EBD61C9749}" destId="{F0E10056-686A-4F05-8957-5C47F615E042}" srcOrd="1" destOrd="0" parTransId="{12C33505-2C2A-4A69-8146-0741994E24F7}" sibTransId="{CF66DCE0-581E-41CB-9258-A9B0CABDE548}"/>
    <dgm:cxn modelId="{FC1BC454-E482-48CF-A821-7E3502040AE8}" srcId="{2E0449B8-7479-4B7B-9A9F-01170E99844F}" destId="{901590EA-4A1A-47BB-B1F4-512F2F5A6072}" srcOrd="0" destOrd="0" parTransId="{3EB65618-6F0E-4BCA-B46A-A1DEB00B20A9}" sibTransId="{E46C963E-76B6-416A-94D6-C7262DBE69EB}"/>
    <dgm:cxn modelId="{448C1784-3916-448E-9DBC-802AF772DB9A}" type="presOf" srcId="{AB15D785-1296-4848-90DE-ADAB36BAE9C5}" destId="{F6AED3D3-0FCB-4B84-8B03-565D5F263286}" srcOrd="0" destOrd="2" presId="urn:microsoft.com/office/officeart/2005/8/layout/vList2"/>
    <dgm:cxn modelId="{BCA36897-410F-42C5-A054-6B775B4C8CF8}" srcId="{7473D2EA-0ABD-4B3E-A034-48EBD61C9749}" destId="{B8ED7154-CE39-4F3B-859D-39DD566288C7}" srcOrd="3" destOrd="0" parTransId="{39F9848C-10EE-4B1B-BA9E-448A5184B097}" sibTransId="{4E37F22C-AA42-482D-8475-971FFA0CE34B}"/>
    <dgm:cxn modelId="{1B5064B4-EEB7-44BB-8CCC-AF040B79E10C}" type="presOf" srcId="{D7E8D5BD-AC9B-43F3-A685-65EA4E661B82}" destId="{736CDDEA-9BD5-4D5E-A1C1-C1BE630B3A80}" srcOrd="0" destOrd="1" presId="urn:microsoft.com/office/officeart/2005/8/layout/vList2"/>
    <dgm:cxn modelId="{FEAC7FB6-CED8-4510-AC57-826880609AE2}" type="presOf" srcId="{7473D2EA-0ABD-4B3E-A034-48EBD61C9749}" destId="{EEAA87DD-157D-4DC8-A8E6-AB83DCE4819B}" srcOrd="0" destOrd="0" presId="urn:microsoft.com/office/officeart/2005/8/layout/vList2"/>
    <dgm:cxn modelId="{1C0903C4-DDBF-4C90-A5F7-448CAB7BF214}" type="presOf" srcId="{B8ED7154-CE39-4F3B-859D-39DD566288C7}" destId="{F6AED3D3-0FCB-4B84-8B03-565D5F263286}" srcOrd="0" destOrd="3" presId="urn:microsoft.com/office/officeart/2005/8/layout/vList2"/>
    <dgm:cxn modelId="{B935F3D9-68B7-4CCF-94F3-8E6CF0B5DC15}" srcId="{2E0449B8-7479-4B7B-9A9F-01170E99844F}" destId="{D7E8D5BD-AC9B-43F3-A685-65EA4E661B82}" srcOrd="1" destOrd="0" parTransId="{79398584-55E0-49F9-960D-2228157FB89B}" sibTransId="{7E137E1B-9246-4A48-B27D-DD123F7A3393}"/>
    <dgm:cxn modelId="{0299E4DB-0FFE-4243-AC1B-5BE3BD52DDE8}" srcId="{F87842F0-0A34-43B9-B654-6BB45B4B0BF9}" destId="{2E0449B8-7479-4B7B-9A9F-01170E99844F}" srcOrd="1" destOrd="0" parTransId="{2A9E3308-33B3-4871-A643-59E9C3C7381C}" sibTransId="{124D8C3B-96A1-422F-B932-52E710D7F321}"/>
    <dgm:cxn modelId="{1572ADDC-24FE-4229-A141-875B3A569FC3}" srcId="{2E0449B8-7479-4B7B-9A9F-01170E99844F}" destId="{96E560AF-456C-4CB3-BC3F-6A3681CCDBD3}" srcOrd="2" destOrd="0" parTransId="{2367AA53-F4AC-4170-AB28-8DC9A6E96642}" sibTransId="{47058643-3BE3-4B72-8DCE-116BA6A8FFE7}"/>
    <dgm:cxn modelId="{BDE07CF2-AE77-4363-BC58-55F28A8806EC}" type="presOf" srcId="{9A127692-28F5-455B-A565-F2E84629E134}" destId="{736CDDEA-9BD5-4D5E-A1C1-C1BE630B3A80}" srcOrd="0" destOrd="3" presId="urn:microsoft.com/office/officeart/2005/8/layout/vList2"/>
    <dgm:cxn modelId="{5C9EF6F7-B59B-419C-9E31-5E510FF32BB7}" srcId="{2E0449B8-7479-4B7B-9A9F-01170E99844F}" destId="{9A127692-28F5-455B-A565-F2E84629E134}" srcOrd="3" destOrd="0" parTransId="{B3BD457E-CB62-4BFC-B489-A9B46C7300F7}" sibTransId="{20F5830C-4181-43BD-B6A4-90814B0F33EA}"/>
    <dgm:cxn modelId="{50C807FC-B59D-48FA-B81E-C53A03BF2832}" srcId="{7473D2EA-0ABD-4B3E-A034-48EBD61C9749}" destId="{626CBFEA-9FD2-4F64-B479-9981A5BC5317}" srcOrd="0" destOrd="0" parTransId="{7C306804-F9BE-4256-AF65-A146CC8BBDA3}" sibTransId="{BDE51D63-BF2D-480A-9F94-6AA1F11CBE18}"/>
    <dgm:cxn modelId="{622ACDFE-0387-4EAC-8792-90CFF2B9ED48}" type="presOf" srcId="{F87842F0-0A34-43B9-B654-6BB45B4B0BF9}" destId="{F01448EE-3935-42E4-8480-29AC82D3F17C}" srcOrd="0" destOrd="0" presId="urn:microsoft.com/office/officeart/2005/8/layout/vList2"/>
    <dgm:cxn modelId="{6F105AEE-6A21-4EB7-A5E4-DEC46763AD50}" type="presParOf" srcId="{F01448EE-3935-42E4-8480-29AC82D3F17C}" destId="{EEAA87DD-157D-4DC8-A8E6-AB83DCE4819B}" srcOrd="0" destOrd="0" presId="urn:microsoft.com/office/officeart/2005/8/layout/vList2"/>
    <dgm:cxn modelId="{2FB30848-B660-473E-B774-FC9952981138}" type="presParOf" srcId="{F01448EE-3935-42E4-8480-29AC82D3F17C}" destId="{F6AED3D3-0FCB-4B84-8B03-565D5F263286}" srcOrd="1" destOrd="0" presId="urn:microsoft.com/office/officeart/2005/8/layout/vList2"/>
    <dgm:cxn modelId="{5573BCC7-34E0-4B59-A6A7-BBF475620822}" type="presParOf" srcId="{F01448EE-3935-42E4-8480-29AC82D3F17C}" destId="{822FF763-2A4A-4E2C-BB8B-46AADD1549A0}" srcOrd="2" destOrd="0" presId="urn:microsoft.com/office/officeart/2005/8/layout/vList2"/>
    <dgm:cxn modelId="{DC8BE619-2899-4829-9799-2C6BC8A6A4F1}" type="presParOf" srcId="{F01448EE-3935-42E4-8480-29AC82D3F17C}" destId="{736CDDEA-9BD5-4D5E-A1C1-C1BE630B3A8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BE7F09-6624-4768-8871-25088297D69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6457A17-4728-4349-AAC0-E96F990924CD}">
      <dgm:prSet/>
      <dgm:spPr/>
      <dgm:t>
        <a:bodyPr/>
        <a:lstStyle/>
        <a:p>
          <a:r>
            <a:rPr lang="en-US"/>
            <a:t>There are 5 steps in processing</a:t>
          </a:r>
        </a:p>
      </dgm:t>
    </dgm:pt>
    <dgm:pt modelId="{9CE1CA4C-A947-49EC-951F-2417691B46C7}" type="parTrans" cxnId="{F19C5315-DCF0-4CEA-92E9-BB9FFB9E683A}">
      <dgm:prSet/>
      <dgm:spPr/>
      <dgm:t>
        <a:bodyPr/>
        <a:lstStyle/>
        <a:p>
          <a:endParaRPr lang="en-US"/>
        </a:p>
      </dgm:t>
    </dgm:pt>
    <dgm:pt modelId="{30A2E6CA-8F53-4397-B96C-91FB2EA5E86F}" type="sibTrans" cxnId="{F19C5315-DCF0-4CEA-92E9-BB9FFB9E683A}">
      <dgm:prSet/>
      <dgm:spPr/>
      <dgm:t>
        <a:bodyPr/>
        <a:lstStyle/>
        <a:p>
          <a:endParaRPr lang="en-US"/>
        </a:p>
      </dgm:t>
    </dgm:pt>
    <dgm:pt modelId="{1B4431C0-F29C-492E-8CE9-B95832ACDB93}">
      <dgm:prSet/>
      <dgm:spPr/>
      <dgm:t>
        <a:bodyPr/>
        <a:lstStyle/>
        <a:p>
          <a:endParaRPr lang="en-US"/>
        </a:p>
      </dgm:t>
    </dgm:pt>
    <dgm:pt modelId="{EA7D9463-DB01-4743-9BF4-338E9FDB245B}" type="parTrans" cxnId="{C272E796-0DDD-4CDA-8AD7-0CDE31362BF0}">
      <dgm:prSet/>
      <dgm:spPr/>
      <dgm:t>
        <a:bodyPr/>
        <a:lstStyle/>
        <a:p>
          <a:endParaRPr lang="en-US"/>
        </a:p>
      </dgm:t>
    </dgm:pt>
    <dgm:pt modelId="{63E0488A-202F-4901-BCE0-4397B250D135}" type="sibTrans" cxnId="{C272E796-0DDD-4CDA-8AD7-0CDE31362BF0}">
      <dgm:prSet/>
      <dgm:spPr/>
      <dgm:t>
        <a:bodyPr/>
        <a:lstStyle/>
        <a:p>
          <a:endParaRPr lang="en-US"/>
        </a:p>
      </dgm:t>
    </dgm:pt>
    <dgm:pt modelId="{05452F56-DD8E-4E6A-9F74-9070E14D399A}">
      <dgm:prSet/>
      <dgm:spPr/>
      <dgm:t>
        <a:bodyPr/>
        <a:lstStyle/>
        <a:p>
          <a:r>
            <a:rPr lang="en-US"/>
            <a:t>STEP 1: Run the DATA ACT Extract program in CRM</a:t>
          </a:r>
        </a:p>
      </dgm:t>
    </dgm:pt>
    <dgm:pt modelId="{1F113A15-5AE6-421B-85E8-928CF92649B7}" type="parTrans" cxnId="{3538916C-F0F5-4F9E-9680-24C6E0BC893E}">
      <dgm:prSet/>
      <dgm:spPr/>
      <dgm:t>
        <a:bodyPr/>
        <a:lstStyle/>
        <a:p>
          <a:endParaRPr lang="en-US"/>
        </a:p>
      </dgm:t>
    </dgm:pt>
    <dgm:pt modelId="{BA1DE542-9CD4-442B-8C37-F6FA4A525F41}" type="sibTrans" cxnId="{3538916C-F0F5-4F9E-9680-24C6E0BC893E}">
      <dgm:prSet/>
      <dgm:spPr/>
      <dgm:t>
        <a:bodyPr/>
        <a:lstStyle/>
        <a:p>
          <a:endParaRPr lang="en-US"/>
        </a:p>
      </dgm:t>
    </dgm:pt>
    <dgm:pt modelId="{C0F7B3A2-80EA-4918-B6FF-6684DA5A3C25}">
      <dgm:prSet/>
      <dgm:spPr/>
      <dgm:t>
        <a:bodyPr/>
        <a:lstStyle/>
        <a:p>
          <a:r>
            <a:rPr lang="en-US"/>
            <a:t>STEP 2: Run the D2 Main Chain (Scheduled OR On-Demand)</a:t>
          </a:r>
        </a:p>
      </dgm:t>
    </dgm:pt>
    <dgm:pt modelId="{6EE829A0-162B-41A7-BD17-BB3616C6D517}" type="parTrans" cxnId="{36205348-2FA4-4336-8255-07031D0172D7}">
      <dgm:prSet/>
      <dgm:spPr/>
      <dgm:t>
        <a:bodyPr/>
        <a:lstStyle/>
        <a:p>
          <a:endParaRPr lang="en-US"/>
        </a:p>
      </dgm:t>
    </dgm:pt>
    <dgm:pt modelId="{097C2C74-7AAD-4F4C-A86F-C9C705F5FEFC}" type="sibTrans" cxnId="{36205348-2FA4-4336-8255-07031D0172D7}">
      <dgm:prSet/>
      <dgm:spPr/>
      <dgm:t>
        <a:bodyPr/>
        <a:lstStyle/>
        <a:p>
          <a:endParaRPr lang="en-US"/>
        </a:p>
      </dgm:t>
    </dgm:pt>
    <dgm:pt modelId="{2FD8E45C-9FA7-4483-99A2-B946D041DD45}">
      <dgm:prSet/>
      <dgm:spPr/>
      <dgm:t>
        <a:bodyPr/>
        <a:lstStyle/>
        <a:p>
          <a:r>
            <a:rPr lang="en-US"/>
            <a:t>STEP 3: Run the FABS Out (Generates FABS files)</a:t>
          </a:r>
        </a:p>
      </dgm:t>
    </dgm:pt>
    <dgm:pt modelId="{1A3D8B0A-8E1F-4290-A45A-0B52DDA08036}" type="parTrans" cxnId="{3D5A29CB-E396-489D-8747-FF106CF6E4CB}">
      <dgm:prSet/>
      <dgm:spPr/>
      <dgm:t>
        <a:bodyPr/>
        <a:lstStyle/>
        <a:p>
          <a:endParaRPr lang="en-US"/>
        </a:p>
      </dgm:t>
    </dgm:pt>
    <dgm:pt modelId="{E03C12A4-D865-443A-B6D5-E626615416F3}" type="sibTrans" cxnId="{3D5A29CB-E396-489D-8747-FF106CF6E4CB}">
      <dgm:prSet/>
      <dgm:spPr/>
      <dgm:t>
        <a:bodyPr/>
        <a:lstStyle/>
        <a:p>
          <a:endParaRPr lang="en-US"/>
        </a:p>
      </dgm:t>
    </dgm:pt>
    <dgm:pt modelId="{AF78E61C-57F0-4100-AC91-DBC4E83C2B8D}">
      <dgm:prSet/>
      <dgm:spPr/>
      <dgm:t>
        <a:bodyPr/>
        <a:lstStyle/>
        <a:p>
          <a:r>
            <a:rPr lang="en-US"/>
            <a:t>STEP 4: Run the Publication of Error Report</a:t>
          </a:r>
        </a:p>
      </dgm:t>
    </dgm:pt>
    <dgm:pt modelId="{9EF414C4-317F-43B4-B981-EBC0DF817BD0}" type="parTrans" cxnId="{9852B23F-B862-401E-B841-E8EDA671C2A1}">
      <dgm:prSet/>
      <dgm:spPr/>
      <dgm:t>
        <a:bodyPr/>
        <a:lstStyle/>
        <a:p>
          <a:endParaRPr lang="en-US"/>
        </a:p>
      </dgm:t>
    </dgm:pt>
    <dgm:pt modelId="{B4103F05-1C29-43FE-B5AD-947901A2A07D}" type="sibTrans" cxnId="{9852B23F-B862-401E-B841-E8EDA671C2A1}">
      <dgm:prSet/>
      <dgm:spPr/>
      <dgm:t>
        <a:bodyPr/>
        <a:lstStyle/>
        <a:p>
          <a:endParaRPr lang="en-US"/>
        </a:p>
      </dgm:t>
    </dgm:pt>
    <dgm:pt modelId="{BD753892-BB34-4ACC-BABF-870620828858}">
      <dgm:prSet/>
      <dgm:spPr/>
      <dgm:t>
        <a:bodyPr/>
        <a:lstStyle/>
        <a:p>
          <a:r>
            <a:rPr lang="en-US" dirty="0"/>
            <a:t>STEP 5: Run the Publication of Certification Report</a:t>
          </a:r>
        </a:p>
      </dgm:t>
    </dgm:pt>
    <dgm:pt modelId="{307F070E-D5AD-44B9-B5D2-AAAF93F36E4C}" type="parTrans" cxnId="{0DA900AB-7DF0-495F-8508-D96737456A7B}">
      <dgm:prSet/>
      <dgm:spPr/>
      <dgm:t>
        <a:bodyPr/>
        <a:lstStyle/>
        <a:p>
          <a:endParaRPr lang="en-US"/>
        </a:p>
      </dgm:t>
    </dgm:pt>
    <dgm:pt modelId="{EFE59155-8381-4C3E-8B2B-F968F4E960C7}" type="sibTrans" cxnId="{0DA900AB-7DF0-495F-8508-D96737456A7B}">
      <dgm:prSet/>
      <dgm:spPr/>
      <dgm:t>
        <a:bodyPr/>
        <a:lstStyle/>
        <a:p>
          <a:endParaRPr lang="en-US"/>
        </a:p>
      </dgm:t>
    </dgm:pt>
    <dgm:pt modelId="{2DF0DD20-AFD8-4B61-BE30-470E0B6470A2}">
      <dgm:prSet/>
      <dgm:spPr/>
      <dgm:t>
        <a:bodyPr/>
        <a:lstStyle/>
        <a:p>
          <a:r>
            <a:rPr lang="en-US"/>
            <a:t>Note: STEPS are conditional – Refer to flowchart</a:t>
          </a:r>
        </a:p>
      </dgm:t>
    </dgm:pt>
    <dgm:pt modelId="{713CB926-E7F8-4FE4-B48A-B9310D80791D}" type="parTrans" cxnId="{90D0EAAF-D5F2-44B1-A2EE-CF1255D63321}">
      <dgm:prSet/>
      <dgm:spPr/>
      <dgm:t>
        <a:bodyPr/>
        <a:lstStyle/>
        <a:p>
          <a:endParaRPr lang="en-US"/>
        </a:p>
      </dgm:t>
    </dgm:pt>
    <dgm:pt modelId="{D6EE10D8-2D59-404F-AA6E-FC168A22C902}" type="sibTrans" cxnId="{90D0EAAF-D5F2-44B1-A2EE-CF1255D63321}">
      <dgm:prSet/>
      <dgm:spPr/>
      <dgm:t>
        <a:bodyPr/>
        <a:lstStyle/>
        <a:p>
          <a:endParaRPr lang="en-US"/>
        </a:p>
      </dgm:t>
    </dgm:pt>
    <dgm:pt modelId="{076049E5-0F10-4FE2-8EED-727425B0D95D}" type="pres">
      <dgm:prSet presAssocID="{35BE7F09-6624-4768-8871-25088297D697}" presName="linear" presStyleCnt="0">
        <dgm:presLayoutVars>
          <dgm:animLvl val="lvl"/>
          <dgm:resizeHandles val="exact"/>
        </dgm:presLayoutVars>
      </dgm:prSet>
      <dgm:spPr/>
    </dgm:pt>
    <dgm:pt modelId="{EF31C014-6F20-4ACE-BB91-8B7C4CABC72F}" type="pres">
      <dgm:prSet presAssocID="{F6457A17-4728-4349-AAC0-E96F990924CD}" presName="parentText" presStyleLbl="node1" presStyleIdx="0" presStyleCnt="3">
        <dgm:presLayoutVars>
          <dgm:chMax val="0"/>
          <dgm:bulletEnabled val="1"/>
        </dgm:presLayoutVars>
      </dgm:prSet>
      <dgm:spPr/>
    </dgm:pt>
    <dgm:pt modelId="{EB92F360-FD2E-4E39-A96A-59410AF4F95A}" type="pres">
      <dgm:prSet presAssocID="{30A2E6CA-8F53-4397-B96C-91FB2EA5E86F}" presName="spacer" presStyleCnt="0"/>
      <dgm:spPr/>
    </dgm:pt>
    <dgm:pt modelId="{C1E630A5-CD16-422A-9A37-2B814FD79329}" type="pres">
      <dgm:prSet presAssocID="{1B4431C0-F29C-492E-8CE9-B95832ACDB93}" presName="parentText" presStyleLbl="node1" presStyleIdx="1" presStyleCnt="3">
        <dgm:presLayoutVars>
          <dgm:chMax val="0"/>
          <dgm:bulletEnabled val="1"/>
        </dgm:presLayoutVars>
      </dgm:prSet>
      <dgm:spPr/>
    </dgm:pt>
    <dgm:pt modelId="{4975B703-3DF6-4FBB-A471-DD5DD60AFFED}" type="pres">
      <dgm:prSet presAssocID="{1B4431C0-F29C-492E-8CE9-B95832ACDB93}" presName="childText" presStyleLbl="revTx" presStyleIdx="0" presStyleCnt="1">
        <dgm:presLayoutVars>
          <dgm:bulletEnabled val="1"/>
        </dgm:presLayoutVars>
      </dgm:prSet>
      <dgm:spPr/>
    </dgm:pt>
    <dgm:pt modelId="{035CFCA7-E1B4-4703-8AD6-860474507BF1}" type="pres">
      <dgm:prSet presAssocID="{2DF0DD20-AFD8-4B61-BE30-470E0B6470A2}" presName="parentText" presStyleLbl="node1" presStyleIdx="2" presStyleCnt="3">
        <dgm:presLayoutVars>
          <dgm:chMax val="0"/>
          <dgm:bulletEnabled val="1"/>
        </dgm:presLayoutVars>
      </dgm:prSet>
      <dgm:spPr/>
    </dgm:pt>
  </dgm:ptLst>
  <dgm:cxnLst>
    <dgm:cxn modelId="{C7601507-3D7C-45BD-AE84-36122793D2C5}" type="presOf" srcId="{05452F56-DD8E-4E6A-9F74-9070E14D399A}" destId="{4975B703-3DF6-4FBB-A471-DD5DD60AFFED}" srcOrd="0" destOrd="0" presId="urn:microsoft.com/office/officeart/2005/8/layout/vList2"/>
    <dgm:cxn modelId="{F19C5315-DCF0-4CEA-92E9-BB9FFB9E683A}" srcId="{35BE7F09-6624-4768-8871-25088297D697}" destId="{F6457A17-4728-4349-AAC0-E96F990924CD}" srcOrd="0" destOrd="0" parTransId="{9CE1CA4C-A947-49EC-951F-2417691B46C7}" sibTransId="{30A2E6CA-8F53-4397-B96C-91FB2EA5E86F}"/>
    <dgm:cxn modelId="{97582518-6994-4D02-840E-3B68D781BB72}" type="presOf" srcId="{2FD8E45C-9FA7-4483-99A2-B946D041DD45}" destId="{4975B703-3DF6-4FBB-A471-DD5DD60AFFED}" srcOrd="0" destOrd="2" presId="urn:microsoft.com/office/officeart/2005/8/layout/vList2"/>
    <dgm:cxn modelId="{9852B23F-B862-401E-B841-E8EDA671C2A1}" srcId="{1B4431C0-F29C-492E-8CE9-B95832ACDB93}" destId="{AF78E61C-57F0-4100-AC91-DBC4E83C2B8D}" srcOrd="3" destOrd="0" parTransId="{9EF414C4-317F-43B4-B981-EBC0DF817BD0}" sibTransId="{B4103F05-1C29-43FE-B5AD-947901A2A07D}"/>
    <dgm:cxn modelId="{36205348-2FA4-4336-8255-07031D0172D7}" srcId="{1B4431C0-F29C-492E-8CE9-B95832ACDB93}" destId="{C0F7B3A2-80EA-4918-B6FF-6684DA5A3C25}" srcOrd="1" destOrd="0" parTransId="{6EE829A0-162B-41A7-BD17-BB3616C6D517}" sibTransId="{097C2C74-7AAD-4F4C-A86F-C9C705F5FEFC}"/>
    <dgm:cxn modelId="{3538916C-F0F5-4F9E-9680-24C6E0BC893E}" srcId="{1B4431C0-F29C-492E-8CE9-B95832ACDB93}" destId="{05452F56-DD8E-4E6A-9F74-9070E14D399A}" srcOrd="0" destOrd="0" parTransId="{1F113A15-5AE6-421B-85E8-928CF92649B7}" sibTransId="{BA1DE542-9CD4-442B-8C37-F6FA4A525F41}"/>
    <dgm:cxn modelId="{E88E614D-2624-4FEC-923D-624467ABD5B8}" type="presOf" srcId="{C0F7B3A2-80EA-4918-B6FF-6684DA5A3C25}" destId="{4975B703-3DF6-4FBB-A471-DD5DD60AFFED}" srcOrd="0" destOrd="1" presId="urn:microsoft.com/office/officeart/2005/8/layout/vList2"/>
    <dgm:cxn modelId="{A8862D55-22AD-48FB-B2BD-D8345FBF827E}" type="presOf" srcId="{AF78E61C-57F0-4100-AC91-DBC4E83C2B8D}" destId="{4975B703-3DF6-4FBB-A471-DD5DD60AFFED}" srcOrd="0" destOrd="3" presId="urn:microsoft.com/office/officeart/2005/8/layout/vList2"/>
    <dgm:cxn modelId="{3056CD85-71CA-47BA-9A6F-99AF9AC78311}" type="presOf" srcId="{BD753892-BB34-4ACC-BABF-870620828858}" destId="{4975B703-3DF6-4FBB-A471-DD5DD60AFFED}" srcOrd="0" destOrd="4" presId="urn:microsoft.com/office/officeart/2005/8/layout/vList2"/>
    <dgm:cxn modelId="{C272E796-0DDD-4CDA-8AD7-0CDE31362BF0}" srcId="{35BE7F09-6624-4768-8871-25088297D697}" destId="{1B4431C0-F29C-492E-8CE9-B95832ACDB93}" srcOrd="1" destOrd="0" parTransId="{EA7D9463-DB01-4743-9BF4-338E9FDB245B}" sibTransId="{63E0488A-202F-4901-BCE0-4397B250D135}"/>
    <dgm:cxn modelId="{0DA900AB-7DF0-495F-8508-D96737456A7B}" srcId="{1B4431C0-F29C-492E-8CE9-B95832ACDB93}" destId="{BD753892-BB34-4ACC-BABF-870620828858}" srcOrd="4" destOrd="0" parTransId="{307F070E-D5AD-44B9-B5D2-AAAF93F36E4C}" sibTransId="{EFE59155-8381-4C3E-8B2B-F968F4E960C7}"/>
    <dgm:cxn modelId="{2F409CAE-74DC-4505-8A43-76B243DDD8A7}" type="presOf" srcId="{2DF0DD20-AFD8-4B61-BE30-470E0B6470A2}" destId="{035CFCA7-E1B4-4703-8AD6-860474507BF1}" srcOrd="0" destOrd="0" presId="urn:microsoft.com/office/officeart/2005/8/layout/vList2"/>
    <dgm:cxn modelId="{90D0EAAF-D5F2-44B1-A2EE-CF1255D63321}" srcId="{35BE7F09-6624-4768-8871-25088297D697}" destId="{2DF0DD20-AFD8-4B61-BE30-470E0B6470A2}" srcOrd="2" destOrd="0" parTransId="{713CB926-E7F8-4FE4-B48A-B9310D80791D}" sibTransId="{D6EE10D8-2D59-404F-AA6E-FC168A22C902}"/>
    <dgm:cxn modelId="{4AB10EB2-5E0D-4DFB-BB34-B81C0511ED08}" type="presOf" srcId="{1B4431C0-F29C-492E-8CE9-B95832ACDB93}" destId="{C1E630A5-CD16-422A-9A37-2B814FD79329}" srcOrd="0" destOrd="0" presId="urn:microsoft.com/office/officeart/2005/8/layout/vList2"/>
    <dgm:cxn modelId="{3D5A29CB-E396-489D-8747-FF106CF6E4CB}" srcId="{1B4431C0-F29C-492E-8CE9-B95832ACDB93}" destId="{2FD8E45C-9FA7-4483-99A2-B946D041DD45}" srcOrd="2" destOrd="0" parTransId="{1A3D8B0A-8E1F-4290-A45A-0B52DDA08036}" sibTransId="{E03C12A4-D865-443A-B6D5-E626615416F3}"/>
    <dgm:cxn modelId="{6525EFEB-0FA5-4E18-B86A-35A69EC40786}" type="presOf" srcId="{35BE7F09-6624-4768-8871-25088297D697}" destId="{076049E5-0F10-4FE2-8EED-727425B0D95D}" srcOrd="0" destOrd="0" presId="urn:microsoft.com/office/officeart/2005/8/layout/vList2"/>
    <dgm:cxn modelId="{496565EC-5BCD-4C7E-BFF7-60E2D7CD14DE}" type="presOf" srcId="{F6457A17-4728-4349-AAC0-E96F990924CD}" destId="{EF31C014-6F20-4ACE-BB91-8B7C4CABC72F}" srcOrd="0" destOrd="0" presId="urn:microsoft.com/office/officeart/2005/8/layout/vList2"/>
    <dgm:cxn modelId="{D7581B50-5658-4A22-83E4-2A0F63652A05}" type="presParOf" srcId="{076049E5-0F10-4FE2-8EED-727425B0D95D}" destId="{EF31C014-6F20-4ACE-BB91-8B7C4CABC72F}" srcOrd="0" destOrd="0" presId="urn:microsoft.com/office/officeart/2005/8/layout/vList2"/>
    <dgm:cxn modelId="{95C51EE0-AF5D-40E1-B423-D4DC37E2B698}" type="presParOf" srcId="{076049E5-0F10-4FE2-8EED-727425B0D95D}" destId="{EB92F360-FD2E-4E39-A96A-59410AF4F95A}" srcOrd="1" destOrd="0" presId="urn:microsoft.com/office/officeart/2005/8/layout/vList2"/>
    <dgm:cxn modelId="{42F6E37A-2A86-464A-820A-E9B027118230}" type="presParOf" srcId="{076049E5-0F10-4FE2-8EED-727425B0D95D}" destId="{C1E630A5-CD16-422A-9A37-2B814FD79329}" srcOrd="2" destOrd="0" presId="urn:microsoft.com/office/officeart/2005/8/layout/vList2"/>
    <dgm:cxn modelId="{205A7BD5-7753-4DEB-BC4C-8D0E7022AF2F}" type="presParOf" srcId="{076049E5-0F10-4FE2-8EED-727425B0D95D}" destId="{4975B703-3DF6-4FBB-A471-DD5DD60AFFED}" srcOrd="3" destOrd="0" presId="urn:microsoft.com/office/officeart/2005/8/layout/vList2"/>
    <dgm:cxn modelId="{A87884DD-ACC1-420D-AF6F-B279EF47908E}" type="presParOf" srcId="{076049E5-0F10-4FE2-8EED-727425B0D95D}" destId="{035CFCA7-E1B4-4703-8AD6-860474507BF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D97067-7791-4E95-8746-7D51D3346F49}">
      <dsp:nvSpPr>
        <dsp:cNvPr id="0" name=""/>
        <dsp:cNvSpPr/>
      </dsp:nvSpPr>
      <dsp:spPr>
        <a:xfrm>
          <a:off x="0" y="1380619"/>
          <a:ext cx="8582025"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DATA Act - Digital Accountability and Transparency Act of 2014 is a law that aims to make information on federal expenditures more easily accessible and transparent. </a:t>
          </a:r>
        </a:p>
      </dsp:txBody>
      <dsp:txXfrm>
        <a:off x="92811" y="1473430"/>
        <a:ext cx="8396403" cy="17156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AB196-DBAD-43C8-B08A-472671614D9C}">
      <dsp:nvSpPr>
        <dsp:cNvPr id="0" name=""/>
        <dsp:cNvSpPr/>
      </dsp:nvSpPr>
      <dsp:spPr>
        <a:xfrm>
          <a:off x="0" y="133083"/>
          <a:ext cx="8582025"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DATA Act directs the federal government to standardize and publish a wide variety of reports and data compilations related to obligations and spending: financial management, payments, budget actions, procurement, and assistance.  </a:t>
          </a:r>
        </a:p>
      </dsp:txBody>
      <dsp:txXfrm>
        <a:off x="41123" y="174206"/>
        <a:ext cx="8499779" cy="760154"/>
      </dsp:txXfrm>
    </dsp:sp>
    <dsp:sp modelId="{1A1CD63A-B2FD-4E7D-9F5E-AC9528B7B08B}">
      <dsp:nvSpPr>
        <dsp:cNvPr id="0" name=""/>
        <dsp:cNvSpPr/>
      </dsp:nvSpPr>
      <dsp:spPr>
        <a:xfrm>
          <a:off x="0" y="1021564"/>
          <a:ext cx="8582025"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File A – Appropriations </a:t>
          </a:r>
        </a:p>
      </dsp:txBody>
      <dsp:txXfrm>
        <a:off x="41123" y="1062687"/>
        <a:ext cx="8499779" cy="760154"/>
      </dsp:txXfrm>
    </dsp:sp>
    <dsp:sp modelId="{EBA87570-1C9C-42EB-A264-C0FC6D5498B9}">
      <dsp:nvSpPr>
        <dsp:cNvPr id="0" name=""/>
        <dsp:cNvSpPr/>
      </dsp:nvSpPr>
      <dsp:spPr>
        <a:xfrm>
          <a:off x="0" y="1910044"/>
          <a:ext cx="8582025"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File B- Program Activity Object Class</a:t>
          </a:r>
        </a:p>
      </dsp:txBody>
      <dsp:txXfrm>
        <a:off x="41123" y="1951167"/>
        <a:ext cx="8499779" cy="760154"/>
      </dsp:txXfrm>
    </dsp:sp>
    <dsp:sp modelId="{0A5AA113-0E05-437C-81DD-0D03A57DB54B}">
      <dsp:nvSpPr>
        <dsp:cNvPr id="0" name=""/>
        <dsp:cNvSpPr/>
      </dsp:nvSpPr>
      <dsp:spPr>
        <a:xfrm>
          <a:off x="0" y="2798524"/>
          <a:ext cx="8582025"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File C- Awards Financials </a:t>
          </a:r>
        </a:p>
      </dsp:txBody>
      <dsp:txXfrm>
        <a:off x="41123" y="2839647"/>
        <a:ext cx="8499779" cy="760154"/>
      </dsp:txXfrm>
    </dsp:sp>
    <dsp:sp modelId="{84270740-3ED3-4510-A44D-95E470E5AFAC}">
      <dsp:nvSpPr>
        <dsp:cNvPr id="0" name=""/>
        <dsp:cNvSpPr/>
      </dsp:nvSpPr>
      <dsp:spPr>
        <a:xfrm>
          <a:off x="0" y="3687004"/>
          <a:ext cx="8582025"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File D2 – Award Attributes </a:t>
          </a:r>
        </a:p>
      </dsp:txBody>
      <dsp:txXfrm>
        <a:off x="41123" y="3728127"/>
        <a:ext cx="8499779" cy="7601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AA87DD-157D-4DC8-A8E6-AB83DCE4819B}">
      <dsp:nvSpPr>
        <dsp:cNvPr id="0" name=""/>
        <dsp:cNvSpPr/>
      </dsp:nvSpPr>
      <dsp:spPr>
        <a:xfrm>
          <a:off x="0" y="180586"/>
          <a:ext cx="8610600" cy="538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First semi-monthly processing</a:t>
          </a:r>
          <a:endParaRPr lang="en-US" sz="2300" kern="1200"/>
        </a:p>
      </dsp:txBody>
      <dsp:txXfrm>
        <a:off x="26273" y="206859"/>
        <a:ext cx="8558054" cy="485654"/>
      </dsp:txXfrm>
    </dsp:sp>
    <dsp:sp modelId="{F6AED3D3-0FCB-4B84-8B03-565D5F263286}">
      <dsp:nvSpPr>
        <dsp:cNvPr id="0" name=""/>
        <dsp:cNvSpPr/>
      </dsp:nvSpPr>
      <dsp:spPr>
        <a:xfrm>
          <a:off x="0" y="718786"/>
          <a:ext cx="8610600" cy="1404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1" kern="1200"/>
            <a:t>1st</a:t>
          </a:r>
          <a:r>
            <a:rPr lang="en-US" sz="1800" kern="1200"/>
            <a:t> of the month – CRM Extract is run</a:t>
          </a:r>
        </a:p>
        <a:p>
          <a:pPr marL="171450" lvl="1" indent="-171450" algn="l" defTabSz="800100">
            <a:lnSpc>
              <a:spcPct val="90000"/>
            </a:lnSpc>
            <a:spcBef>
              <a:spcPct val="0"/>
            </a:spcBef>
            <a:spcAft>
              <a:spcPct val="20000"/>
            </a:spcAft>
            <a:buChar char="•"/>
          </a:pPr>
          <a:r>
            <a:rPr lang="en-US" sz="1800" b="1" kern="1200"/>
            <a:t>3rd</a:t>
          </a:r>
          <a:r>
            <a:rPr lang="en-US" sz="1800" kern="1200"/>
            <a:t> of the month – D2 Internal Process runs at 6:30 am</a:t>
          </a:r>
        </a:p>
        <a:p>
          <a:pPr marL="171450" lvl="1" indent="-171450" algn="l" defTabSz="800100">
            <a:lnSpc>
              <a:spcPct val="90000"/>
            </a:lnSpc>
            <a:spcBef>
              <a:spcPct val="0"/>
            </a:spcBef>
            <a:spcAft>
              <a:spcPct val="20000"/>
            </a:spcAft>
            <a:buChar char="•"/>
          </a:pPr>
          <a:r>
            <a:rPr lang="en-US" sz="1800" b="1" kern="1200"/>
            <a:t>4th</a:t>
          </a:r>
          <a:r>
            <a:rPr lang="en-US" sz="1800" kern="1200"/>
            <a:t> and 5th of the month – D2 Internal Process is run on demand after the business day to process files that have come in since the initial processing</a:t>
          </a:r>
        </a:p>
        <a:p>
          <a:pPr marL="171450" lvl="1" indent="-171450" algn="l" defTabSz="800100">
            <a:lnSpc>
              <a:spcPct val="90000"/>
            </a:lnSpc>
            <a:spcBef>
              <a:spcPct val="0"/>
            </a:spcBef>
            <a:spcAft>
              <a:spcPct val="20000"/>
            </a:spcAft>
            <a:buChar char="•"/>
          </a:pPr>
          <a:r>
            <a:rPr lang="en-US" sz="1800" b="1" kern="1200"/>
            <a:t>5th</a:t>
          </a:r>
          <a:r>
            <a:rPr lang="en-US" sz="1800" kern="1200"/>
            <a:t> of the month – Files are submitted to the FABS portal</a:t>
          </a:r>
        </a:p>
      </dsp:txBody>
      <dsp:txXfrm>
        <a:off x="0" y="718786"/>
        <a:ext cx="8610600" cy="1404495"/>
      </dsp:txXfrm>
    </dsp:sp>
    <dsp:sp modelId="{822FF763-2A4A-4E2C-BB8B-46AADD1549A0}">
      <dsp:nvSpPr>
        <dsp:cNvPr id="0" name=""/>
        <dsp:cNvSpPr/>
      </dsp:nvSpPr>
      <dsp:spPr>
        <a:xfrm>
          <a:off x="0" y="2123281"/>
          <a:ext cx="8610600" cy="538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Second semi-monthly processing</a:t>
          </a:r>
          <a:endParaRPr lang="en-US" sz="2300" kern="1200"/>
        </a:p>
      </dsp:txBody>
      <dsp:txXfrm>
        <a:off x="26273" y="2149554"/>
        <a:ext cx="8558054" cy="485654"/>
      </dsp:txXfrm>
    </dsp:sp>
    <dsp:sp modelId="{736CDDEA-9BD5-4D5E-A1C1-C1BE630B3A80}">
      <dsp:nvSpPr>
        <dsp:cNvPr id="0" name=""/>
        <dsp:cNvSpPr/>
      </dsp:nvSpPr>
      <dsp:spPr>
        <a:xfrm>
          <a:off x="0" y="2661481"/>
          <a:ext cx="8610600" cy="1404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387"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1" kern="1200"/>
            <a:t>16th</a:t>
          </a:r>
          <a:r>
            <a:rPr lang="en-US" sz="1800" kern="1200"/>
            <a:t> of the month - CRM Extract is run</a:t>
          </a:r>
        </a:p>
        <a:p>
          <a:pPr marL="171450" lvl="1" indent="-171450" algn="l" defTabSz="800100">
            <a:lnSpc>
              <a:spcPct val="90000"/>
            </a:lnSpc>
            <a:spcBef>
              <a:spcPct val="0"/>
            </a:spcBef>
            <a:spcAft>
              <a:spcPct val="20000"/>
            </a:spcAft>
            <a:buChar char="•"/>
          </a:pPr>
          <a:r>
            <a:rPr lang="en-US" sz="1800" b="1" kern="1200" dirty="0"/>
            <a:t>18th</a:t>
          </a:r>
          <a:r>
            <a:rPr lang="en-US" sz="1800" kern="1200" dirty="0"/>
            <a:t> of the month – D2 Internal Process runs at 6:30 am</a:t>
          </a:r>
        </a:p>
        <a:p>
          <a:pPr marL="171450" lvl="1" indent="-171450" algn="l" defTabSz="800100">
            <a:lnSpc>
              <a:spcPct val="90000"/>
            </a:lnSpc>
            <a:spcBef>
              <a:spcPct val="0"/>
            </a:spcBef>
            <a:spcAft>
              <a:spcPct val="20000"/>
            </a:spcAft>
            <a:buChar char="•"/>
          </a:pPr>
          <a:r>
            <a:rPr lang="en-US" sz="1800" b="1" kern="1200"/>
            <a:t>19th</a:t>
          </a:r>
          <a:r>
            <a:rPr lang="en-US" sz="1800" kern="1200"/>
            <a:t> and 20th of the month – D2 Internal Process is run on demand after the business day to process files that have come in since the initial processing</a:t>
          </a:r>
        </a:p>
        <a:p>
          <a:pPr marL="171450" lvl="1" indent="-171450" algn="l" defTabSz="800100">
            <a:lnSpc>
              <a:spcPct val="90000"/>
            </a:lnSpc>
            <a:spcBef>
              <a:spcPct val="0"/>
            </a:spcBef>
            <a:spcAft>
              <a:spcPct val="20000"/>
            </a:spcAft>
            <a:buChar char="•"/>
          </a:pPr>
          <a:r>
            <a:rPr lang="en-US" sz="1800" b="1" kern="1200"/>
            <a:t>20th</a:t>
          </a:r>
          <a:r>
            <a:rPr lang="en-US" sz="1800" kern="1200"/>
            <a:t> of the month – Files are submitted to the FABS portal</a:t>
          </a:r>
        </a:p>
      </dsp:txBody>
      <dsp:txXfrm>
        <a:off x="0" y="2661481"/>
        <a:ext cx="8610600" cy="14044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31C014-6F20-4ACE-BB91-8B7C4CABC72F}">
      <dsp:nvSpPr>
        <dsp:cNvPr id="0" name=""/>
        <dsp:cNvSpPr/>
      </dsp:nvSpPr>
      <dsp:spPr>
        <a:xfrm>
          <a:off x="0" y="42884"/>
          <a:ext cx="8077200"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There are 5 steps in processing</a:t>
          </a:r>
        </a:p>
      </dsp:txBody>
      <dsp:txXfrm>
        <a:off x="29700" y="72584"/>
        <a:ext cx="8017800" cy="549000"/>
      </dsp:txXfrm>
    </dsp:sp>
    <dsp:sp modelId="{C1E630A5-CD16-422A-9A37-2B814FD79329}">
      <dsp:nvSpPr>
        <dsp:cNvPr id="0" name=""/>
        <dsp:cNvSpPr/>
      </dsp:nvSpPr>
      <dsp:spPr>
        <a:xfrm>
          <a:off x="0" y="726164"/>
          <a:ext cx="8077200"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endParaRPr lang="en-US" sz="2600" kern="1200"/>
        </a:p>
      </dsp:txBody>
      <dsp:txXfrm>
        <a:off x="29700" y="755864"/>
        <a:ext cx="8017800" cy="549000"/>
      </dsp:txXfrm>
    </dsp:sp>
    <dsp:sp modelId="{4975B703-3DF6-4FBB-A471-DD5DD60AFFED}">
      <dsp:nvSpPr>
        <dsp:cNvPr id="0" name=""/>
        <dsp:cNvSpPr/>
      </dsp:nvSpPr>
      <dsp:spPr>
        <a:xfrm>
          <a:off x="0" y="1334565"/>
          <a:ext cx="8077200" cy="1614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STEP 1: Run the DATA ACT Extract program in CRM</a:t>
          </a:r>
        </a:p>
        <a:p>
          <a:pPr marL="228600" lvl="1" indent="-228600" algn="l" defTabSz="889000">
            <a:lnSpc>
              <a:spcPct val="90000"/>
            </a:lnSpc>
            <a:spcBef>
              <a:spcPct val="0"/>
            </a:spcBef>
            <a:spcAft>
              <a:spcPct val="20000"/>
            </a:spcAft>
            <a:buChar char="•"/>
          </a:pPr>
          <a:r>
            <a:rPr lang="en-US" sz="2000" kern="1200"/>
            <a:t>STEP 2: Run the D2 Main Chain (Scheduled OR On-Demand)</a:t>
          </a:r>
        </a:p>
        <a:p>
          <a:pPr marL="228600" lvl="1" indent="-228600" algn="l" defTabSz="889000">
            <a:lnSpc>
              <a:spcPct val="90000"/>
            </a:lnSpc>
            <a:spcBef>
              <a:spcPct val="0"/>
            </a:spcBef>
            <a:spcAft>
              <a:spcPct val="20000"/>
            </a:spcAft>
            <a:buChar char="•"/>
          </a:pPr>
          <a:r>
            <a:rPr lang="en-US" sz="2000" kern="1200"/>
            <a:t>STEP 3: Run the FABS Out (Generates FABS files)</a:t>
          </a:r>
        </a:p>
        <a:p>
          <a:pPr marL="228600" lvl="1" indent="-228600" algn="l" defTabSz="889000">
            <a:lnSpc>
              <a:spcPct val="90000"/>
            </a:lnSpc>
            <a:spcBef>
              <a:spcPct val="0"/>
            </a:spcBef>
            <a:spcAft>
              <a:spcPct val="20000"/>
            </a:spcAft>
            <a:buChar char="•"/>
          </a:pPr>
          <a:r>
            <a:rPr lang="en-US" sz="2000" kern="1200"/>
            <a:t>STEP 4: Run the Publication of Error Report</a:t>
          </a:r>
        </a:p>
        <a:p>
          <a:pPr marL="228600" lvl="1" indent="-228600" algn="l" defTabSz="889000">
            <a:lnSpc>
              <a:spcPct val="90000"/>
            </a:lnSpc>
            <a:spcBef>
              <a:spcPct val="0"/>
            </a:spcBef>
            <a:spcAft>
              <a:spcPct val="20000"/>
            </a:spcAft>
            <a:buChar char="•"/>
          </a:pPr>
          <a:r>
            <a:rPr lang="en-US" sz="2000" kern="1200" dirty="0"/>
            <a:t>STEP 5: Run the Publication of Certification Report</a:t>
          </a:r>
        </a:p>
      </dsp:txBody>
      <dsp:txXfrm>
        <a:off x="0" y="1334565"/>
        <a:ext cx="8077200" cy="1614600"/>
      </dsp:txXfrm>
    </dsp:sp>
    <dsp:sp modelId="{035CFCA7-E1B4-4703-8AD6-860474507BF1}">
      <dsp:nvSpPr>
        <dsp:cNvPr id="0" name=""/>
        <dsp:cNvSpPr/>
      </dsp:nvSpPr>
      <dsp:spPr>
        <a:xfrm>
          <a:off x="0" y="2949165"/>
          <a:ext cx="8077200" cy="608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Note: STEPS are conditional – Refer to flowchart</a:t>
          </a:r>
        </a:p>
      </dsp:txBody>
      <dsp:txXfrm>
        <a:off x="29700" y="2978865"/>
        <a:ext cx="8017800" cy="549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3E2618-0FE7-4E6E-994E-46860CE34C8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6A438ACA-518A-4E7F-9BE0-690A51F7F8C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7B08FF9-5700-4DA8-A8C1-0A30488794F2}" type="datetimeFigureOut">
              <a:rPr lang="en-US"/>
              <a:pPr>
                <a:defRPr/>
              </a:pPr>
              <a:t>6/25/2020</a:t>
            </a:fld>
            <a:endParaRPr lang="en-US" dirty="0"/>
          </a:p>
        </p:txBody>
      </p:sp>
      <p:sp>
        <p:nvSpPr>
          <p:cNvPr id="4" name="Slide Image Placeholder 3">
            <a:extLst>
              <a:ext uri="{FF2B5EF4-FFF2-40B4-BE49-F238E27FC236}">
                <a16:creationId xmlns:a16="http://schemas.microsoft.com/office/drawing/2014/main" id="{D6773184-2549-4494-971D-94222672141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71E6218A-A5EC-407E-BAA1-616D345B3D8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9041BA2-39E9-4C3B-B6DF-06DD92074F43}"/>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59701057-6703-4456-9713-71A20173B6F8}"/>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763A57EC-0ACE-475D-BF02-56BDD09CFD6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44C7BB9-16B3-4E1F-A7A6-C284DE9A09E9}"/>
              </a:ext>
            </a:extLst>
          </p:cNvPr>
          <p:cNvSpPr>
            <a:spLocks noChangeArrowheads="1"/>
          </p:cNvSpPr>
          <p:nvPr userDrawn="1"/>
        </p:nvSpPr>
        <p:spPr bwMode="auto">
          <a:xfrm>
            <a:off x="0" y="3433763"/>
            <a:ext cx="9144000" cy="3424237"/>
          </a:xfrm>
          <a:prstGeom prst="rect">
            <a:avLst/>
          </a:prstGeom>
          <a:solidFill>
            <a:srgbClr val="2D592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pic>
        <p:nvPicPr>
          <p:cNvPr id="5" name="Picture 3" descr="Wheat field">
            <a:extLst>
              <a:ext uri="{FF2B5EF4-FFF2-40B4-BE49-F238E27FC236}">
                <a16:creationId xmlns:a16="http://schemas.microsoft.com/office/drawing/2014/main" id="{A070FE4F-B27B-49B0-85EC-ECEF9B8A45A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usda-logo">
            <a:extLst>
              <a:ext uri="{FF2B5EF4-FFF2-40B4-BE49-F238E27FC236}">
                <a16:creationId xmlns:a16="http://schemas.microsoft.com/office/drawing/2014/main" id="{E52F8275-30AE-407F-8BD3-AAF141ECD48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r="577"/>
          <a:stretch>
            <a:fillRect/>
          </a:stretch>
        </p:blipFill>
        <p:spPr bwMode="auto">
          <a:xfrm>
            <a:off x="296863" y="4027488"/>
            <a:ext cx="1917700"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3748" name="Rectangle 4"/>
          <p:cNvSpPr>
            <a:spLocks noGrp="1" noChangeArrowheads="1"/>
          </p:cNvSpPr>
          <p:nvPr>
            <p:ph type="ctrTitle" sz="quarter"/>
          </p:nvPr>
        </p:nvSpPr>
        <p:spPr>
          <a:xfrm>
            <a:off x="2347913" y="4121150"/>
            <a:ext cx="4475162" cy="747713"/>
          </a:xfrm>
          <a:ln w="9525"/>
        </p:spPr>
        <p:txBody>
          <a:bodyPr lIns="91440" tIns="45720" rIns="91440" bIns="45720" anchor="t"/>
          <a:lstStyle>
            <a:lvl1pPr>
              <a:defRPr sz="2000"/>
            </a:lvl1pPr>
          </a:lstStyle>
          <a:p>
            <a:r>
              <a:rPr lang="en-US"/>
              <a:t>Click to edit Master title style</a:t>
            </a:r>
          </a:p>
        </p:txBody>
      </p:sp>
      <p:sp>
        <p:nvSpPr>
          <p:cNvPr id="543749" name="Rectangle 5"/>
          <p:cNvSpPr>
            <a:spLocks noGrp="1" noChangeArrowheads="1"/>
          </p:cNvSpPr>
          <p:nvPr>
            <p:ph type="subTitle" sz="quarter" idx="1"/>
          </p:nvPr>
        </p:nvSpPr>
        <p:spPr>
          <a:xfrm>
            <a:off x="2347913" y="4875213"/>
            <a:ext cx="4475162" cy="515937"/>
          </a:xfrm>
          <a:ln w="9525"/>
        </p:spPr>
        <p:txBody>
          <a:bodyPr lIns="91440" tIns="45720" rIns="91440" bIns="45720"/>
          <a:lstStyle>
            <a:lvl1pPr marL="0" indent="0">
              <a:buFont typeface="Wingdings" pitchFamily="2" charset="2"/>
              <a:buNone/>
              <a:defRPr sz="1600">
                <a:solidFill>
                  <a:schemeClr val="bg1"/>
                </a:solidFill>
              </a:defRPr>
            </a:lvl1pPr>
          </a:lstStyle>
          <a:p>
            <a:r>
              <a:rPr lang="en-US"/>
              <a:t>Click to edit Master subtitle style </a:t>
            </a:r>
          </a:p>
        </p:txBody>
      </p:sp>
    </p:spTree>
    <p:extLst>
      <p:ext uri="{BB962C8B-B14F-4D97-AF65-F5344CB8AC3E}">
        <p14:creationId xmlns:p14="http://schemas.microsoft.com/office/powerpoint/2010/main" val="38114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2A3B52D-A998-4973-98F4-CAD8D8966C58}"/>
              </a:ext>
            </a:extLst>
          </p:cNvPr>
          <p:cNvSpPr>
            <a:spLocks noGrp="1" noChangeArrowheads="1"/>
          </p:cNvSpPr>
          <p:nvPr>
            <p:ph type="sldNum" sz="quarter" idx="10"/>
          </p:nvPr>
        </p:nvSpPr>
        <p:spPr>
          <a:ln/>
        </p:spPr>
        <p:txBody>
          <a:bodyPr/>
          <a:lstStyle>
            <a:lvl1pPr>
              <a:defRPr/>
            </a:lvl1pPr>
          </a:lstStyle>
          <a:p>
            <a:pPr>
              <a:defRPr/>
            </a:pPr>
            <a:fld id="{26E01FBD-2C1B-4776-9232-59B82F4A006D}" type="slidenum">
              <a:rPr lang="en-US"/>
              <a:pPr>
                <a:defRPr/>
              </a:pPr>
              <a:t>‹#›</a:t>
            </a:fld>
            <a:endParaRPr lang="en-US" dirty="0"/>
          </a:p>
        </p:txBody>
      </p:sp>
    </p:spTree>
    <p:extLst>
      <p:ext uri="{BB962C8B-B14F-4D97-AF65-F5344CB8AC3E}">
        <p14:creationId xmlns:p14="http://schemas.microsoft.com/office/powerpoint/2010/main" val="3718131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8775" y="206375"/>
            <a:ext cx="2144713" cy="61547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1463" y="206375"/>
            <a:ext cx="6284912" cy="61547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2C3923D-3823-44C8-BCF0-471362E30C52}"/>
              </a:ext>
            </a:extLst>
          </p:cNvPr>
          <p:cNvSpPr>
            <a:spLocks noGrp="1" noChangeArrowheads="1"/>
          </p:cNvSpPr>
          <p:nvPr>
            <p:ph type="sldNum" sz="quarter" idx="10"/>
          </p:nvPr>
        </p:nvSpPr>
        <p:spPr>
          <a:ln/>
        </p:spPr>
        <p:txBody>
          <a:bodyPr/>
          <a:lstStyle>
            <a:lvl1pPr>
              <a:defRPr/>
            </a:lvl1pPr>
          </a:lstStyle>
          <a:p>
            <a:pPr>
              <a:defRPr/>
            </a:pPr>
            <a:fld id="{B9080FBA-55A3-498A-BA16-6EC5C8E3FB33}" type="slidenum">
              <a:rPr lang="en-US"/>
              <a:pPr>
                <a:defRPr/>
              </a:pPr>
              <a:t>‹#›</a:t>
            </a:fld>
            <a:endParaRPr lang="en-US" dirty="0"/>
          </a:p>
        </p:txBody>
      </p:sp>
    </p:spTree>
    <p:extLst>
      <p:ext uri="{BB962C8B-B14F-4D97-AF65-F5344CB8AC3E}">
        <p14:creationId xmlns:p14="http://schemas.microsoft.com/office/powerpoint/2010/main" val="1923031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9725" y="206375"/>
            <a:ext cx="5802313" cy="1109663"/>
          </a:xfrm>
        </p:spPr>
        <p:txBody>
          <a:bodyPr/>
          <a:lstStyle/>
          <a:p>
            <a:r>
              <a:rPr lang="en-US"/>
              <a:t>Click to edit Master title style</a:t>
            </a:r>
          </a:p>
        </p:txBody>
      </p:sp>
      <p:sp>
        <p:nvSpPr>
          <p:cNvPr id="3" name="Text Placeholder 2"/>
          <p:cNvSpPr>
            <a:spLocks noGrp="1"/>
          </p:cNvSpPr>
          <p:nvPr>
            <p:ph type="body" sz="half" idx="1"/>
          </p:nvPr>
        </p:nvSpPr>
        <p:spPr>
          <a:xfrm>
            <a:off x="271463" y="1698625"/>
            <a:ext cx="4214812" cy="4662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5" y="1698625"/>
            <a:ext cx="4214813" cy="4662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7F7E20F-63F2-41F8-B8E7-79315A42F8DF}"/>
              </a:ext>
            </a:extLst>
          </p:cNvPr>
          <p:cNvSpPr>
            <a:spLocks noGrp="1" noChangeArrowheads="1"/>
          </p:cNvSpPr>
          <p:nvPr>
            <p:ph type="sldNum" sz="quarter" idx="10"/>
          </p:nvPr>
        </p:nvSpPr>
        <p:spPr>
          <a:ln/>
        </p:spPr>
        <p:txBody>
          <a:bodyPr/>
          <a:lstStyle>
            <a:lvl1pPr>
              <a:defRPr/>
            </a:lvl1pPr>
          </a:lstStyle>
          <a:p>
            <a:pPr>
              <a:defRPr/>
            </a:pPr>
            <a:fld id="{E0D94F78-3528-4E9C-A0C0-ED0EDF80E837}" type="slidenum">
              <a:rPr lang="en-US"/>
              <a:pPr>
                <a:defRPr/>
              </a:pPr>
              <a:t>‹#›</a:t>
            </a:fld>
            <a:endParaRPr lang="en-US" dirty="0"/>
          </a:p>
        </p:txBody>
      </p:sp>
    </p:spTree>
    <p:extLst>
      <p:ext uri="{BB962C8B-B14F-4D97-AF65-F5344CB8AC3E}">
        <p14:creationId xmlns:p14="http://schemas.microsoft.com/office/powerpoint/2010/main" val="3365806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1300" y="227013"/>
            <a:ext cx="5530850" cy="1109662"/>
          </a:xfrm>
        </p:spPr>
        <p:txBody>
          <a:bodyPr/>
          <a:lstStyle/>
          <a:p>
            <a:r>
              <a:rPr lang="en-US"/>
              <a:t>Click to edit Master title style</a:t>
            </a:r>
          </a:p>
        </p:txBody>
      </p:sp>
      <p:sp>
        <p:nvSpPr>
          <p:cNvPr id="3" name="Table Placeholder 2"/>
          <p:cNvSpPr>
            <a:spLocks noGrp="1"/>
          </p:cNvSpPr>
          <p:nvPr>
            <p:ph type="tbl" idx="1"/>
          </p:nvPr>
        </p:nvSpPr>
        <p:spPr>
          <a:xfrm>
            <a:off x="271463" y="1698625"/>
            <a:ext cx="8582025" cy="4662488"/>
          </a:xfrm>
        </p:spPr>
        <p:txBody>
          <a:bodyPr/>
          <a:lstStyle/>
          <a:p>
            <a:pPr lvl="0"/>
            <a:endParaRPr lang="en-US" noProof="0" dirty="0"/>
          </a:p>
        </p:txBody>
      </p:sp>
      <p:sp>
        <p:nvSpPr>
          <p:cNvPr id="4" name="Rectangle 4">
            <a:extLst>
              <a:ext uri="{FF2B5EF4-FFF2-40B4-BE49-F238E27FC236}">
                <a16:creationId xmlns:a16="http://schemas.microsoft.com/office/drawing/2014/main" id="{72B415DE-0B0B-4A30-AF36-8AF5CD784302}"/>
              </a:ext>
            </a:extLst>
          </p:cNvPr>
          <p:cNvSpPr>
            <a:spLocks noGrp="1" noChangeArrowheads="1"/>
          </p:cNvSpPr>
          <p:nvPr>
            <p:ph type="sldNum" sz="quarter" idx="10"/>
          </p:nvPr>
        </p:nvSpPr>
        <p:spPr>
          <a:ln/>
        </p:spPr>
        <p:txBody>
          <a:bodyPr/>
          <a:lstStyle>
            <a:lvl1pPr>
              <a:defRPr/>
            </a:lvl1pPr>
          </a:lstStyle>
          <a:p>
            <a:pPr>
              <a:defRPr/>
            </a:pPr>
            <a:fld id="{AF671601-81FA-4EB0-9434-87DE1156AD9D}" type="slidenum">
              <a:rPr lang="en-US"/>
              <a:pPr>
                <a:defRPr/>
              </a:pPr>
              <a:t>‹#›</a:t>
            </a:fld>
            <a:endParaRPr lang="en-US" dirty="0"/>
          </a:p>
        </p:txBody>
      </p:sp>
    </p:spTree>
    <p:extLst>
      <p:ext uri="{BB962C8B-B14F-4D97-AF65-F5344CB8AC3E}">
        <p14:creationId xmlns:p14="http://schemas.microsoft.com/office/powerpoint/2010/main" val="261489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190195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DBBF673-5E5C-4084-B4A0-6DAA013E4694}"/>
              </a:ext>
            </a:extLst>
          </p:cNvPr>
          <p:cNvSpPr>
            <a:spLocks noGrp="1" noChangeArrowheads="1"/>
          </p:cNvSpPr>
          <p:nvPr>
            <p:ph type="sldNum" sz="quarter" idx="10"/>
          </p:nvPr>
        </p:nvSpPr>
        <p:spPr>
          <a:ln/>
        </p:spPr>
        <p:txBody>
          <a:bodyPr/>
          <a:lstStyle>
            <a:lvl1pPr>
              <a:defRPr/>
            </a:lvl1pPr>
          </a:lstStyle>
          <a:p>
            <a:pPr>
              <a:defRPr/>
            </a:pPr>
            <a:fld id="{214FB2E9-2FF9-45AB-9032-DEBDB1062069}" type="slidenum">
              <a:rPr lang="en-US"/>
              <a:pPr>
                <a:defRPr/>
              </a:pPr>
              <a:t>‹#›</a:t>
            </a:fld>
            <a:endParaRPr lang="en-US" dirty="0"/>
          </a:p>
        </p:txBody>
      </p:sp>
    </p:spTree>
    <p:extLst>
      <p:ext uri="{BB962C8B-B14F-4D97-AF65-F5344CB8AC3E}">
        <p14:creationId xmlns:p14="http://schemas.microsoft.com/office/powerpoint/2010/main" val="86207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FEB160E-FF7A-4026-A26F-1EB73F3FD08F}"/>
              </a:ext>
            </a:extLst>
          </p:cNvPr>
          <p:cNvSpPr>
            <a:spLocks noGrp="1" noChangeArrowheads="1"/>
          </p:cNvSpPr>
          <p:nvPr>
            <p:ph type="sldNum" sz="quarter" idx="10"/>
          </p:nvPr>
        </p:nvSpPr>
        <p:spPr>
          <a:ln/>
        </p:spPr>
        <p:txBody>
          <a:bodyPr/>
          <a:lstStyle>
            <a:lvl1pPr>
              <a:defRPr/>
            </a:lvl1pPr>
          </a:lstStyle>
          <a:p>
            <a:pPr>
              <a:defRPr/>
            </a:pPr>
            <a:fld id="{E6F97864-FFB4-450C-9E86-DA2C70E23FA5}" type="slidenum">
              <a:rPr lang="en-US"/>
              <a:pPr>
                <a:defRPr/>
              </a:pPr>
              <a:t>‹#›</a:t>
            </a:fld>
            <a:endParaRPr lang="en-US" dirty="0"/>
          </a:p>
        </p:txBody>
      </p:sp>
    </p:spTree>
    <p:extLst>
      <p:ext uri="{BB962C8B-B14F-4D97-AF65-F5344CB8AC3E}">
        <p14:creationId xmlns:p14="http://schemas.microsoft.com/office/powerpoint/2010/main" val="322115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1463" y="1698625"/>
            <a:ext cx="4214812" cy="4662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5" y="1698625"/>
            <a:ext cx="4214813" cy="4662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6E1829C-6038-4980-BDEA-98B129CABB4E}"/>
              </a:ext>
            </a:extLst>
          </p:cNvPr>
          <p:cNvSpPr>
            <a:spLocks noGrp="1" noChangeArrowheads="1"/>
          </p:cNvSpPr>
          <p:nvPr>
            <p:ph type="sldNum" sz="quarter" idx="10"/>
          </p:nvPr>
        </p:nvSpPr>
        <p:spPr>
          <a:ln/>
        </p:spPr>
        <p:txBody>
          <a:bodyPr/>
          <a:lstStyle>
            <a:lvl1pPr>
              <a:defRPr/>
            </a:lvl1pPr>
          </a:lstStyle>
          <a:p>
            <a:pPr>
              <a:defRPr/>
            </a:pPr>
            <a:fld id="{76891A9A-39E3-48D9-AF13-37D3D764E86B}" type="slidenum">
              <a:rPr lang="en-US"/>
              <a:pPr>
                <a:defRPr/>
              </a:pPr>
              <a:t>‹#›</a:t>
            </a:fld>
            <a:endParaRPr lang="en-US" dirty="0"/>
          </a:p>
        </p:txBody>
      </p:sp>
    </p:spTree>
    <p:extLst>
      <p:ext uri="{BB962C8B-B14F-4D97-AF65-F5344CB8AC3E}">
        <p14:creationId xmlns:p14="http://schemas.microsoft.com/office/powerpoint/2010/main" val="237806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83BF65A-AB71-45C4-B737-8B7458AD3AD0}"/>
              </a:ext>
            </a:extLst>
          </p:cNvPr>
          <p:cNvSpPr>
            <a:spLocks noGrp="1" noChangeArrowheads="1"/>
          </p:cNvSpPr>
          <p:nvPr>
            <p:ph type="sldNum" sz="quarter" idx="10"/>
          </p:nvPr>
        </p:nvSpPr>
        <p:spPr>
          <a:ln/>
        </p:spPr>
        <p:txBody>
          <a:bodyPr/>
          <a:lstStyle>
            <a:lvl1pPr>
              <a:defRPr/>
            </a:lvl1pPr>
          </a:lstStyle>
          <a:p>
            <a:pPr>
              <a:defRPr/>
            </a:pPr>
            <a:fld id="{2587C3A5-23B9-4A8A-B47A-AC0FC76324BF}" type="slidenum">
              <a:rPr lang="en-US"/>
              <a:pPr>
                <a:defRPr/>
              </a:pPr>
              <a:t>‹#›</a:t>
            </a:fld>
            <a:endParaRPr lang="en-US" dirty="0"/>
          </a:p>
        </p:txBody>
      </p:sp>
    </p:spTree>
    <p:extLst>
      <p:ext uri="{BB962C8B-B14F-4D97-AF65-F5344CB8AC3E}">
        <p14:creationId xmlns:p14="http://schemas.microsoft.com/office/powerpoint/2010/main" val="342783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62D145B-7183-4C74-BDC0-7B0D68872B96}"/>
              </a:ext>
            </a:extLst>
          </p:cNvPr>
          <p:cNvSpPr>
            <a:spLocks noGrp="1" noChangeArrowheads="1"/>
          </p:cNvSpPr>
          <p:nvPr>
            <p:ph type="sldNum" sz="quarter" idx="10"/>
          </p:nvPr>
        </p:nvSpPr>
        <p:spPr>
          <a:ln/>
        </p:spPr>
        <p:txBody>
          <a:bodyPr/>
          <a:lstStyle>
            <a:lvl1pPr>
              <a:defRPr/>
            </a:lvl1pPr>
          </a:lstStyle>
          <a:p>
            <a:pPr>
              <a:defRPr/>
            </a:pPr>
            <a:fld id="{45BD6D1A-B2C1-4548-9DF7-77CC501686DB}" type="slidenum">
              <a:rPr lang="en-US"/>
              <a:pPr>
                <a:defRPr/>
              </a:pPr>
              <a:t>‹#›</a:t>
            </a:fld>
            <a:endParaRPr lang="en-US" dirty="0"/>
          </a:p>
        </p:txBody>
      </p:sp>
    </p:spTree>
    <p:extLst>
      <p:ext uri="{BB962C8B-B14F-4D97-AF65-F5344CB8AC3E}">
        <p14:creationId xmlns:p14="http://schemas.microsoft.com/office/powerpoint/2010/main" val="225393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D0CDF9A-736E-4A0F-8574-769C02979599}"/>
              </a:ext>
            </a:extLst>
          </p:cNvPr>
          <p:cNvSpPr>
            <a:spLocks noGrp="1" noChangeArrowheads="1"/>
          </p:cNvSpPr>
          <p:nvPr>
            <p:ph type="sldNum" sz="quarter" idx="10"/>
          </p:nvPr>
        </p:nvSpPr>
        <p:spPr>
          <a:ln/>
        </p:spPr>
        <p:txBody>
          <a:bodyPr/>
          <a:lstStyle>
            <a:lvl1pPr>
              <a:defRPr/>
            </a:lvl1pPr>
          </a:lstStyle>
          <a:p>
            <a:pPr>
              <a:defRPr/>
            </a:pPr>
            <a:fld id="{DE472CF0-A970-4E2E-9C2E-5E1C85C4904C}" type="slidenum">
              <a:rPr lang="en-US"/>
              <a:pPr>
                <a:defRPr/>
              </a:pPr>
              <a:t>‹#›</a:t>
            </a:fld>
            <a:endParaRPr lang="en-US" dirty="0"/>
          </a:p>
        </p:txBody>
      </p:sp>
    </p:spTree>
    <p:extLst>
      <p:ext uri="{BB962C8B-B14F-4D97-AF65-F5344CB8AC3E}">
        <p14:creationId xmlns:p14="http://schemas.microsoft.com/office/powerpoint/2010/main" val="302699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6064A25-6C7D-4BD2-85F8-F4C4C8E107CB}"/>
              </a:ext>
            </a:extLst>
          </p:cNvPr>
          <p:cNvSpPr>
            <a:spLocks noGrp="1" noChangeArrowheads="1"/>
          </p:cNvSpPr>
          <p:nvPr>
            <p:ph type="sldNum" sz="quarter" idx="10"/>
          </p:nvPr>
        </p:nvSpPr>
        <p:spPr>
          <a:ln/>
        </p:spPr>
        <p:txBody>
          <a:bodyPr/>
          <a:lstStyle>
            <a:lvl1pPr>
              <a:defRPr/>
            </a:lvl1pPr>
          </a:lstStyle>
          <a:p>
            <a:pPr>
              <a:defRPr/>
            </a:pPr>
            <a:fld id="{3A77281A-578C-41FA-869B-820F8C50F93C}" type="slidenum">
              <a:rPr lang="en-US"/>
              <a:pPr>
                <a:defRPr/>
              </a:pPr>
              <a:t>‹#›</a:t>
            </a:fld>
            <a:endParaRPr lang="en-US" dirty="0"/>
          </a:p>
        </p:txBody>
      </p:sp>
    </p:spTree>
    <p:extLst>
      <p:ext uri="{BB962C8B-B14F-4D97-AF65-F5344CB8AC3E}">
        <p14:creationId xmlns:p14="http://schemas.microsoft.com/office/powerpoint/2010/main" val="1517973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AC1B8A9-1D0A-4945-B09D-DC05FDA77F6C}"/>
              </a:ext>
            </a:extLst>
          </p:cNvPr>
          <p:cNvSpPr>
            <a:spLocks noGrp="1" noChangeArrowheads="1"/>
          </p:cNvSpPr>
          <p:nvPr>
            <p:ph type="sldNum" sz="quarter" idx="10"/>
          </p:nvPr>
        </p:nvSpPr>
        <p:spPr>
          <a:ln/>
        </p:spPr>
        <p:txBody>
          <a:bodyPr/>
          <a:lstStyle>
            <a:lvl1pPr>
              <a:defRPr/>
            </a:lvl1pPr>
          </a:lstStyle>
          <a:p>
            <a:pPr>
              <a:defRPr/>
            </a:pPr>
            <a:fld id="{FA6F0C44-41F3-4078-9B7D-025A39457389}" type="slidenum">
              <a:rPr lang="en-US"/>
              <a:pPr>
                <a:defRPr/>
              </a:pPr>
              <a:t>‹#›</a:t>
            </a:fld>
            <a:endParaRPr lang="en-US" dirty="0"/>
          </a:p>
        </p:txBody>
      </p:sp>
    </p:spTree>
    <p:extLst>
      <p:ext uri="{BB962C8B-B14F-4D97-AF65-F5344CB8AC3E}">
        <p14:creationId xmlns:p14="http://schemas.microsoft.com/office/powerpoint/2010/main" val="147292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 Target="../slides/slide10.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8CB2724-7119-4FBF-ADCD-63C3C4CAF9F7}"/>
              </a:ext>
            </a:extLst>
          </p:cNvPr>
          <p:cNvSpPr>
            <a:spLocks noChangeArrowheads="1"/>
          </p:cNvSpPr>
          <p:nvPr userDrawn="1"/>
        </p:nvSpPr>
        <p:spPr bwMode="auto">
          <a:xfrm>
            <a:off x="0" y="0"/>
            <a:ext cx="9144000" cy="15303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
        <p:nvSpPr>
          <p:cNvPr id="1027" name="Rectangle 3">
            <a:extLst>
              <a:ext uri="{FF2B5EF4-FFF2-40B4-BE49-F238E27FC236}">
                <a16:creationId xmlns:a16="http://schemas.microsoft.com/office/drawing/2014/main" id="{454148EB-FDA1-40C0-9387-4C42625BEB01}"/>
              </a:ext>
            </a:extLst>
          </p:cNvPr>
          <p:cNvSpPr>
            <a:spLocks noGrp="1" noChangeArrowheads="1"/>
          </p:cNvSpPr>
          <p:nvPr>
            <p:ph type="body" idx="1"/>
          </p:nvPr>
        </p:nvSpPr>
        <p:spPr bwMode="auto">
          <a:xfrm>
            <a:off x="271463" y="1698625"/>
            <a:ext cx="8582025"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42724" name="Rectangle 4">
            <a:extLst>
              <a:ext uri="{FF2B5EF4-FFF2-40B4-BE49-F238E27FC236}">
                <a16:creationId xmlns:a16="http://schemas.microsoft.com/office/drawing/2014/main" id="{42C177E2-55E7-4B7C-8D98-1C8E552EE12C}"/>
              </a:ext>
            </a:extLst>
          </p:cNvPr>
          <p:cNvSpPr>
            <a:spLocks noGrp="1" noChangeArrowheads="1"/>
          </p:cNvSpPr>
          <p:nvPr>
            <p:ph type="sldNum" sz="quarter" idx="4"/>
          </p:nvPr>
        </p:nvSpPr>
        <p:spPr bwMode="auto">
          <a:xfrm>
            <a:off x="3636963" y="6653213"/>
            <a:ext cx="1693862" cy="1555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ctr" eaLnBrk="1" fontAlgn="auto" hangingPunct="1">
              <a:spcBef>
                <a:spcPts val="0"/>
              </a:spcBef>
              <a:spcAft>
                <a:spcPts val="0"/>
              </a:spcAft>
              <a:defRPr sz="1000" b="0">
                <a:latin typeface="+mn-lt"/>
              </a:defRPr>
            </a:lvl1pPr>
          </a:lstStyle>
          <a:p>
            <a:pPr>
              <a:defRPr/>
            </a:pPr>
            <a:fld id="{E5DAC7B6-0842-4235-8839-90A63E065015}" type="slidenum">
              <a:rPr lang="en-US"/>
              <a:pPr>
                <a:defRPr/>
              </a:pPr>
              <a:t>‹#›</a:t>
            </a:fld>
            <a:endParaRPr lang="en-US" dirty="0"/>
          </a:p>
        </p:txBody>
      </p:sp>
      <p:sp>
        <p:nvSpPr>
          <p:cNvPr id="1029" name="Line 5">
            <a:extLst>
              <a:ext uri="{FF2B5EF4-FFF2-40B4-BE49-F238E27FC236}">
                <a16:creationId xmlns:a16="http://schemas.microsoft.com/office/drawing/2014/main" id="{15054124-A068-4A4A-8388-F736A59798B1}"/>
              </a:ext>
            </a:extLst>
          </p:cNvPr>
          <p:cNvSpPr>
            <a:spLocks noChangeShapeType="1"/>
          </p:cNvSpPr>
          <p:nvPr userDrawn="1"/>
        </p:nvSpPr>
        <p:spPr bwMode="auto">
          <a:xfrm>
            <a:off x="0" y="1524000"/>
            <a:ext cx="914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Rectangle 10">
            <a:extLst>
              <a:ext uri="{FF2B5EF4-FFF2-40B4-BE49-F238E27FC236}">
                <a16:creationId xmlns:a16="http://schemas.microsoft.com/office/drawing/2014/main" id="{24E476BD-74F5-415A-9155-8B411AC05301}"/>
              </a:ext>
            </a:extLst>
          </p:cNvPr>
          <p:cNvSpPr>
            <a:spLocks noGrp="1" noChangeArrowheads="1"/>
          </p:cNvSpPr>
          <p:nvPr>
            <p:ph type="title"/>
          </p:nvPr>
        </p:nvSpPr>
        <p:spPr bwMode="auto">
          <a:xfrm>
            <a:off x="1609725" y="206375"/>
            <a:ext cx="5802313" cy="110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p>
            <a:pPr lvl="0"/>
            <a:r>
              <a:rPr lang="en-US" altLang="en-US"/>
              <a:t>Click to edit Master title style</a:t>
            </a:r>
          </a:p>
        </p:txBody>
      </p:sp>
      <p:grpSp>
        <p:nvGrpSpPr>
          <p:cNvPr id="1031" name="Group 11">
            <a:extLst>
              <a:ext uri="{FF2B5EF4-FFF2-40B4-BE49-F238E27FC236}">
                <a16:creationId xmlns:a16="http://schemas.microsoft.com/office/drawing/2014/main" id="{90EA59B4-16D8-41C4-93EC-14EE3B9E2698}"/>
              </a:ext>
            </a:extLst>
          </p:cNvPr>
          <p:cNvGrpSpPr>
            <a:grpSpLocks/>
          </p:cNvGrpSpPr>
          <p:nvPr userDrawn="1"/>
        </p:nvGrpSpPr>
        <p:grpSpPr bwMode="auto">
          <a:xfrm>
            <a:off x="82550" y="330200"/>
            <a:ext cx="1443038" cy="950913"/>
            <a:chOff x="52" y="208"/>
            <a:chExt cx="909" cy="599"/>
          </a:xfrm>
        </p:grpSpPr>
        <p:sp>
          <p:nvSpPr>
            <p:cNvPr id="1032" name="Rectangle 12">
              <a:extLst>
                <a:ext uri="{FF2B5EF4-FFF2-40B4-BE49-F238E27FC236}">
                  <a16:creationId xmlns:a16="http://schemas.microsoft.com/office/drawing/2014/main" id="{E250ECF0-ACFC-4DFE-BEE7-3F36E989E960}"/>
                </a:ext>
              </a:extLst>
            </p:cNvPr>
            <p:cNvSpPr>
              <a:spLocks noChangeArrowheads="1"/>
            </p:cNvSpPr>
            <p:nvPr userDrawn="1"/>
          </p:nvSpPr>
          <p:spPr bwMode="auto">
            <a:xfrm>
              <a:off x="52" y="208"/>
              <a:ext cx="909" cy="5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pic>
          <p:nvPicPr>
            <p:cNvPr id="1034" name="Picture 13" descr="usda-logo">
              <a:extLst>
                <a:ext uri="{FF2B5EF4-FFF2-40B4-BE49-F238E27FC236}">
                  <a16:creationId xmlns:a16="http://schemas.microsoft.com/office/drawing/2014/main" id="{EC1A6F75-E7CE-469E-9075-D91A8A0BDF8D}"/>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l="2278" t="1987" r="2158" b="3973"/>
            <a:stretch>
              <a:fillRect/>
            </a:stretch>
          </p:blipFill>
          <p:spPr bwMode="auto">
            <a:xfrm>
              <a:off x="112" y="224"/>
              <a:ext cx="797"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Action Button: Home 9">
            <a:hlinkClick r:id="rId17" action="ppaction://hlinksldjump" highlightClick="1"/>
            <a:extLst>
              <a:ext uri="{FF2B5EF4-FFF2-40B4-BE49-F238E27FC236}">
                <a16:creationId xmlns:a16="http://schemas.microsoft.com/office/drawing/2014/main" id="{8B2D4307-10C3-4208-A7F7-782AC6CCB56C}"/>
              </a:ext>
            </a:extLst>
          </p:cNvPr>
          <p:cNvSpPr/>
          <p:nvPr userDrawn="1"/>
        </p:nvSpPr>
        <p:spPr bwMode="auto">
          <a:xfrm>
            <a:off x="8458200" y="1066800"/>
            <a:ext cx="609600" cy="381000"/>
          </a:xfrm>
          <a:prstGeom prst="actionButtonHome">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a:lstStyle/>
          <a:p>
            <a:pPr>
              <a:lnSpc>
                <a:spcPct val="80000"/>
              </a:lnSpc>
              <a:defRPr/>
            </a:pPr>
            <a:endParaRPr lang="en-US" sz="3200" b="1">
              <a:solidFill>
                <a:schemeClr val="tx1"/>
              </a:solidFill>
            </a:endParaRPr>
          </a:p>
        </p:txBody>
      </p:sp>
    </p:spTree>
  </p:cSld>
  <p:clrMap bg1="lt1" tx1="dk1" bg2="lt2" tx2="dk2" accent1="accent1" accent2="accent2" accent3="accent3" accent4="accent4" accent5="accent5" accent6="accent6" hlink="hlink" folHlink="folHlink"/>
  <p:sldLayoutIdLst>
    <p:sldLayoutId id="2147484857" r:id="rId1"/>
    <p:sldLayoutId id="2147484845" r:id="rId2"/>
    <p:sldLayoutId id="2147484846" r:id="rId3"/>
    <p:sldLayoutId id="2147484847" r:id="rId4"/>
    <p:sldLayoutId id="2147484848" r:id="rId5"/>
    <p:sldLayoutId id="2147484849" r:id="rId6"/>
    <p:sldLayoutId id="2147484850" r:id="rId7"/>
    <p:sldLayoutId id="2147484851" r:id="rId8"/>
    <p:sldLayoutId id="2147484852" r:id="rId9"/>
    <p:sldLayoutId id="2147484853" r:id="rId10"/>
    <p:sldLayoutId id="2147484854" r:id="rId11"/>
    <p:sldLayoutId id="2147484855" r:id="rId12"/>
    <p:sldLayoutId id="2147484856" r:id="rId13"/>
    <p:sldLayoutId id="2147484858" r:id="rId14"/>
  </p:sldLayoutIdLst>
  <p:hf hdr="0" ftr="0" dt="0"/>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chemeClr val="bg1"/>
          </a:solidFill>
          <a:latin typeface="Arial" charset="0"/>
        </a:defRPr>
      </a:lvl6pPr>
      <a:lvl7pPr marL="914400" algn="l" rtl="0" fontAlgn="base">
        <a:spcBef>
          <a:spcPct val="0"/>
        </a:spcBef>
        <a:spcAft>
          <a:spcPct val="0"/>
        </a:spcAft>
        <a:defRPr sz="2800" b="1">
          <a:solidFill>
            <a:schemeClr val="bg1"/>
          </a:solidFill>
          <a:latin typeface="Arial" charset="0"/>
        </a:defRPr>
      </a:lvl7pPr>
      <a:lvl8pPr marL="1371600" algn="l" rtl="0" fontAlgn="base">
        <a:spcBef>
          <a:spcPct val="0"/>
        </a:spcBef>
        <a:spcAft>
          <a:spcPct val="0"/>
        </a:spcAft>
        <a:defRPr sz="2800" b="1">
          <a:solidFill>
            <a:schemeClr val="bg1"/>
          </a:solidFill>
          <a:latin typeface="Arial" charset="0"/>
        </a:defRPr>
      </a:lvl8pPr>
      <a:lvl9pPr marL="1828800" algn="l" rtl="0" fontAlgn="base">
        <a:spcBef>
          <a:spcPct val="0"/>
        </a:spcBef>
        <a:spcAft>
          <a:spcPct val="0"/>
        </a:spcAft>
        <a:defRPr sz="2800" b="1">
          <a:solidFill>
            <a:schemeClr val="bg1"/>
          </a:solidFill>
          <a:latin typeface="Arial" charset="0"/>
        </a:defRPr>
      </a:lvl9pPr>
    </p:titleStyle>
    <p:bodyStyle>
      <a:lvl1pPr marL="342900" indent="-342900" algn="l" rtl="0" eaLnBrk="0" fontAlgn="base" hangingPunct="0">
        <a:spcBef>
          <a:spcPct val="20000"/>
        </a:spcBef>
        <a:spcAft>
          <a:spcPct val="0"/>
        </a:spcAft>
        <a:buClr>
          <a:srgbClr val="CC9900"/>
        </a:buClr>
        <a:buFont typeface="Wingdings" panose="05000000000000000000" pitchFamily="2" charset="2"/>
        <a:buChar char="§"/>
        <a:defRPr>
          <a:solidFill>
            <a:schemeClr val="tx1"/>
          </a:solidFill>
          <a:latin typeface="+mn-lt"/>
          <a:ea typeface="+mn-ea"/>
          <a:cs typeface="+mn-cs"/>
        </a:defRPr>
      </a:lvl1pPr>
      <a:lvl2pPr marL="742950" indent="-285750" algn="l" rtl="0" eaLnBrk="0" fontAlgn="base" hangingPunct="0">
        <a:spcBef>
          <a:spcPct val="20000"/>
        </a:spcBef>
        <a:spcAft>
          <a:spcPct val="0"/>
        </a:spcAft>
        <a:buClr>
          <a:srgbClr val="CC9900"/>
        </a:buClr>
        <a:buFont typeface="Times New Roman" panose="02020603050405020304" pitchFamily="18" charset="0"/>
        <a:buChar char="–"/>
        <a:defRPr sz="1600">
          <a:solidFill>
            <a:schemeClr val="tx1"/>
          </a:solidFill>
          <a:latin typeface="+mn-lt"/>
        </a:defRPr>
      </a:lvl2pPr>
      <a:lvl3pPr marL="1143000" indent="-228600" algn="l" rtl="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mn-lt"/>
        </a:defRPr>
      </a:lvl3pPr>
      <a:lvl4pPr marL="1600200" indent="-228600" algn="l" rtl="0" eaLnBrk="0" fontAlgn="base" hangingPunct="0">
        <a:spcBef>
          <a:spcPct val="20000"/>
        </a:spcBef>
        <a:spcAft>
          <a:spcPct val="0"/>
        </a:spcAft>
        <a:buClr>
          <a:srgbClr val="CC9900"/>
        </a:buClr>
        <a:buFont typeface="Times New Roman" panose="02020603050405020304" pitchFamily="18" charset="0"/>
        <a:buChar char="–"/>
        <a:defRPr sz="1400">
          <a:solidFill>
            <a:schemeClr val="tx1"/>
          </a:solidFill>
          <a:latin typeface="+mn-lt"/>
        </a:defRPr>
      </a:lvl4pPr>
      <a:lvl5pPr marL="2057400" indent="-228600" algn="l" rtl="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mn-lt"/>
        </a:defRPr>
      </a:lvl5pPr>
      <a:lvl6pPr marL="2514600" indent="-228600" algn="l" rtl="0" fontAlgn="base">
        <a:spcBef>
          <a:spcPct val="20000"/>
        </a:spcBef>
        <a:spcAft>
          <a:spcPct val="0"/>
        </a:spcAft>
        <a:buClr>
          <a:srgbClr val="CC9900"/>
        </a:buClr>
        <a:buFont typeface="Wingdings" pitchFamily="2" charset="2"/>
        <a:buChar char="§"/>
        <a:defRPr sz="1400">
          <a:solidFill>
            <a:schemeClr val="tx1"/>
          </a:solidFill>
          <a:latin typeface="+mn-lt"/>
        </a:defRPr>
      </a:lvl6pPr>
      <a:lvl7pPr marL="2971800" indent="-228600" algn="l" rtl="0" fontAlgn="base">
        <a:spcBef>
          <a:spcPct val="20000"/>
        </a:spcBef>
        <a:spcAft>
          <a:spcPct val="0"/>
        </a:spcAft>
        <a:buClr>
          <a:srgbClr val="CC9900"/>
        </a:buClr>
        <a:buFont typeface="Wingdings" pitchFamily="2" charset="2"/>
        <a:buChar char="§"/>
        <a:defRPr sz="1400">
          <a:solidFill>
            <a:schemeClr val="tx1"/>
          </a:solidFill>
          <a:latin typeface="+mn-lt"/>
        </a:defRPr>
      </a:lvl7pPr>
      <a:lvl8pPr marL="3429000" indent="-228600" algn="l" rtl="0" fontAlgn="base">
        <a:spcBef>
          <a:spcPct val="20000"/>
        </a:spcBef>
        <a:spcAft>
          <a:spcPct val="0"/>
        </a:spcAft>
        <a:buClr>
          <a:srgbClr val="CC9900"/>
        </a:buClr>
        <a:buFont typeface="Wingdings" pitchFamily="2" charset="2"/>
        <a:buChar char="§"/>
        <a:defRPr sz="1400">
          <a:solidFill>
            <a:schemeClr val="tx1"/>
          </a:solidFill>
          <a:latin typeface="+mn-lt"/>
        </a:defRPr>
      </a:lvl8pPr>
      <a:lvl9pPr marL="3886200" indent="-228600" algn="l" rtl="0" fontAlgn="base">
        <a:spcBef>
          <a:spcPct val="20000"/>
        </a:spcBef>
        <a:spcAft>
          <a:spcPct val="0"/>
        </a:spcAft>
        <a:buClr>
          <a:srgbClr val="CC9900"/>
        </a:buClr>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9CFA190-89F3-475A-A567-694C87A66948}"/>
              </a:ext>
            </a:extLst>
          </p:cNvPr>
          <p:cNvSpPr>
            <a:spLocks noGrp="1"/>
          </p:cNvSpPr>
          <p:nvPr>
            <p:ph type="ctrTitle" sz="quarter"/>
          </p:nvPr>
        </p:nvSpPr>
        <p:spPr>
          <a:xfrm>
            <a:off x="2347913" y="4121150"/>
            <a:ext cx="5881687" cy="747713"/>
          </a:xfrm>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3200">
                <a:latin typeface="Calibri" panose="020F0502020204030204" pitchFamily="34" charset="0"/>
                <a:cs typeface="Calibri" panose="020F0502020204030204" pitchFamily="34" charset="0"/>
              </a:rPr>
              <a:t>Financial Management Services</a:t>
            </a:r>
          </a:p>
        </p:txBody>
      </p:sp>
      <p:sp>
        <p:nvSpPr>
          <p:cNvPr id="5123" name="Subtitle 2">
            <a:extLst>
              <a:ext uri="{FF2B5EF4-FFF2-40B4-BE49-F238E27FC236}">
                <a16:creationId xmlns:a16="http://schemas.microsoft.com/office/drawing/2014/main" id="{981AFC09-AD7D-4088-B758-91FEC1B29607}"/>
              </a:ext>
            </a:extLst>
          </p:cNvPr>
          <p:cNvSpPr>
            <a:spLocks noGrp="1"/>
          </p:cNvSpPr>
          <p:nvPr>
            <p:ph type="subTitle" sz="quarter" idx="1"/>
          </p:nvPr>
        </p:nvSpPr>
        <p:spPr>
          <a:xfrm>
            <a:off x="2347913" y="4875213"/>
            <a:ext cx="5653087" cy="1296987"/>
          </a:xfrm>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en-US" altLang="en-US" sz="3600" b="1">
                <a:latin typeface="Times New Roman" panose="02020603050405020304" pitchFamily="18" charset="0"/>
                <a:cs typeface="Times New Roman" panose="02020603050405020304" pitchFamily="18" charset="0"/>
              </a:rPr>
              <a:t>DATA ACT – D2 Process</a:t>
            </a:r>
          </a:p>
          <a:p>
            <a:pPr algn="ctr" eaLnBrk="1" hangingPunct="1"/>
            <a:r>
              <a:rPr lang="en-US" altLang="en-US" sz="3600" b="1">
                <a:latin typeface="Times New Roman" panose="02020603050405020304" pitchFamily="18" charset="0"/>
                <a:cs typeface="Times New Roman" panose="02020603050405020304" pitchFamily="18" charset="0"/>
              </a:rPr>
              <a:t>Overview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8" name="Title 1" descr="Check list for D2 Processing">
            <a:extLst>
              <a:ext uri="{FF2B5EF4-FFF2-40B4-BE49-F238E27FC236}">
                <a16:creationId xmlns:a16="http://schemas.microsoft.com/office/drawing/2014/main" id="{589F0EFA-02EA-4C55-BDCD-64835F1DB33E}"/>
              </a:ext>
            </a:extLst>
          </p:cNvPr>
          <p:cNvSpPr>
            <a:spLocks noGrp="1" noChangeArrowheads="1"/>
          </p:cNvSpPr>
          <p:nvPr>
            <p:ph type="title"/>
          </p:nvPr>
        </p:nvSpPr>
        <p:spPr>
          <a:xfrm>
            <a:off x="1609725" y="206375"/>
            <a:ext cx="7153275" cy="1109663"/>
          </a:xfrm>
        </p:spPr>
        <p:txBody>
          <a:bodyPr/>
          <a:lstStyle/>
          <a:p>
            <a:pPr eaLnBrk="1" hangingPunct="1"/>
            <a:r>
              <a:rPr lang="en-US" altLang="en-US"/>
              <a:t>Check List for D2 Processing</a:t>
            </a:r>
          </a:p>
        </p:txBody>
      </p:sp>
      <p:sp>
        <p:nvSpPr>
          <p:cNvPr id="14338" name="Rectangle 29" descr="d2 process">
            <a:extLst>
              <a:ext uri="{FF2B5EF4-FFF2-40B4-BE49-F238E27FC236}">
                <a16:creationId xmlns:a16="http://schemas.microsoft.com/office/drawing/2014/main" id="{23741880-5E81-4172-A9D5-3D115F2C0E02}"/>
              </a:ext>
            </a:extLst>
          </p:cNvPr>
          <p:cNvSpPr>
            <a:spLocks noChangeArrowheads="1"/>
          </p:cNvSpPr>
          <p:nvPr/>
        </p:nvSpPr>
        <p:spPr bwMode="auto">
          <a:xfrm>
            <a:off x="1562100" y="1628775"/>
            <a:ext cx="1981200" cy="228600"/>
          </a:xfrm>
          <a:prstGeom prst="rect">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1200" b="1" dirty="0">
                <a:solidFill>
                  <a:schemeClr val="bg1"/>
                </a:solidFill>
                <a:latin typeface="Calibri" panose="020F0502020204030204" pitchFamily="34" charset="0"/>
              </a:rPr>
              <a:t>D2 Process</a:t>
            </a:r>
          </a:p>
        </p:txBody>
      </p:sp>
      <p:cxnSp>
        <p:nvCxnSpPr>
          <p:cNvPr id="14370" name="Straight Arrow Connector 77" descr="&quot;&quot;">
            <a:extLst>
              <a:ext uri="{FF2B5EF4-FFF2-40B4-BE49-F238E27FC236}">
                <a16:creationId xmlns:a16="http://schemas.microsoft.com/office/drawing/2014/main" id="{33C29B54-A9FA-454C-B149-AD1B2BD33C32}"/>
              </a:ext>
            </a:extLst>
          </p:cNvPr>
          <p:cNvCxnSpPr>
            <a:cxnSpLocks noChangeShapeType="1"/>
            <a:stCxn id="14338" idx="2"/>
            <a:endCxn id="14369" idx="0"/>
          </p:cNvCxnSpPr>
          <p:nvPr/>
        </p:nvCxnSpPr>
        <p:spPr bwMode="auto">
          <a:xfrm>
            <a:off x="2552700" y="1857375"/>
            <a:ext cx="0" cy="22860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69" name="Flowchart: Alternate Process 70" descr="&quot;&quot;">
            <a:hlinkClick r:id="" action="ppaction://noaction"/>
            <a:extLst>
              <a:ext uri="{FF2B5EF4-FFF2-40B4-BE49-F238E27FC236}">
                <a16:creationId xmlns:a16="http://schemas.microsoft.com/office/drawing/2014/main" id="{3D62BA65-A46F-43C8-A327-7C70BAEA77E5}"/>
              </a:ext>
            </a:extLst>
          </p:cNvPr>
          <p:cNvSpPr>
            <a:spLocks noChangeArrowheads="1"/>
          </p:cNvSpPr>
          <p:nvPr/>
        </p:nvSpPr>
        <p:spPr bwMode="auto">
          <a:xfrm>
            <a:off x="1562100" y="2085975"/>
            <a:ext cx="1981200" cy="398463"/>
          </a:xfrm>
          <a:prstGeom prst="flowChartAlternateProcess">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solidFill>
                  <a:schemeClr val="bg1"/>
                </a:solidFill>
                <a:latin typeface="Calibri" panose="020F0502020204030204" pitchFamily="34" charset="0"/>
              </a:rPr>
              <a:t>Run the CRM extract program </a:t>
            </a:r>
          </a:p>
          <a:p>
            <a:pPr algn="ctr">
              <a:lnSpc>
                <a:spcPct val="80000"/>
              </a:lnSpc>
              <a:spcBef>
                <a:spcPct val="0"/>
              </a:spcBef>
              <a:buClrTx/>
              <a:buFontTx/>
              <a:buNone/>
            </a:pPr>
            <a:r>
              <a:rPr lang="en-US" altLang="en-US" sz="900" dirty="0">
                <a:solidFill>
                  <a:schemeClr val="bg1"/>
                </a:solidFill>
                <a:latin typeface="Calibri" panose="020F0502020204030204" pitchFamily="34" charset="0"/>
              </a:rPr>
              <a:t>*Once after 2</a:t>
            </a:r>
            <a:r>
              <a:rPr lang="en-US" altLang="en-US" sz="900" baseline="30000" dirty="0">
                <a:solidFill>
                  <a:schemeClr val="bg1"/>
                </a:solidFill>
                <a:latin typeface="Calibri" panose="020F0502020204030204" pitchFamily="34" charset="0"/>
              </a:rPr>
              <a:t>nd</a:t>
            </a:r>
            <a:r>
              <a:rPr lang="en-US" altLang="en-US" sz="900" dirty="0">
                <a:solidFill>
                  <a:schemeClr val="bg1"/>
                </a:solidFill>
                <a:latin typeface="Calibri" panose="020F0502020204030204" pitchFamily="34" charset="0"/>
              </a:rPr>
              <a:t> and 17</a:t>
            </a:r>
            <a:r>
              <a:rPr lang="en-US" altLang="en-US" sz="900" baseline="30000" dirty="0">
                <a:solidFill>
                  <a:schemeClr val="bg1"/>
                </a:solidFill>
                <a:latin typeface="Calibri" panose="020F0502020204030204" pitchFamily="34" charset="0"/>
              </a:rPr>
              <a:t>th</a:t>
            </a:r>
            <a:r>
              <a:rPr lang="en-US" altLang="en-US" sz="900" dirty="0">
                <a:solidFill>
                  <a:schemeClr val="bg1"/>
                </a:solidFill>
                <a:latin typeface="Calibri" panose="020F0502020204030204" pitchFamily="34" charset="0"/>
              </a:rPr>
              <a:t> </a:t>
            </a:r>
          </a:p>
        </p:txBody>
      </p:sp>
      <p:cxnSp>
        <p:nvCxnSpPr>
          <p:cNvPr id="14371" name="Straight Arrow Connector 79" descr="&quot;&quot;">
            <a:extLst>
              <a:ext uri="{FF2B5EF4-FFF2-40B4-BE49-F238E27FC236}">
                <a16:creationId xmlns:a16="http://schemas.microsoft.com/office/drawing/2014/main" id="{F166A1F4-9FEA-457D-AB4D-83F50694983F}"/>
              </a:ext>
            </a:extLst>
          </p:cNvPr>
          <p:cNvCxnSpPr>
            <a:cxnSpLocks noChangeShapeType="1"/>
            <a:stCxn id="14369" idx="2"/>
            <a:endCxn id="14339" idx="0"/>
          </p:cNvCxnSpPr>
          <p:nvPr/>
        </p:nvCxnSpPr>
        <p:spPr bwMode="auto">
          <a:xfrm>
            <a:off x="2552700" y="2484438"/>
            <a:ext cx="0" cy="211137"/>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39" name="Flowchart: Decision 30" descr="&quot;&quot;">
            <a:hlinkClick r:id="rId2" action="ppaction://hlinksldjump" tooltip="Jump to BW Server Directories"/>
            <a:extLst>
              <a:ext uri="{FF2B5EF4-FFF2-40B4-BE49-F238E27FC236}">
                <a16:creationId xmlns:a16="http://schemas.microsoft.com/office/drawing/2014/main" id="{EB741970-DA27-41D7-B4BA-EB59E399B705}"/>
              </a:ext>
            </a:extLst>
          </p:cNvPr>
          <p:cNvSpPr>
            <a:spLocks noChangeArrowheads="1"/>
          </p:cNvSpPr>
          <p:nvPr/>
        </p:nvSpPr>
        <p:spPr bwMode="auto">
          <a:xfrm>
            <a:off x="1524000" y="2695575"/>
            <a:ext cx="2057400" cy="457200"/>
          </a:xfrm>
          <a:prstGeom prst="flowChartDecision">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a:solidFill>
                  <a:schemeClr val="bg1"/>
                </a:solidFill>
                <a:latin typeface="Calibri" panose="020F0502020204030204" pitchFamily="34" charset="0"/>
              </a:rPr>
              <a:t>Files exist on BW Server</a:t>
            </a:r>
          </a:p>
        </p:txBody>
      </p:sp>
      <p:sp>
        <p:nvSpPr>
          <p:cNvPr id="14340" name="Flowchart: Alternate Process 31" descr="&quot;&quot;">
            <a:extLst>
              <a:ext uri="{FF2B5EF4-FFF2-40B4-BE49-F238E27FC236}">
                <a16:creationId xmlns:a16="http://schemas.microsoft.com/office/drawing/2014/main" id="{0CCC2701-B33F-4562-937C-A70E6CC1BB52}"/>
              </a:ext>
            </a:extLst>
          </p:cNvPr>
          <p:cNvSpPr>
            <a:spLocks noChangeArrowheads="1"/>
          </p:cNvSpPr>
          <p:nvPr/>
        </p:nvSpPr>
        <p:spPr bwMode="auto">
          <a:xfrm>
            <a:off x="3848100" y="2733675"/>
            <a:ext cx="1371600" cy="381000"/>
          </a:xfrm>
          <a:prstGeom prst="flowChartAlternateProcess">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a:solidFill>
                  <a:schemeClr val="bg1"/>
                </a:solidFill>
                <a:latin typeface="Calibri" panose="020F0502020204030204" pitchFamily="34" charset="0"/>
              </a:rPr>
              <a:t>Follow up with PI Team – Check on drop box</a:t>
            </a:r>
          </a:p>
        </p:txBody>
      </p:sp>
      <p:cxnSp>
        <p:nvCxnSpPr>
          <p:cNvPr id="14341" name="Straight Arrow Connector 32" descr="&quot;&quot;">
            <a:extLst>
              <a:ext uri="{FF2B5EF4-FFF2-40B4-BE49-F238E27FC236}">
                <a16:creationId xmlns:a16="http://schemas.microsoft.com/office/drawing/2014/main" id="{B69E199E-FC39-458B-95D4-B4CEBF358B88}"/>
              </a:ext>
            </a:extLst>
          </p:cNvPr>
          <p:cNvCxnSpPr>
            <a:cxnSpLocks noChangeShapeType="1"/>
            <a:stCxn id="14339" idx="3"/>
            <a:endCxn id="14340" idx="1"/>
          </p:cNvCxnSpPr>
          <p:nvPr/>
        </p:nvCxnSpPr>
        <p:spPr bwMode="auto">
          <a:xfrm>
            <a:off x="3581400" y="2924175"/>
            <a:ext cx="266700"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42" name="Rounded Rectangle 36" descr="&quot;&quot;">
            <a:hlinkClick r:id="" action="ppaction://noaction"/>
            <a:extLst>
              <a:ext uri="{FF2B5EF4-FFF2-40B4-BE49-F238E27FC236}">
                <a16:creationId xmlns:a16="http://schemas.microsoft.com/office/drawing/2014/main" id="{B4BD1ADF-D80A-4195-84C0-CFA61D8F77F5}"/>
              </a:ext>
            </a:extLst>
          </p:cNvPr>
          <p:cNvSpPr>
            <a:spLocks noChangeArrowheads="1"/>
          </p:cNvSpPr>
          <p:nvPr/>
        </p:nvSpPr>
        <p:spPr bwMode="auto">
          <a:xfrm>
            <a:off x="1562100" y="3406775"/>
            <a:ext cx="1981200" cy="304800"/>
          </a:xfrm>
          <a:prstGeom prst="roundRect">
            <a:avLst>
              <a:gd name="adj" fmla="val 16667"/>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solidFill>
                  <a:schemeClr val="bg1"/>
                </a:solidFill>
                <a:latin typeface="Calibri" panose="020F0502020204030204" pitchFamily="34" charset="0"/>
              </a:rPr>
              <a:t>Run the main process chain</a:t>
            </a:r>
          </a:p>
          <a:p>
            <a:pPr algn="ctr">
              <a:lnSpc>
                <a:spcPct val="80000"/>
              </a:lnSpc>
              <a:spcBef>
                <a:spcPct val="0"/>
              </a:spcBef>
              <a:buClrTx/>
              <a:buFontTx/>
              <a:buNone/>
            </a:pPr>
            <a:r>
              <a:rPr lang="en-US" altLang="en-US" sz="900" dirty="0">
                <a:solidFill>
                  <a:schemeClr val="bg1"/>
                </a:solidFill>
                <a:latin typeface="Calibri" panose="020F0502020204030204" pitchFamily="34" charset="0"/>
              </a:rPr>
              <a:t>ZDA_D2_MAIN</a:t>
            </a:r>
          </a:p>
        </p:txBody>
      </p:sp>
      <p:cxnSp>
        <p:nvCxnSpPr>
          <p:cNvPr id="14343" name="Straight Arrow Connector 37" descr="&quot;&quot;">
            <a:extLst>
              <a:ext uri="{FF2B5EF4-FFF2-40B4-BE49-F238E27FC236}">
                <a16:creationId xmlns:a16="http://schemas.microsoft.com/office/drawing/2014/main" id="{EC0269D8-651A-4F71-BFBD-E25927CA1222}"/>
              </a:ext>
            </a:extLst>
          </p:cNvPr>
          <p:cNvCxnSpPr>
            <a:cxnSpLocks noChangeShapeType="1"/>
            <a:stCxn id="14339" idx="2"/>
            <a:endCxn id="14342" idx="0"/>
          </p:cNvCxnSpPr>
          <p:nvPr/>
        </p:nvCxnSpPr>
        <p:spPr bwMode="auto">
          <a:xfrm>
            <a:off x="2552700" y="3152775"/>
            <a:ext cx="0" cy="25400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44" name="Flowchart: Decision 38" descr="&quot;&quot;">
            <a:extLst>
              <a:ext uri="{FF2B5EF4-FFF2-40B4-BE49-F238E27FC236}">
                <a16:creationId xmlns:a16="http://schemas.microsoft.com/office/drawing/2014/main" id="{8F1B5052-CDF1-4A31-B9CC-BAE95DDE183D}"/>
              </a:ext>
            </a:extLst>
          </p:cNvPr>
          <p:cNvSpPr>
            <a:spLocks noChangeArrowheads="1"/>
          </p:cNvSpPr>
          <p:nvPr/>
        </p:nvSpPr>
        <p:spPr bwMode="auto">
          <a:xfrm>
            <a:off x="1752600" y="3976688"/>
            <a:ext cx="1600200" cy="474662"/>
          </a:xfrm>
          <a:prstGeom prst="flowChartDecision">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a:solidFill>
                  <a:schemeClr val="bg1"/>
                </a:solidFill>
                <a:latin typeface="Calibri" panose="020F0502020204030204" pitchFamily="34" charset="0"/>
              </a:rPr>
              <a:t>Success / Failure</a:t>
            </a:r>
          </a:p>
        </p:txBody>
      </p:sp>
      <p:cxnSp>
        <p:nvCxnSpPr>
          <p:cNvPr id="14372" name="Straight Arrow Connector 85" descr="&quot;&quot;">
            <a:extLst>
              <a:ext uri="{FF2B5EF4-FFF2-40B4-BE49-F238E27FC236}">
                <a16:creationId xmlns:a16="http://schemas.microsoft.com/office/drawing/2014/main" id="{9A1F6138-777D-4777-89D3-AA41C6E2E18E}"/>
              </a:ext>
            </a:extLst>
          </p:cNvPr>
          <p:cNvCxnSpPr>
            <a:cxnSpLocks noChangeShapeType="1"/>
            <a:stCxn id="14344" idx="2"/>
            <a:endCxn id="14350" idx="0"/>
          </p:cNvCxnSpPr>
          <p:nvPr/>
        </p:nvCxnSpPr>
        <p:spPr bwMode="auto">
          <a:xfrm>
            <a:off x="2552700" y="4451350"/>
            <a:ext cx="0" cy="29845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346" name="Straight Arrow Connector 40" descr="&quot;&quot;">
            <a:extLst>
              <a:ext uri="{FF2B5EF4-FFF2-40B4-BE49-F238E27FC236}">
                <a16:creationId xmlns:a16="http://schemas.microsoft.com/office/drawing/2014/main" id="{815E092D-92B8-47AD-A228-81504B61ECD3}"/>
              </a:ext>
            </a:extLst>
          </p:cNvPr>
          <p:cNvCxnSpPr>
            <a:cxnSpLocks noChangeShapeType="1"/>
            <a:stCxn id="14344" idx="3"/>
            <a:endCxn id="14345" idx="2"/>
          </p:cNvCxnSpPr>
          <p:nvPr/>
        </p:nvCxnSpPr>
        <p:spPr bwMode="auto">
          <a:xfrm>
            <a:off x="3352800" y="4213225"/>
            <a:ext cx="419100" cy="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45" name="Hexagon 39" descr="&quot;&quot;">
            <a:extLst>
              <a:ext uri="{FF2B5EF4-FFF2-40B4-BE49-F238E27FC236}">
                <a16:creationId xmlns:a16="http://schemas.microsoft.com/office/drawing/2014/main" id="{A2A0E466-8F54-4469-BED5-A0644556ED9A}"/>
              </a:ext>
            </a:extLst>
          </p:cNvPr>
          <p:cNvSpPr>
            <a:spLocks noChangeArrowheads="1"/>
          </p:cNvSpPr>
          <p:nvPr/>
        </p:nvSpPr>
        <p:spPr bwMode="auto">
          <a:xfrm>
            <a:off x="3771900" y="3986213"/>
            <a:ext cx="990600" cy="455612"/>
          </a:xfrm>
          <a:prstGeom prst="hexagon">
            <a:avLst>
              <a:gd name="adj" fmla="val 25064"/>
              <a:gd name="vf" fmla="val 115470"/>
            </a:avLst>
          </a:prstGeom>
          <a:solidFill>
            <a:srgbClr val="FF000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latin typeface="Calibri" panose="020F0502020204030204" pitchFamily="34" charset="0"/>
              </a:rPr>
              <a:t>STOP</a:t>
            </a:r>
          </a:p>
          <a:p>
            <a:pPr algn="ctr">
              <a:lnSpc>
                <a:spcPct val="80000"/>
              </a:lnSpc>
              <a:spcBef>
                <a:spcPct val="0"/>
              </a:spcBef>
              <a:buClrTx/>
              <a:buFontTx/>
              <a:buNone/>
            </a:pPr>
            <a:r>
              <a:rPr lang="en-US" altLang="en-US" sz="800" dirty="0">
                <a:latin typeface="Calibri" panose="020F0502020204030204" pitchFamily="34" charset="0"/>
              </a:rPr>
              <a:t>(Investigate the cause for </a:t>
            </a:r>
            <a:r>
              <a:rPr lang="en-US" altLang="en-US" sz="900" dirty="0">
                <a:latin typeface="Calibri" panose="020F0502020204030204" pitchFamily="34" charset="0"/>
              </a:rPr>
              <a:t>failure)</a:t>
            </a:r>
          </a:p>
        </p:txBody>
      </p:sp>
      <p:cxnSp>
        <p:nvCxnSpPr>
          <p:cNvPr id="14347" name="Straight Arrow Connector 41" descr="&quot;&quot;">
            <a:extLst>
              <a:ext uri="{FF2B5EF4-FFF2-40B4-BE49-F238E27FC236}">
                <a16:creationId xmlns:a16="http://schemas.microsoft.com/office/drawing/2014/main" id="{F9B4DE50-5BC0-441E-90E0-C1B7E094D0B4}"/>
              </a:ext>
            </a:extLst>
          </p:cNvPr>
          <p:cNvCxnSpPr>
            <a:cxnSpLocks noChangeShapeType="1"/>
            <a:stCxn id="14342" idx="2"/>
            <a:endCxn id="14344" idx="0"/>
          </p:cNvCxnSpPr>
          <p:nvPr/>
        </p:nvCxnSpPr>
        <p:spPr bwMode="auto">
          <a:xfrm>
            <a:off x="2552700" y="3711575"/>
            <a:ext cx="0" cy="265113"/>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48" name="TextBox 42" descr="&quot;&quot;">
            <a:extLst>
              <a:ext uri="{FF2B5EF4-FFF2-40B4-BE49-F238E27FC236}">
                <a16:creationId xmlns:a16="http://schemas.microsoft.com/office/drawing/2014/main" id="{A5F8125C-D826-40EF-BEB6-11ECFE0A7670}"/>
              </a:ext>
            </a:extLst>
          </p:cNvPr>
          <p:cNvSpPr txBox="1">
            <a:spLocks noChangeArrowheads="1"/>
          </p:cNvSpPr>
          <p:nvPr/>
        </p:nvSpPr>
        <p:spPr bwMode="auto">
          <a:xfrm>
            <a:off x="2590800" y="4495800"/>
            <a:ext cx="558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600"/>
              <a:t>SUCCESS</a:t>
            </a:r>
          </a:p>
        </p:txBody>
      </p:sp>
      <p:sp>
        <p:nvSpPr>
          <p:cNvPr id="14349" name="TextBox 43" descr="&quot;&quot;">
            <a:extLst>
              <a:ext uri="{FF2B5EF4-FFF2-40B4-BE49-F238E27FC236}">
                <a16:creationId xmlns:a16="http://schemas.microsoft.com/office/drawing/2014/main" id="{293B2B80-D408-4B0B-BFA7-45703DEBC8B0}"/>
              </a:ext>
            </a:extLst>
          </p:cNvPr>
          <p:cNvSpPr txBox="1">
            <a:spLocks noChangeArrowheads="1"/>
          </p:cNvSpPr>
          <p:nvPr/>
        </p:nvSpPr>
        <p:spPr bwMode="auto">
          <a:xfrm>
            <a:off x="3352800" y="3962400"/>
            <a:ext cx="5095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600"/>
              <a:t>FAILURE</a:t>
            </a:r>
          </a:p>
        </p:txBody>
      </p:sp>
      <p:sp>
        <p:nvSpPr>
          <p:cNvPr id="14350" name="Flowchart: Decision 44" descr="&quot;&quot;">
            <a:extLst>
              <a:ext uri="{FF2B5EF4-FFF2-40B4-BE49-F238E27FC236}">
                <a16:creationId xmlns:a16="http://schemas.microsoft.com/office/drawing/2014/main" id="{83D4A76D-F103-40CF-B959-089FA8BE849D}"/>
              </a:ext>
            </a:extLst>
          </p:cNvPr>
          <p:cNvSpPr>
            <a:spLocks noChangeArrowheads="1"/>
          </p:cNvSpPr>
          <p:nvPr/>
        </p:nvSpPr>
        <p:spPr bwMode="auto">
          <a:xfrm>
            <a:off x="1752600" y="4749800"/>
            <a:ext cx="1600200" cy="474663"/>
          </a:xfrm>
          <a:prstGeom prst="flowChartDecision">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solidFill>
                  <a:schemeClr val="bg1"/>
                </a:solidFill>
                <a:latin typeface="Calibri" panose="020F0502020204030204" pitchFamily="34" charset="0"/>
              </a:rPr>
              <a:t>Error Records exist ?</a:t>
            </a:r>
          </a:p>
          <a:p>
            <a:pPr algn="ctr">
              <a:lnSpc>
                <a:spcPct val="80000"/>
              </a:lnSpc>
              <a:spcBef>
                <a:spcPct val="0"/>
              </a:spcBef>
              <a:buClrTx/>
              <a:buFontTx/>
              <a:buNone/>
            </a:pPr>
            <a:endParaRPr lang="en-US" altLang="en-US" sz="900" dirty="0">
              <a:solidFill>
                <a:schemeClr val="bg1"/>
              </a:solidFill>
              <a:latin typeface="Calibri" panose="020F0502020204030204" pitchFamily="34" charset="0"/>
            </a:endParaRPr>
          </a:p>
        </p:txBody>
      </p:sp>
      <p:cxnSp>
        <p:nvCxnSpPr>
          <p:cNvPr id="14373" name="Straight Arrow Connector 98" descr="&quot;&quot;">
            <a:extLst>
              <a:ext uri="{FF2B5EF4-FFF2-40B4-BE49-F238E27FC236}">
                <a16:creationId xmlns:a16="http://schemas.microsoft.com/office/drawing/2014/main" id="{D502277B-7213-441A-BBFA-9A167512FA80}"/>
              </a:ext>
            </a:extLst>
          </p:cNvPr>
          <p:cNvCxnSpPr>
            <a:cxnSpLocks noChangeShapeType="1"/>
            <a:stCxn id="14350" idx="2"/>
            <a:endCxn id="14351" idx="0"/>
          </p:cNvCxnSpPr>
          <p:nvPr/>
        </p:nvCxnSpPr>
        <p:spPr bwMode="auto">
          <a:xfrm>
            <a:off x="2552700" y="5224463"/>
            <a:ext cx="0" cy="130175"/>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51" name="Flowchart: Alternate Process 46" descr="&quot;&quot;">
            <a:extLst>
              <a:ext uri="{FF2B5EF4-FFF2-40B4-BE49-F238E27FC236}">
                <a16:creationId xmlns:a16="http://schemas.microsoft.com/office/drawing/2014/main" id="{F6C5D4EC-DC39-455B-A902-9F44D6FCF2B1}"/>
              </a:ext>
            </a:extLst>
          </p:cNvPr>
          <p:cNvSpPr>
            <a:spLocks noChangeArrowheads="1"/>
          </p:cNvSpPr>
          <p:nvPr/>
        </p:nvSpPr>
        <p:spPr bwMode="auto">
          <a:xfrm>
            <a:off x="1866900" y="5354638"/>
            <a:ext cx="1371600" cy="381000"/>
          </a:xfrm>
          <a:prstGeom prst="flowChartAlternateProcess">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solidFill>
                  <a:schemeClr val="bg1"/>
                </a:solidFill>
                <a:latin typeface="Calibri" panose="020F0502020204030204" pitchFamily="34" charset="0"/>
              </a:rPr>
              <a:t>Send Error Report to Agency</a:t>
            </a:r>
          </a:p>
          <a:p>
            <a:pPr algn="ctr">
              <a:lnSpc>
                <a:spcPct val="80000"/>
              </a:lnSpc>
              <a:spcBef>
                <a:spcPct val="0"/>
              </a:spcBef>
              <a:buClrTx/>
              <a:buFontTx/>
              <a:buNone/>
            </a:pPr>
            <a:r>
              <a:rPr lang="en-US" altLang="en-US" sz="900" dirty="0">
                <a:solidFill>
                  <a:schemeClr val="bg1"/>
                </a:solidFill>
                <a:latin typeface="Calibri" panose="020F0502020204030204" pitchFamily="34" charset="0"/>
              </a:rPr>
              <a:t>Run D2 Error Publication</a:t>
            </a:r>
          </a:p>
        </p:txBody>
      </p:sp>
      <p:cxnSp>
        <p:nvCxnSpPr>
          <p:cNvPr id="14374" name="Straight Arrow Connector 100" descr="&quot;&quot;">
            <a:extLst>
              <a:ext uri="{FF2B5EF4-FFF2-40B4-BE49-F238E27FC236}">
                <a16:creationId xmlns:a16="http://schemas.microsoft.com/office/drawing/2014/main" id="{14084896-653A-4928-B608-531F053BC864}"/>
              </a:ext>
            </a:extLst>
          </p:cNvPr>
          <p:cNvCxnSpPr>
            <a:cxnSpLocks noChangeShapeType="1"/>
            <a:stCxn id="14351" idx="2"/>
            <a:endCxn id="14352" idx="0"/>
          </p:cNvCxnSpPr>
          <p:nvPr/>
        </p:nvCxnSpPr>
        <p:spPr bwMode="auto">
          <a:xfrm>
            <a:off x="2552700" y="5735638"/>
            <a:ext cx="0" cy="131762"/>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52" name="Flowchart: Decision 47" descr="&quot;&quot;">
            <a:extLst>
              <a:ext uri="{FF2B5EF4-FFF2-40B4-BE49-F238E27FC236}">
                <a16:creationId xmlns:a16="http://schemas.microsoft.com/office/drawing/2014/main" id="{3A691D1D-8352-49C9-9E1B-D9DADB459333}"/>
              </a:ext>
            </a:extLst>
          </p:cNvPr>
          <p:cNvSpPr>
            <a:spLocks noChangeArrowheads="1"/>
          </p:cNvSpPr>
          <p:nvPr/>
        </p:nvSpPr>
        <p:spPr bwMode="auto">
          <a:xfrm>
            <a:off x="1752600" y="5867400"/>
            <a:ext cx="1600200" cy="474663"/>
          </a:xfrm>
          <a:prstGeom prst="flowChartDecision">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solidFill>
                  <a:schemeClr val="bg1"/>
                </a:solidFill>
                <a:latin typeface="Calibri" panose="020F0502020204030204" pitchFamily="34" charset="0"/>
              </a:rPr>
              <a:t>Good Records exist</a:t>
            </a:r>
          </a:p>
        </p:txBody>
      </p:sp>
      <p:cxnSp>
        <p:nvCxnSpPr>
          <p:cNvPr id="14375" name="Straight Arrow Connector 102" descr="&quot;&quot;">
            <a:extLst>
              <a:ext uri="{FF2B5EF4-FFF2-40B4-BE49-F238E27FC236}">
                <a16:creationId xmlns:a16="http://schemas.microsoft.com/office/drawing/2014/main" id="{72A67753-B0C2-4724-89CD-EA67FB2150B1}"/>
              </a:ext>
            </a:extLst>
          </p:cNvPr>
          <p:cNvCxnSpPr>
            <a:cxnSpLocks noChangeShapeType="1"/>
            <a:stCxn id="14352" idx="2"/>
            <a:endCxn id="14353" idx="0"/>
          </p:cNvCxnSpPr>
          <p:nvPr/>
        </p:nvCxnSpPr>
        <p:spPr bwMode="auto">
          <a:xfrm>
            <a:off x="2552700" y="6342063"/>
            <a:ext cx="0" cy="101600"/>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53" name="Flowchart: Alternate Process 48" descr="&quot;&quot;">
            <a:extLst>
              <a:ext uri="{FF2B5EF4-FFF2-40B4-BE49-F238E27FC236}">
                <a16:creationId xmlns:a16="http://schemas.microsoft.com/office/drawing/2014/main" id="{B488ACDE-D527-4923-A608-BB47752C4C35}"/>
              </a:ext>
            </a:extLst>
          </p:cNvPr>
          <p:cNvSpPr>
            <a:spLocks noChangeArrowheads="1"/>
          </p:cNvSpPr>
          <p:nvPr/>
        </p:nvSpPr>
        <p:spPr bwMode="auto">
          <a:xfrm>
            <a:off x="1866900" y="6443663"/>
            <a:ext cx="1371600" cy="381000"/>
          </a:xfrm>
          <a:prstGeom prst="flowChartAlternateProcess">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solidFill>
                  <a:schemeClr val="bg1"/>
                </a:solidFill>
                <a:latin typeface="Calibri" panose="020F0502020204030204" pitchFamily="34" charset="0"/>
              </a:rPr>
              <a:t>Send Certification Report to Agency</a:t>
            </a:r>
          </a:p>
          <a:p>
            <a:pPr algn="ctr">
              <a:lnSpc>
                <a:spcPct val="80000"/>
              </a:lnSpc>
              <a:spcBef>
                <a:spcPct val="0"/>
              </a:spcBef>
              <a:buClrTx/>
              <a:buFontTx/>
              <a:buNone/>
            </a:pPr>
            <a:r>
              <a:rPr lang="en-US" altLang="en-US" sz="900" dirty="0">
                <a:solidFill>
                  <a:schemeClr val="bg1"/>
                </a:solidFill>
                <a:latin typeface="Calibri" panose="020F0502020204030204" pitchFamily="34" charset="0"/>
              </a:rPr>
              <a:t>Run D2 Cert Publication</a:t>
            </a:r>
          </a:p>
          <a:p>
            <a:pPr algn="ctr">
              <a:lnSpc>
                <a:spcPct val="80000"/>
              </a:lnSpc>
              <a:spcBef>
                <a:spcPct val="0"/>
              </a:spcBef>
              <a:buClrTx/>
              <a:buFontTx/>
              <a:buNone/>
            </a:pPr>
            <a:endParaRPr lang="en-US" altLang="en-US" sz="900" dirty="0">
              <a:solidFill>
                <a:schemeClr val="bg1"/>
              </a:solidFill>
              <a:latin typeface="Calibri" panose="020F0502020204030204" pitchFamily="34" charset="0"/>
            </a:endParaRPr>
          </a:p>
        </p:txBody>
      </p:sp>
      <p:cxnSp>
        <p:nvCxnSpPr>
          <p:cNvPr id="68" name="Straight Connector 67" descr="&quot;&quot;">
            <a:extLst>
              <a:ext uri="{FF2B5EF4-FFF2-40B4-BE49-F238E27FC236}">
                <a16:creationId xmlns:a16="http://schemas.microsoft.com/office/drawing/2014/main" id="{59FCE500-FB3B-4CD4-A082-1BC2ACDCBC3F}"/>
              </a:ext>
            </a:extLst>
          </p:cNvPr>
          <p:cNvCxnSpPr/>
          <p:nvPr/>
        </p:nvCxnSpPr>
        <p:spPr>
          <a:xfrm>
            <a:off x="5372100" y="1905000"/>
            <a:ext cx="0" cy="4267200"/>
          </a:xfrm>
          <a:prstGeom prst="line">
            <a:avLst/>
          </a:prstGeom>
        </p:spPr>
        <p:style>
          <a:lnRef idx="1">
            <a:schemeClr val="accent1"/>
          </a:lnRef>
          <a:fillRef idx="0">
            <a:schemeClr val="accent1"/>
          </a:fillRef>
          <a:effectRef idx="0">
            <a:schemeClr val="accent1"/>
          </a:effectRef>
          <a:fontRef idx="minor">
            <a:schemeClr val="tx1"/>
          </a:fontRef>
        </p:style>
      </p:cxnSp>
      <p:sp>
        <p:nvSpPr>
          <p:cNvPr id="14354" name="Rectangle 52" descr="&quot;&quot;">
            <a:extLst>
              <a:ext uri="{FF2B5EF4-FFF2-40B4-BE49-F238E27FC236}">
                <a16:creationId xmlns:a16="http://schemas.microsoft.com/office/drawing/2014/main" id="{231C6699-532E-4FA2-B2B5-24FA8A626FC1}"/>
              </a:ext>
            </a:extLst>
          </p:cNvPr>
          <p:cNvSpPr>
            <a:spLocks noChangeArrowheads="1"/>
          </p:cNvSpPr>
          <p:nvPr/>
        </p:nvSpPr>
        <p:spPr bwMode="auto">
          <a:xfrm>
            <a:off x="5981700" y="1905000"/>
            <a:ext cx="1981200" cy="228600"/>
          </a:xfrm>
          <a:prstGeom prst="rect">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1200" b="1" dirty="0">
                <a:solidFill>
                  <a:schemeClr val="bg1"/>
                </a:solidFill>
                <a:latin typeface="Calibri" panose="020F0502020204030204" pitchFamily="34" charset="0"/>
              </a:rPr>
              <a:t>D2 Certification Process</a:t>
            </a:r>
          </a:p>
        </p:txBody>
      </p:sp>
      <p:cxnSp>
        <p:nvCxnSpPr>
          <p:cNvPr id="60" name="Straight Arrow Connector 59" descr="&quot;&quot;">
            <a:extLst>
              <a:ext uri="{FF2B5EF4-FFF2-40B4-BE49-F238E27FC236}">
                <a16:creationId xmlns:a16="http://schemas.microsoft.com/office/drawing/2014/main" id="{3D711ADC-F1DD-4107-8584-3492505DFB11}"/>
              </a:ext>
            </a:extLst>
          </p:cNvPr>
          <p:cNvCxnSpPr>
            <a:stCxn id="14354" idx="2"/>
            <a:endCxn id="14355" idx="0"/>
          </p:cNvCxnSpPr>
          <p:nvPr/>
        </p:nvCxnSpPr>
        <p:spPr>
          <a:xfrm>
            <a:off x="6972300" y="2133600"/>
            <a:ext cx="0" cy="241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355" name="Flowchart: Decision 53" descr="&quot;&quot;">
            <a:extLst>
              <a:ext uri="{FF2B5EF4-FFF2-40B4-BE49-F238E27FC236}">
                <a16:creationId xmlns:a16="http://schemas.microsoft.com/office/drawing/2014/main" id="{C37797A6-818B-4121-8F73-00C9BE787639}"/>
              </a:ext>
            </a:extLst>
          </p:cNvPr>
          <p:cNvSpPr>
            <a:spLocks noChangeArrowheads="1"/>
          </p:cNvSpPr>
          <p:nvPr/>
        </p:nvSpPr>
        <p:spPr bwMode="auto">
          <a:xfrm>
            <a:off x="5943600" y="2374900"/>
            <a:ext cx="2057400" cy="457200"/>
          </a:xfrm>
          <a:prstGeom prst="flowChartDecision">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a:solidFill>
                  <a:schemeClr val="bg1"/>
                </a:solidFill>
                <a:latin typeface="Calibri" panose="020F0502020204030204" pitchFamily="34" charset="0"/>
              </a:rPr>
              <a:t>Agency Approved ?</a:t>
            </a:r>
          </a:p>
        </p:txBody>
      </p:sp>
      <p:cxnSp>
        <p:nvCxnSpPr>
          <p:cNvPr id="61" name="Straight Arrow Connector 60" descr="&quot;&quot;">
            <a:extLst>
              <a:ext uri="{FF2B5EF4-FFF2-40B4-BE49-F238E27FC236}">
                <a16:creationId xmlns:a16="http://schemas.microsoft.com/office/drawing/2014/main" id="{1617DA8E-E5CD-485A-8168-842C657A1B3B}"/>
              </a:ext>
            </a:extLst>
          </p:cNvPr>
          <p:cNvCxnSpPr>
            <a:stCxn id="14355" idx="3"/>
            <a:endCxn id="14356" idx="1"/>
          </p:cNvCxnSpPr>
          <p:nvPr/>
        </p:nvCxnSpPr>
        <p:spPr>
          <a:xfrm>
            <a:off x="8001000" y="2603500"/>
            <a:ext cx="3429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383" name="TextBox 112" descr="&quot;&quot;">
            <a:extLst>
              <a:ext uri="{FF2B5EF4-FFF2-40B4-BE49-F238E27FC236}">
                <a16:creationId xmlns:a16="http://schemas.microsoft.com/office/drawing/2014/main" id="{2492277C-DE31-4919-B470-327780A16CB7}"/>
              </a:ext>
            </a:extLst>
          </p:cNvPr>
          <p:cNvSpPr txBox="1">
            <a:spLocks noChangeArrowheads="1"/>
          </p:cNvSpPr>
          <p:nvPr/>
        </p:nvSpPr>
        <p:spPr bwMode="auto">
          <a:xfrm>
            <a:off x="7924800" y="2438400"/>
            <a:ext cx="3000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600"/>
              <a:t>NO</a:t>
            </a:r>
          </a:p>
        </p:txBody>
      </p:sp>
      <p:sp>
        <p:nvSpPr>
          <p:cNvPr id="14356" name="Flowchart: Alternate Process 54" descr="&quot;&quot;">
            <a:extLst>
              <a:ext uri="{FF2B5EF4-FFF2-40B4-BE49-F238E27FC236}">
                <a16:creationId xmlns:a16="http://schemas.microsoft.com/office/drawing/2014/main" id="{A11E0BE7-2DC4-40EB-B5EF-21D1C37B7AE6}"/>
              </a:ext>
            </a:extLst>
          </p:cNvPr>
          <p:cNvSpPr>
            <a:spLocks noChangeArrowheads="1"/>
          </p:cNvSpPr>
          <p:nvPr/>
        </p:nvSpPr>
        <p:spPr bwMode="auto">
          <a:xfrm>
            <a:off x="8343900" y="2374900"/>
            <a:ext cx="685800" cy="457200"/>
          </a:xfrm>
          <a:prstGeom prst="flowChartAlternateProcess">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solidFill>
                  <a:schemeClr val="bg1"/>
                </a:solidFill>
                <a:latin typeface="Calibri" panose="020F0502020204030204" pitchFamily="34" charset="0"/>
              </a:rPr>
              <a:t>Follow up with Agency</a:t>
            </a:r>
          </a:p>
        </p:txBody>
      </p:sp>
      <p:cxnSp>
        <p:nvCxnSpPr>
          <p:cNvPr id="62" name="Straight Arrow Connector 61" descr="&quot;&quot;">
            <a:extLst>
              <a:ext uri="{FF2B5EF4-FFF2-40B4-BE49-F238E27FC236}">
                <a16:creationId xmlns:a16="http://schemas.microsoft.com/office/drawing/2014/main" id="{47DE483C-B908-47F4-855A-8C46398933F0}"/>
              </a:ext>
            </a:extLst>
          </p:cNvPr>
          <p:cNvCxnSpPr>
            <a:stCxn id="14355" idx="2"/>
            <a:endCxn id="14357" idx="0"/>
          </p:cNvCxnSpPr>
          <p:nvPr/>
        </p:nvCxnSpPr>
        <p:spPr>
          <a:xfrm>
            <a:off x="6972300" y="2832100"/>
            <a:ext cx="0" cy="266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357" name="Rounded Rectangle 55" descr="&quot;&quot;">
            <a:extLst>
              <a:ext uri="{FF2B5EF4-FFF2-40B4-BE49-F238E27FC236}">
                <a16:creationId xmlns:a16="http://schemas.microsoft.com/office/drawing/2014/main" id="{8B9FD874-79C7-4CEC-B4FD-F1993112E8F7}"/>
              </a:ext>
            </a:extLst>
          </p:cNvPr>
          <p:cNvSpPr>
            <a:spLocks noChangeArrowheads="1"/>
          </p:cNvSpPr>
          <p:nvPr/>
        </p:nvSpPr>
        <p:spPr bwMode="auto">
          <a:xfrm>
            <a:off x="5753100" y="3098800"/>
            <a:ext cx="2438400" cy="609600"/>
          </a:xfrm>
          <a:prstGeom prst="roundRect">
            <a:avLst>
              <a:gd name="adj" fmla="val 16667"/>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b="1" dirty="0">
                <a:solidFill>
                  <a:schemeClr val="bg1"/>
                </a:solidFill>
                <a:latin typeface="Calibri" panose="020F0502020204030204" pitchFamily="34" charset="0"/>
              </a:rPr>
              <a:t>MOVE</a:t>
            </a:r>
            <a:r>
              <a:rPr lang="en-US" altLang="en-US" sz="900" dirty="0">
                <a:solidFill>
                  <a:schemeClr val="bg1"/>
                </a:solidFill>
                <a:latin typeface="Calibri" panose="020F0502020204030204" pitchFamily="34" charset="0"/>
              </a:rPr>
              <a:t> Agency file on BW Server</a:t>
            </a:r>
          </a:p>
          <a:p>
            <a:pPr algn="ctr">
              <a:lnSpc>
                <a:spcPct val="80000"/>
              </a:lnSpc>
              <a:spcBef>
                <a:spcPct val="0"/>
              </a:spcBef>
              <a:buClrTx/>
              <a:buFontTx/>
              <a:buNone/>
            </a:pPr>
            <a:endParaRPr lang="en-US" altLang="en-US" sz="900" dirty="0">
              <a:solidFill>
                <a:schemeClr val="bg1"/>
              </a:solidFill>
              <a:latin typeface="Calibri" panose="020F0502020204030204" pitchFamily="34" charset="0"/>
            </a:endParaRPr>
          </a:p>
          <a:p>
            <a:pPr algn="ctr">
              <a:lnSpc>
                <a:spcPct val="80000"/>
              </a:lnSpc>
              <a:spcBef>
                <a:spcPct val="0"/>
              </a:spcBef>
              <a:buClrTx/>
              <a:buFontTx/>
              <a:buNone/>
            </a:pPr>
            <a:r>
              <a:rPr lang="en-US" altLang="en-US" sz="900" dirty="0">
                <a:solidFill>
                  <a:schemeClr val="bg1"/>
                </a:solidFill>
                <a:latin typeface="Calibri" panose="020F0502020204030204" pitchFamily="34" charset="0"/>
              </a:rPr>
              <a:t>From: DATA_ACT/TRES/outbound/holding</a:t>
            </a:r>
          </a:p>
          <a:p>
            <a:pPr algn="ctr">
              <a:lnSpc>
                <a:spcPct val="80000"/>
              </a:lnSpc>
              <a:spcBef>
                <a:spcPct val="0"/>
              </a:spcBef>
              <a:buClrTx/>
              <a:buFontTx/>
              <a:buNone/>
            </a:pPr>
            <a:r>
              <a:rPr lang="en-US" altLang="en-US" sz="900" dirty="0">
                <a:solidFill>
                  <a:schemeClr val="bg1"/>
                </a:solidFill>
                <a:latin typeface="Calibri" panose="020F0502020204030204" pitchFamily="34" charset="0"/>
              </a:rPr>
              <a:t>To: DATA_ACT/TRES/outbound/submitted</a:t>
            </a:r>
          </a:p>
        </p:txBody>
      </p:sp>
      <p:cxnSp>
        <p:nvCxnSpPr>
          <p:cNvPr id="63" name="Straight Arrow Connector 62" descr="&quot;&quot;">
            <a:extLst>
              <a:ext uri="{FF2B5EF4-FFF2-40B4-BE49-F238E27FC236}">
                <a16:creationId xmlns:a16="http://schemas.microsoft.com/office/drawing/2014/main" id="{1F19C66B-6803-4D05-846E-9B59EE7B7EC5}"/>
              </a:ext>
            </a:extLst>
          </p:cNvPr>
          <p:cNvCxnSpPr>
            <a:stCxn id="14357" idx="2"/>
            <a:endCxn id="14358" idx="0"/>
          </p:cNvCxnSpPr>
          <p:nvPr/>
        </p:nvCxnSpPr>
        <p:spPr>
          <a:xfrm>
            <a:off x="6972300" y="3708400"/>
            <a:ext cx="0" cy="254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358" name="Rounded Rectangle 56" descr="&quot;&quot;">
            <a:extLst>
              <a:ext uri="{FF2B5EF4-FFF2-40B4-BE49-F238E27FC236}">
                <a16:creationId xmlns:a16="http://schemas.microsoft.com/office/drawing/2014/main" id="{70180D2D-8F3E-4A4F-BF37-8BD868E9FE8B}"/>
              </a:ext>
            </a:extLst>
          </p:cNvPr>
          <p:cNvSpPr>
            <a:spLocks noChangeArrowheads="1"/>
          </p:cNvSpPr>
          <p:nvPr/>
        </p:nvSpPr>
        <p:spPr bwMode="auto">
          <a:xfrm>
            <a:off x="5753100" y="3962400"/>
            <a:ext cx="2438400" cy="304800"/>
          </a:xfrm>
          <a:prstGeom prst="roundRect">
            <a:avLst>
              <a:gd name="adj" fmla="val 16667"/>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a:solidFill>
                  <a:schemeClr val="bg1"/>
                </a:solidFill>
                <a:latin typeface="Calibri" panose="020F0502020204030204" pitchFamily="34" charset="0"/>
              </a:rPr>
              <a:t>Submit File to FABS Portal</a:t>
            </a:r>
          </a:p>
        </p:txBody>
      </p:sp>
      <p:cxnSp>
        <p:nvCxnSpPr>
          <p:cNvPr id="64" name="Straight Arrow Connector 63" descr="&quot;&quot;">
            <a:extLst>
              <a:ext uri="{FF2B5EF4-FFF2-40B4-BE49-F238E27FC236}">
                <a16:creationId xmlns:a16="http://schemas.microsoft.com/office/drawing/2014/main" id="{5257F3C8-59C3-4A43-ADE6-2DB7BD45BB70}"/>
              </a:ext>
            </a:extLst>
          </p:cNvPr>
          <p:cNvCxnSpPr>
            <a:stCxn id="14358" idx="2"/>
            <a:endCxn id="14359" idx="0"/>
          </p:cNvCxnSpPr>
          <p:nvPr/>
        </p:nvCxnSpPr>
        <p:spPr>
          <a:xfrm>
            <a:off x="6972300" y="4267200"/>
            <a:ext cx="0" cy="4143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359" name="Rounded Rectangle 58" descr="&quot;&quot;">
            <a:extLst>
              <a:ext uri="{FF2B5EF4-FFF2-40B4-BE49-F238E27FC236}">
                <a16:creationId xmlns:a16="http://schemas.microsoft.com/office/drawing/2014/main" id="{917D89DD-B3A2-4500-9541-BE3BC4AFF81D}"/>
              </a:ext>
            </a:extLst>
          </p:cNvPr>
          <p:cNvSpPr>
            <a:spLocks noChangeArrowheads="1"/>
          </p:cNvSpPr>
          <p:nvPr/>
        </p:nvSpPr>
        <p:spPr bwMode="auto">
          <a:xfrm>
            <a:off x="5753100" y="4681538"/>
            <a:ext cx="2438400" cy="304800"/>
          </a:xfrm>
          <a:prstGeom prst="roundRect">
            <a:avLst>
              <a:gd name="adj" fmla="val 16667"/>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900" dirty="0">
                <a:solidFill>
                  <a:schemeClr val="bg1"/>
                </a:solidFill>
                <a:latin typeface="Calibri" panose="020F0502020204030204" pitchFamily="34" charset="0"/>
              </a:rPr>
              <a:t>Publish the good records to the FABS Portal</a:t>
            </a:r>
          </a:p>
        </p:txBody>
      </p:sp>
      <p:cxnSp>
        <p:nvCxnSpPr>
          <p:cNvPr id="67" name="Straight Arrow Connector 66" descr="&quot;&quot;">
            <a:extLst>
              <a:ext uri="{FF2B5EF4-FFF2-40B4-BE49-F238E27FC236}">
                <a16:creationId xmlns:a16="http://schemas.microsoft.com/office/drawing/2014/main" id="{4E39EE1A-EA3E-496B-A1B7-C32D1AF95986}"/>
              </a:ext>
            </a:extLst>
          </p:cNvPr>
          <p:cNvCxnSpPr>
            <a:stCxn id="14359" idx="2"/>
            <a:endCxn id="14365" idx="0"/>
          </p:cNvCxnSpPr>
          <p:nvPr/>
        </p:nvCxnSpPr>
        <p:spPr>
          <a:xfrm>
            <a:off x="6972300" y="4986338"/>
            <a:ext cx="0" cy="8963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365" name="Oval 65" descr="&quot;&quot;">
            <a:extLst>
              <a:ext uri="{FF2B5EF4-FFF2-40B4-BE49-F238E27FC236}">
                <a16:creationId xmlns:a16="http://schemas.microsoft.com/office/drawing/2014/main" id="{6B554642-E341-4391-A875-E012E539202E}"/>
              </a:ext>
            </a:extLst>
          </p:cNvPr>
          <p:cNvSpPr>
            <a:spLocks noChangeArrowheads="1"/>
          </p:cNvSpPr>
          <p:nvPr/>
        </p:nvSpPr>
        <p:spPr bwMode="auto">
          <a:xfrm>
            <a:off x="6705600" y="5882640"/>
            <a:ext cx="533400" cy="457200"/>
          </a:xfrm>
          <a:prstGeom prst="ellipse">
            <a:avLst/>
          </a:prstGeom>
          <a:solidFill>
            <a:srgbClr val="0070C0"/>
          </a:solidFill>
          <a:ln w="9525" algn="ctr">
            <a:solidFill>
              <a:schemeClr val="tx1"/>
            </a:solidFill>
            <a:round/>
            <a:headEnd/>
            <a:tailEnd/>
          </a:ln>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lgn="ctr">
              <a:lnSpc>
                <a:spcPct val="80000"/>
              </a:lnSpc>
              <a:spcBef>
                <a:spcPct val="0"/>
              </a:spcBef>
              <a:buClrTx/>
              <a:buFontTx/>
              <a:buNone/>
            </a:pPr>
            <a:r>
              <a:rPr lang="en-US" altLang="en-US" sz="800">
                <a:solidFill>
                  <a:schemeClr val="bg1"/>
                </a:solidFill>
                <a:latin typeface="Calibri" panose="020F0502020204030204" pitchFamily="34" charset="0"/>
              </a:rPr>
              <a:t>END</a:t>
            </a:r>
          </a:p>
        </p:txBody>
      </p:sp>
      <p:sp>
        <p:nvSpPr>
          <p:cNvPr id="14376" name="TextBox 104">
            <a:extLst>
              <a:ext uri="{FF2B5EF4-FFF2-40B4-BE49-F238E27FC236}">
                <a16:creationId xmlns:a16="http://schemas.microsoft.com/office/drawing/2014/main" id="{0CC79E0C-AF51-45F4-835E-F886319BDDA5}"/>
              </a:ext>
            </a:extLst>
          </p:cNvPr>
          <p:cNvSpPr txBox="1">
            <a:spLocks noChangeArrowheads="1"/>
          </p:cNvSpPr>
          <p:nvPr/>
        </p:nvSpPr>
        <p:spPr bwMode="auto">
          <a:xfrm>
            <a:off x="3581400" y="2667000"/>
            <a:ext cx="3000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600"/>
              <a:t>NO</a:t>
            </a:r>
          </a:p>
        </p:txBody>
      </p:sp>
      <p:sp>
        <p:nvSpPr>
          <p:cNvPr id="14377" name="TextBox 105">
            <a:extLst>
              <a:ext uri="{FF2B5EF4-FFF2-40B4-BE49-F238E27FC236}">
                <a16:creationId xmlns:a16="http://schemas.microsoft.com/office/drawing/2014/main" id="{D0370E9E-E1E0-4F30-8E71-39C5F8317272}"/>
              </a:ext>
            </a:extLst>
          </p:cNvPr>
          <p:cNvSpPr txBox="1">
            <a:spLocks noChangeArrowheads="1"/>
          </p:cNvSpPr>
          <p:nvPr/>
        </p:nvSpPr>
        <p:spPr bwMode="auto">
          <a:xfrm>
            <a:off x="2819400" y="5181600"/>
            <a:ext cx="3381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600"/>
              <a:t>YES</a:t>
            </a:r>
          </a:p>
        </p:txBody>
      </p:sp>
      <p:sp>
        <p:nvSpPr>
          <p:cNvPr id="14378" name="TextBox 106">
            <a:extLst>
              <a:ext uri="{FF2B5EF4-FFF2-40B4-BE49-F238E27FC236}">
                <a16:creationId xmlns:a16="http://schemas.microsoft.com/office/drawing/2014/main" id="{16846060-8E7E-4F69-BD6D-2696790E70AD}"/>
              </a:ext>
            </a:extLst>
          </p:cNvPr>
          <p:cNvSpPr txBox="1">
            <a:spLocks noChangeArrowheads="1"/>
          </p:cNvSpPr>
          <p:nvPr/>
        </p:nvSpPr>
        <p:spPr bwMode="auto">
          <a:xfrm>
            <a:off x="2743200" y="3200400"/>
            <a:ext cx="3381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600"/>
              <a:t>YES</a:t>
            </a:r>
          </a:p>
        </p:txBody>
      </p:sp>
      <p:cxnSp>
        <p:nvCxnSpPr>
          <p:cNvPr id="14379" name="Elbow Connector 108" descr="&quot;&quot;">
            <a:extLst>
              <a:ext uri="{FF2B5EF4-FFF2-40B4-BE49-F238E27FC236}">
                <a16:creationId xmlns:a16="http://schemas.microsoft.com/office/drawing/2014/main" id="{AD4FF98B-3ADF-4AD4-97E9-389C2A18A2D6}"/>
              </a:ext>
            </a:extLst>
          </p:cNvPr>
          <p:cNvCxnSpPr>
            <a:cxnSpLocks noChangeShapeType="1"/>
            <a:stCxn id="14350" idx="3"/>
            <a:endCxn id="14352" idx="3"/>
          </p:cNvCxnSpPr>
          <p:nvPr/>
        </p:nvCxnSpPr>
        <p:spPr bwMode="auto">
          <a:xfrm>
            <a:off x="3352800" y="4986338"/>
            <a:ext cx="12700" cy="1117600"/>
          </a:xfrm>
          <a:prstGeom prst="bentConnector3">
            <a:avLst>
              <a:gd name="adj1" fmla="val 1800000"/>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380" name="TextBox 109">
            <a:extLst>
              <a:ext uri="{FF2B5EF4-FFF2-40B4-BE49-F238E27FC236}">
                <a16:creationId xmlns:a16="http://schemas.microsoft.com/office/drawing/2014/main" id="{4791B6B7-230E-4D23-89B0-4E24CC409CEC}"/>
              </a:ext>
            </a:extLst>
          </p:cNvPr>
          <p:cNvSpPr txBox="1">
            <a:spLocks noChangeArrowheads="1"/>
          </p:cNvSpPr>
          <p:nvPr/>
        </p:nvSpPr>
        <p:spPr bwMode="auto">
          <a:xfrm>
            <a:off x="3581400" y="5334000"/>
            <a:ext cx="3000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600"/>
              <a:t>NO</a:t>
            </a:r>
          </a:p>
        </p:txBody>
      </p:sp>
      <p:sp>
        <p:nvSpPr>
          <p:cNvPr id="14381" name="TextBox 110">
            <a:extLst>
              <a:ext uri="{FF2B5EF4-FFF2-40B4-BE49-F238E27FC236}">
                <a16:creationId xmlns:a16="http://schemas.microsoft.com/office/drawing/2014/main" id="{4AD81975-7527-4FC7-A3BC-A302C920595F}"/>
              </a:ext>
            </a:extLst>
          </p:cNvPr>
          <p:cNvSpPr txBox="1">
            <a:spLocks noChangeArrowheads="1"/>
          </p:cNvSpPr>
          <p:nvPr/>
        </p:nvSpPr>
        <p:spPr bwMode="auto">
          <a:xfrm>
            <a:off x="2667000" y="6292850"/>
            <a:ext cx="3619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700"/>
              <a:t>YES</a:t>
            </a:r>
          </a:p>
        </p:txBody>
      </p:sp>
      <p:sp>
        <p:nvSpPr>
          <p:cNvPr id="14382" name="TextBox 111">
            <a:extLst>
              <a:ext uri="{FF2B5EF4-FFF2-40B4-BE49-F238E27FC236}">
                <a16:creationId xmlns:a16="http://schemas.microsoft.com/office/drawing/2014/main" id="{A558DBEC-0079-4F04-A40F-F430354C4C52}"/>
              </a:ext>
            </a:extLst>
          </p:cNvPr>
          <p:cNvSpPr txBox="1">
            <a:spLocks noChangeArrowheads="1"/>
          </p:cNvSpPr>
          <p:nvPr/>
        </p:nvSpPr>
        <p:spPr bwMode="auto">
          <a:xfrm>
            <a:off x="7010400" y="2819400"/>
            <a:ext cx="3381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600"/>
              <a:t>YES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descr="Processing Agency Files in PB7">
            <a:extLst>
              <a:ext uri="{FF2B5EF4-FFF2-40B4-BE49-F238E27FC236}">
                <a16:creationId xmlns:a16="http://schemas.microsoft.com/office/drawing/2014/main" id="{C0EF9C77-84DE-45D5-A1A3-EE6F3B751B0D}"/>
              </a:ext>
            </a:extLst>
          </p:cNvPr>
          <p:cNvSpPr>
            <a:spLocks noGrp="1" noChangeArrowheads="1"/>
          </p:cNvSpPr>
          <p:nvPr>
            <p:ph type="title"/>
          </p:nvPr>
        </p:nvSpPr>
        <p:spPr>
          <a:xfrm>
            <a:off x="1609725" y="206375"/>
            <a:ext cx="7153275" cy="1109663"/>
          </a:xfrm>
        </p:spPr>
        <p:txBody>
          <a:bodyPr/>
          <a:lstStyle/>
          <a:p>
            <a:pPr eaLnBrk="1" hangingPunct="1"/>
            <a:r>
              <a:rPr lang="en-US" altLang="en-US" dirty="0"/>
              <a:t>Processing Agency Files in PB7</a:t>
            </a:r>
          </a:p>
        </p:txBody>
      </p:sp>
      <p:graphicFrame>
        <p:nvGraphicFramePr>
          <p:cNvPr id="2" name="Diagram 1" descr="Processing Agency Files in PB7">
            <a:extLst>
              <a:ext uri="{FF2B5EF4-FFF2-40B4-BE49-F238E27FC236}">
                <a16:creationId xmlns:a16="http://schemas.microsoft.com/office/drawing/2014/main" id="{629DF1FB-BB04-46FC-B863-7690C2C91E86}"/>
              </a:ext>
            </a:extLst>
          </p:cNvPr>
          <p:cNvGraphicFramePr/>
          <p:nvPr>
            <p:extLst>
              <p:ext uri="{D42A27DB-BD31-4B8C-83A1-F6EECF244321}">
                <p14:modId xmlns:p14="http://schemas.microsoft.com/office/powerpoint/2010/main" val="3495384713"/>
              </p:ext>
            </p:extLst>
          </p:nvPr>
        </p:nvGraphicFramePr>
        <p:xfrm>
          <a:off x="533400" y="2133600"/>
          <a:ext cx="8077200" cy="3600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363" name="Slide Number Placeholder 2" descr="11">
            <a:extLst>
              <a:ext uri="{FF2B5EF4-FFF2-40B4-BE49-F238E27FC236}">
                <a16:creationId xmlns:a16="http://schemas.microsoft.com/office/drawing/2014/main" id="{19CB2048-FC27-44AB-98E9-974FEFD93F5D}"/>
              </a:ext>
            </a:extLst>
          </p:cNvPr>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fontAlgn="base">
              <a:spcBef>
                <a:spcPct val="0"/>
              </a:spcBef>
              <a:spcAft>
                <a:spcPct val="0"/>
              </a:spcAft>
              <a:buClrTx/>
              <a:buFontTx/>
              <a:buNone/>
            </a:pPr>
            <a:fld id="{70993091-79FB-4F06-A037-A17684055FDD}" type="slidenum">
              <a:rPr lang="en-US" altLang="en-US" smtClean="0"/>
              <a:pPr fontAlgn="base">
                <a:spcBef>
                  <a:spcPct val="0"/>
                </a:spcBef>
                <a:spcAft>
                  <a:spcPct val="0"/>
                </a:spcAft>
                <a:buClrTx/>
                <a:buFontTx/>
                <a:buNone/>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descr="DATA ACT Archive ">
            <a:extLst>
              <a:ext uri="{FF2B5EF4-FFF2-40B4-BE49-F238E27FC236}">
                <a16:creationId xmlns:a16="http://schemas.microsoft.com/office/drawing/2014/main" id="{F4130857-40D1-4FFC-9875-A1668BAFD7CF}"/>
              </a:ext>
            </a:extLst>
          </p:cNvPr>
          <p:cNvSpPr>
            <a:spLocks noGrp="1" noChangeArrowheads="1"/>
          </p:cNvSpPr>
          <p:nvPr>
            <p:ph type="title"/>
          </p:nvPr>
        </p:nvSpPr>
        <p:spPr/>
        <p:txBody>
          <a:bodyPr/>
          <a:lstStyle/>
          <a:p>
            <a:pPr algn="ctr"/>
            <a:r>
              <a:rPr lang="en-US" altLang="en-US" dirty="0"/>
              <a:t>DATA ACT Archive </a:t>
            </a:r>
          </a:p>
        </p:txBody>
      </p:sp>
      <p:pic>
        <p:nvPicPr>
          <p:cNvPr id="16388" name="Picture 3" descr="DATA ACT Archive example">
            <a:extLst>
              <a:ext uri="{FF2B5EF4-FFF2-40B4-BE49-F238E27FC236}">
                <a16:creationId xmlns:a16="http://schemas.microsoft.com/office/drawing/2014/main" id="{EC753819-E476-4E01-84B4-FDF19ACDF5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1600200"/>
            <a:ext cx="87249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descr="12">
            <a:extLst>
              <a:ext uri="{FF2B5EF4-FFF2-40B4-BE49-F238E27FC236}">
                <a16:creationId xmlns:a16="http://schemas.microsoft.com/office/drawing/2014/main" id="{1BBC8334-21A1-4025-BF56-94CE4CC906F6}"/>
              </a:ext>
            </a:extLst>
          </p:cNvPr>
          <p:cNvSpPr>
            <a:spLocks noGrp="1"/>
          </p:cNvSpPr>
          <p:nvPr>
            <p:ph type="sldNum" sz="quarter" idx="10"/>
          </p:nvPr>
        </p:nvSpPr>
        <p:spPr/>
        <p:txBody>
          <a:bodyPr/>
          <a:lstStyle/>
          <a:p>
            <a:pPr>
              <a:defRPr/>
            </a:pPr>
            <a:fld id="{8F6A6D38-1771-4B62-B2DD-52A052723906}"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descr="STEP 4: Publication of Error Report">
            <a:extLst>
              <a:ext uri="{FF2B5EF4-FFF2-40B4-BE49-F238E27FC236}">
                <a16:creationId xmlns:a16="http://schemas.microsoft.com/office/drawing/2014/main" id="{FA232B8B-29CC-46B0-9479-7ABBC8FF547C}"/>
              </a:ext>
            </a:extLst>
          </p:cNvPr>
          <p:cNvSpPr>
            <a:spLocks noGrp="1" noChangeArrowheads="1"/>
          </p:cNvSpPr>
          <p:nvPr>
            <p:ph type="title"/>
          </p:nvPr>
        </p:nvSpPr>
        <p:spPr>
          <a:xfrm>
            <a:off x="1609725" y="206375"/>
            <a:ext cx="7153275" cy="1109663"/>
          </a:xfrm>
        </p:spPr>
        <p:txBody>
          <a:bodyPr/>
          <a:lstStyle/>
          <a:p>
            <a:pPr eaLnBrk="1" hangingPunct="1"/>
            <a:r>
              <a:rPr lang="en-US" altLang="en-US" dirty="0"/>
              <a:t>STEP 4: Publication of Error Report</a:t>
            </a:r>
          </a:p>
        </p:txBody>
      </p:sp>
      <p:sp>
        <p:nvSpPr>
          <p:cNvPr id="17414" name="TextBox 5" descr="1) Run the Data Act File Process Log Report the latest date to see all activities.&#10;">
            <a:extLst>
              <a:ext uri="{FF2B5EF4-FFF2-40B4-BE49-F238E27FC236}">
                <a16:creationId xmlns:a16="http://schemas.microsoft.com/office/drawing/2014/main" id="{17F7B22E-4A29-4DE3-BF6A-14857B0F070D}"/>
              </a:ext>
            </a:extLst>
          </p:cNvPr>
          <p:cNvSpPr txBox="1">
            <a:spLocks noChangeArrowheads="1"/>
          </p:cNvSpPr>
          <p:nvPr/>
        </p:nvSpPr>
        <p:spPr bwMode="auto">
          <a:xfrm>
            <a:off x="149225" y="1655763"/>
            <a:ext cx="838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pPr>
            <a:r>
              <a:rPr lang="en-US" altLang="en-US" sz="1400" b="1" dirty="0"/>
              <a:t>1) Run the Data Act File Process Log Report the latest date to see all activities.</a:t>
            </a:r>
          </a:p>
        </p:txBody>
      </p:sp>
      <p:sp>
        <p:nvSpPr>
          <p:cNvPr id="17415" name="TextBox 5" descr="2) Run the D2 Daily Error Report to find the list of agencies to send the Error Reports">
            <a:extLst>
              <a:ext uri="{FF2B5EF4-FFF2-40B4-BE49-F238E27FC236}">
                <a16:creationId xmlns:a16="http://schemas.microsoft.com/office/drawing/2014/main" id="{4C2FB8DB-49AF-4FFB-93B5-5F2E1CDBAB5B}"/>
              </a:ext>
            </a:extLst>
          </p:cNvPr>
          <p:cNvSpPr txBox="1">
            <a:spLocks noChangeArrowheads="1"/>
          </p:cNvSpPr>
          <p:nvPr/>
        </p:nvSpPr>
        <p:spPr bwMode="auto">
          <a:xfrm>
            <a:off x="149225" y="2017713"/>
            <a:ext cx="85264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pPr>
            <a:r>
              <a:rPr lang="en-US" altLang="en-US" sz="1400" b="1" dirty="0"/>
              <a:t>2) Run the D2 Daily Error Report to find the list of agencies to send the Error Reports </a:t>
            </a:r>
          </a:p>
        </p:txBody>
      </p:sp>
      <p:sp>
        <p:nvSpPr>
          <p:cNvPr id="17412" name="TextBox 5" descr="STEP 4: This step will send the error report to Agency POC&#10;">
            <a:extLst>
              <a:ext uri="{FF2B5EF4-FFF2-40B4-BE49-F238E27FC236}">
                <a16:creationId xmlns:a16="http://schemas.microsoft.com/office/drawing/2014/main" id="{AF695FE9-FEB7-44D6-9AB9-ABC6E3B446A0}"/>
              </a:ext>
            </a:extLst>
          </p:cNvPr>
          <p:cNvSpPr txBox="1">
            <a:spLocks noChangeArrowheads="1"/>
          </p:cNvSpPr>
          <p:nvPr/>
        </p:nvSpPr>
        <p:spPr bwMode="auto">
          <a:xfrm>
            <a:off x="220663" y="2417763"/>
            <a:ext cx="838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pPr>
            <a:r>
              <a:rPr lang="en-US" altLang="en-US" sz="1400" b="1" dirty="0"/>
              <a:t>STEP 4: This step will send the error report to Agency POC</a:t>
            </a:r>
          </a:p>
        </p:txBody>
      </p:sp>
      <p:sp>
        <p:nvSpPr>
          <p:cNvPr id="17413" name="TextBox 6" descr="Each file processed should produce error or certification report, or it can produce error and certification report. Run the D2 DAILY ERROR REPORT to find which agency should receive the error report.&#10;&#10;Navigate to the publication in FMMI/HANA/DATA ACT/ DATA ACT D2 ERROR REPORT PUBLICATION&#10;&#10;Right-click the publication and select Schedule&#10;&#10;Click Prompts:&#10;Click Modify, select the Business Area that was just processed in the prompts window (for instance, if you just processed FS00, select FS00) , moving it to the right pane, and click Apply&#10;&#10;Click Dynamic Recipients:&#10;De-select the AM00 business area, moving it out of the Selected pane&#10;Select the Agency you are scheduling for and move it to the Selected pane&#10;NOTE: DYNAMIC RECIPIENTS MUST BE SELECTED LAST, JUST BEFORE SCHEDULING THE PUBLICATION&#10;&#10;Click Schedule&#10;">
            <a:extLst>
              <a:ext uri="{FF2B5EF4-FFF2-40B4-BE49-F238E27FC236}">
                <a16:creationId xmlns:a16="http://schemas.microsoft.com/office/drawing/2014/main" id="{4C418DD4-2CA2-479E-BB92-5B419C5347C9}"/>
              </a:ext>
            </a:extLst>
          </p:cNvPr>
          <p:cNvSpPr txBox="1">
            <a:spLocks noChangeArrowheads="1"/>
          </p:cNvSpPr>
          <p:nvPr/>
        </p:nvSpPr>
        <p:spPr bwMode="auto">
          <a:xfrm>
            <a:off x="304800" y="2895600"/>
            <a:ext cx="86868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pPr>
            <a:r>
              <a:rPr lang="en-US" altLang="en-US" sz="1400" dirty="0"/>
              <a:t>Each file processed should produce error or certification report, or it can produce error and certification report. Run the D2 DAILY ERROR REPORT to find which agency should receive the error report.</a:t>
            </a:r>
          </a:p>
          <a:p>
            <a:pPr eaLnBrk="1" hangingPunct="1">
              <a:spcBef>
                <a:spcPct val="0"/>
              </a:spcBef>
              <a:buClrTx/>
              <a:buFontTx/>
              <a:buNone/>
            </a:pPr>
            <a:endParaRPr lang="en-US" altLang="en-US" sz="1400" dirty="0"/>
          </a:p>
          <a:p>
            <a:pPr eaLnBrk="1" hangingPunct="1">
              <a:spcBef>
                <a:spcPct val="0"/>
              </a:spcBef>
              <a:buClrTx/>
              <a:buFontTx/>
              <a:buNone/>
            </a:pPr>
            <a:r>
              <a:rPr lang="en-US" altLang="en-US" sz="1400" dirty="0"/>
              <a:t>Navigate to the publication in FMMI/HANA/DATA ACT/ </a:t>
            </a:r>
            <a:r>
              <a:rPr lang="en-US" altLang="en-US" sz="1400" b="1" dirty="0"/>
              <a:t>DATA ACT D2 ERROR REPORT PUBLICATION</a:t>
            </a:r>
          </a:p>
          <a:p>
            <a:pPr eaLnBrk="1" hangingPunct="1">
              <a:spcBef>
                <a:spcPct val="0"/>
              </a:spcBef>
              <a:buClrTx/>
              <a:buFontTx/>
              <a:buNone/>
            </a:pPr>
            <a:endParaRPr lang="en-US" altLang="en-US" sz="1400" dirty="0"/>
          </a:p>
          <a:p>
            <a:pPr eaLnBrk="1" hangingPunct="1">
              <a:spcBef>
                <a:spcPct val="0"/>
              </a:spcBef>
              <a:buClrTx/>
              <a:buFontTx/>
              <a:buNone/>
            </a:pPr>
            <a:r>
              <a:rPr lang="en-US" altLang="en-US" sz="1400" dirty="0"/>
              <a:t>Right-click the publication and select </a:t>
            </a:r>
            <a:r>
              <a:rPr lang="en-US" altLang="en-US" sz="1400" b="1" dirty="0"/>
              <a:t>Schedule</a:t>
            </a:r>
          </a:p>
          <a:p>
            <a:pPr eaLnBrk="1" hangingPunct="1">
              <a:spcBef>
                <a:spcPct val="0"/>
              </a:spcBef>
              <a:buClrTx/>
              <a:buFontTx/>
              <a:buNone/>
            </a:pPr>
            <a:endParaRPr lang="en-US" altLang="en-US" sz="1400" dirty="0"/>
          </a:p>
          <a:p>
            <a:pPr eaLnBrk="1" hangingPunct="1">
              <a:spcBef>
                <a:spcPct val="0"/>
              </a:spcBef>
              <a:buClrTx/>
              <a:buFontTx/>
              <a:buNone/>
            </a:pPr>
            <a:r>
              <a:rPr lang="en-US" altLang="en-US" sz="1400" dirty="0"/>
              <a:t>Click </a:t>
            </a:r>
            <a:r>
              <a:rPr lang="en-US" altLang="en-US" sz="1400" b="1" dirty="0"/>
              <a:t>Prompts</a:t>
            </a:r>
            <a:r>
              <a:rPr lang="en-US" altLang="en-US" sz="1400" dirty="0"/>
              <a:t>:</a:t>
            </a:r>
          </a:p>
          <a:p>
            <a:pPr lvl="1" eaLnBrk="1" hangingPunct="1">
              <a:spcBef>
                <a:spcPct val="0"/>
              </a:spcBef>
              <a:buClrTx/>
              <a:buFontTx/>
              <a:buNone/>
            </a:pPr>
            <a:r>
              <a:rPr lang="en-US" altLang="en-US" sz="1200" dirty="0"/>
              <a:t>Click </a:t>
            </a:r>
            <a:r>
              <a:rPr lang="en-US" altLang="en-US" sz="1200" b="1" dirty="0"/>
              <a:t>Modify</a:t>
            </a:r>
            <a:r>
              <a:rPr lang="en-US" altLang="en-US" sz="1200" dirty="0"/>
              <a:t>, select the </a:t>
            </a:r>
            <a:r>
              <a:rPr lang="en-US" altLang="en-US" sz="1200" u="sng" dirty="0"/>
              <a:t>Business Area that was just processed </a:t>
            </a:r>
            <a:r>
              <a:rPr lang="en-US" altLang="en-US" sz="1200" dirty="0"/>
              <a:t>in the prompts window (for instance, if you just processed FS00, select FS00) , moving it to the right pane, and click </a:t>
            </a:r>
            <a:r>
              <a:rPr lang="en-US" altLang="en-US" sz="1200" b="1" dirty="0"/>
              <a:t>Apply</a:t>
            </a:r>
          </a:p>
          <a:p>
            <a:pPr eaLnBrk="1" hangingPunct="1">
              <a:spcBef>
                <a:spcPct val="0"/>
              </a:spcBef>
              <a:buClrTx/>
              <a:buFontTx/>
              <a:buNone/>
            </a:pPr>
            <a:endParaRPr lang="en-US" altLang="en-US" sz="1400" dirty="0"/>
          </a:p>
          <a:p>
            <a:pPr eaLnBrk="1" hangingPunct="1">
              <a:spcBef>
                <a:spcPct val="0"/>
              </a:spcBef>
              <a:buClrTx/>
              <a:buFontTx/>
              <a:buNone/>
            </a:pPr>
            <a:r>
              <a:rPr lang="en-US" altLang="en-US" sz="1400" dirty="0"/>
              <a:t>Click </a:t>
            </a:r>
            <a:r>
              <a:rPr lang="en-US" altLang="en-US" sz="1400" b="1" dirty="0"/>
              <a:t>Dynamic Recipients</a:t>
            </a:r>
            <a:r>
              <a:rPr lang="en-US" altLang="en-US" sz="1400" dirty="0"/>
              <a:t>:</a:t>
            </a:r>
          </a:p>
          <a:p>
            <a:pPr lvl="1" eaLnBrk="1" hangingPunct="1">
              <a:spcBef>
                <a:spcPct val="0"/>
              </a:spcBef>
              <a:buClrTx/>
              <a:buFontTx/>
              <a:buNone/>
            </a:pPr>
            <a:r>
              <a:rPr lang="en-US" altLang="en-US" sz="1200" dirty="0"/>
              <a:t>De-select the AM00 business area, moving it out of the Selected pane</a:t>
            </a:r>
          </a:p>
          <a:p>
            <a:pPr lvl="1" eaLnBrk="1" hangingPunct="1">
              <a:spcBef>
                <a:spcPct val="0"/>
              </a:spcBef>
              <a:buClrTx/>
              <a:buFontTx/>
              <a:buNone/>
            </a:pPr>
            <a:r>
              <a:rPr lang="en-US" altLang="en-US" sz="1200" dirty="0"/>
              <a:t>Select the Agency you are scheduling for and move it to the </a:t>
            </a:r>
            <a:r>
              <a:rPr lang="en-US" altLang="en-US" sz="1200" b="1" dirty="0"/>
              <a:t>Selected</a:t>
            </a:r>
            <a:r>
              <a:rPr lang="en-US" altLang="en-US" sz="1200" dirty="0"/>
              <a:t> pane</a:t>
            </a:r>
          </a:p>
          <a:p>
            <a:pPr lvl="1" eaLnBrk="1" hangingPunct="1">
              <a:spcBef>
                <a:spcPct val="0"/>
              </a:spcBef>
              <a:buClrTx/>
              <a:buFontTx/>
              <a:buNone/>
            </a:pPr>
            <a:r>
              <a:rPr lang="en-US" altLang="en-US" sz="1200" dirty="0"/>
              <a:t>NOTE: DYNAMIC RECIPIENTS MUST BE SELECTED LAST, JUST BEFORE SCHEDULING THE PUBLICATION</a:t>
            </a:r>
          </a:p>
          <a:p>
            <a:pPr lvl="1" eaLnBrk="1" hangingPunct="1">
              <a:spcBef>
                <a:spcPct val="0"/>
              </a:spcBef>
              <a:buClrTx/>
              <a:buFontTx/>
              <a:buNone/>
            </a:pPr>
            <a:endParaRPr lang="en-US" altLang="en-US" sz="1400" dirty="0"/>
          </a:p>
          <a:p>
            <a:pPr eaLnBrk="1" hangingPunct="1">
              <a:spcBef>
                <a:spcPct val="0"/>
              </a:spcBef>
              <a:buClrTx/>
              <a:buFontTx/>
              <a:buNone/>
            </a:pPr>
            <a:r>
              <a:rPr lang="en-US" altLang="en-US" sz="1400" dirty="0"/>
              <a:t>Click </a:t>
            </a:r>
            <a:r>
              <a:rPr lang="en-US" altLang="en-US" sz="1400" b="1" dirty="0"/>
              <a:t>Schedule</a:t>
            </a:r>
          </a:p>
          <a:p>
            <a:pPr eaLnBrk="1" hangingPunct="1">
              <a:spcBef>
                <a:spcPct val="0"/>
              </a:spcBef>
              <a:buClrTx/>
              <a:buFontTx/>
              <a:buNone/>
            </a:pPr>
            <a:endParaRPr lang="en-US" altLang="en-US" sz="1400" dirty="0"/>
          </a:p>
        </p:txBody>
      </p:sp>
      <p:sp>
        <p:nvSpPr>
          <p:cNvPr id="17411" name="Slide Number Placeholder 2" descr="13">
            <a:extLst>
              <a:ext uri="{FF2B5EF4-FFF2-40B4-BE49-F238E27FC236}">
                <a16:creationId xmlns:a16="http://schemas.microsoft.com/office/drawing/2014/main" id="{8AC71E19-6716-41AE-84AE-96A3A6FA7CBD}"/>
              </a:ext>
            </a:extLst>
          </p:cNvPr>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fontAlgn="base">
              <a:spcBef>
                <a:spcPct val="0"/>
              </a:spcBef>
              <a:spcAft>
                <a:spcPct val="0"/>
              </a:spcAft>
              <a:buClrTx/>
              <a:buFontTx/>
              <a:buNone/>
            </a:pPr>
            <a:fld id="{525041A2-E24D-4635-A2CC-50EF206DFEEA}" type="slidenum">
              <a:rPr lang="en-US" altLang="en-US" smtClean="0"/>
              <a:pPr fontAlgn="base">
                <a:spcBef>
                  <a:spcPct val="0"/>
                </a:spcBef>
                <a:spcAft>
                  <a:spcPct val="0"/>
                </a:spcAft>
                <a:buClrTx/>
                <a:buFontTx/>
                <a:buNone/>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descr="STEP 5: Publication of Certification Report">
            <a:extLst>
              <a:ext uri="{FF2B5EF4-FFF2-40B4-BE49-F238E27FC236}">
                <a16:creationId xmlns:a16="http://schemas.microsoft.com/office/drawing/2014/main" id="{BF8EE5BF-30B7-42E7-95CE-71E58B36A3A0}"/>
              </a:ext>
            </a:extLst>
          </p:cNvPr>
          <p:cNvSpPr>
            <a:spLocks noGrp="1" noChangeArrowheads="1"/>
          </p:cNvSpPr>
          <p:nvPr>
            <p:ph type="title"/>
          </p:nvPr>
        </p:nvSpPr>
        <p:spPr>
          <a:xfrm>
            <a:off x="1609725" y="206375"/>
            <a:ext cx="7153275" cy="1109663"/>
          </a:xfrm>
        </p:spPr>
        <p:txBody>
          <a:bodyPr/>
          <a:lstStyle/>
          <a:p>
            <a:pPr eaLnBrk="1" hangingPunct="1"/>
            <a:r>
              <a:rPr lang="en-US" altLang="en-US" dirty="0"/>
              <a:t>STEP 5: Publication of Certification Report</a:t>
            </a:r>
          </a:p>
        </p:txBody>
      </p:sp>
      <p:sp>
        <p:nvSpPr>
          <p:cNvPr id="18436" name="TextBox 5" descr="STEP 5: This step is will send the certification report to the agency&#10;">
            <a:extLst>
              <a:ext uri="{FF2B5EF4-FFF2-40B4-BE49-F238E27FC236}">
                <a16:creationId xmlns:a16="http://schemas.microsoft.com/office/drawing/2014/main" id="{80BD9287-C71E-4378-A639-B2361B58C5A4}"/>
              </a:ext>
            </a:extLst>
          </p:cNvPr>
          <p:cNvSpPr txBox="1">
            <a:spLocks noChangeArrowheads="1"/>
          </p:cNvSpPr>
          <p:nvPr/>
        </p:nvSpPr>
        <p:spPr bwMode="auto">
          <a:xfrm>
            <a:off x="152400" y="1676400"/>
            <a:ext cx="838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pPr>
            <a:r>
              <a:rPr lang="en-US" altLang="en-US" sz="1400" b="1" dirty="0"/>
              <a:t>STEP 5: This step is will send the certification report to the agency</a:t>
            </a:r>
          </a:p>
        </p:txBody>
      </p:sp>
      <p:sp>
        <p:nvSpPr>
          <p:cNvPr id="18437" name="TextBox 6" descr="Navigate to the publication in FMMI/HANA/DATA ACT/ DATA ACT D2 CERTIFICATION REPORT PUBLICATION&#10;&#10;Execute this process for the most recent submission date, for each Business Area processed on that date&#10;&#10;Right-click the publication and select Schedule&#10;&#10;Click Prompts:&#10;Click the first Modify, select the Submission Date/Business Area in the prompts window, moving it to the right pane, and click Apply&#10;Click the second Modify, select the Business Area in the prompts window, moving it to the right pane, and click Apply&#10;If the prompt did not get applied (Business Area selection does not appear by the Modify button), click Formats (Do not change settings) and then go back to Prompts to set the second prompt&#10;&#10;Click Dynamic Recipients:&#10;De-select the AM00 business area, moving it out of the Selected pane&#10;Select the Agency you are scheduling for and move it to the Selected pane&#10;NOTE: DYNAMIC RECIPIENTS MUST BE SELECTED LAST, JUST BEFORE SCHEDULING THE PUBLICATION&#10;&#10;Click Schedule&#10;">
            <a:extLst>
              <a:ext uri="{FF2B5EF4-FFF2-40B4-BE49-F238E27FC236}">
                <a16:creationId xmlns:a16="http://schemas.microsoft.com/office/drawing/2014/main" id="{C78396A7-F975-4746-A6F9-01428A25D2E5}"/>
              </a:ext>
            </a:extLst>
          </p:cNvPr>
          <p:cNvSpPr txBox="1">
            <a:spLocks noChangeArrowheads="1"/>
          </p:cNvSpPr>
          <p:nvPr/>
        </p:nvSpPr>
        <p:spPr bwMode="auto">
          <a:xfrm>
            <a:off x="152400" y="1984375"/>
            <a:ext cx="8686800"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pPr>
            <a:r>
              <a:rPr lang="en-US" altLang="en-US" sz="1400" dirty="0"/>
              <a:t>Navigate to the publication in FMMI/HANA/DATA ACT/ </a:t>
            </a:r>
            <a:r>
              <a:rPr lang="en-US" altLang="en-US" sz="1400" b="1" dirty="0"/>
              <a:t>DATA ACT D2 CERTIFICATION REPORT PUBLICATION</a:t>
            </a:r>
          </a:p>
          <a:p>
            <a:pPr eaLnBrk="1" hangingPunct="1">
              <a:spcBef>
                <a:spcPct val="0"/>
              </a:spcBef>
              <a:buClrTx/>
              <a:buFontTx/>
              <a:buNone/>
            </a:pPr>
            <a:endParaRPr lang="en-US" altLang="en-US" sz="1400" dirty="0"/>
          </a:p>
          <a:p>
            <a:pPr eaLnBrk="1" hangingPunct="1">
              <a:spcBef>
                <a:spcPct val="0"/>
              </a:spcBef>
              <a:buClrTx/>
              <a:buFontTx/>
              <a:buNone/>
            </a:pPr>
            <a:r>
              <a:rPr lang="en-US" altLang="en-US" sz="1400" dirty="0"/>
              <a:t>Execute this process for the </a:t>
            </a:r>
            <a:r>
              <a:rPr lang="en-US" altLang="en-US" sz="1400" u="sng" dirty="0"/>
              <a:t>most recent submission date</a:t>
            </a:r>
            <a:r>
              <a:rPr lang="en-US" altLang="en-US" sz="1400" dirty="0"/>
              <a:t>, for each Business Area processed on that date</a:t>
            </a:r>
          </a:p>
          <a:p>
            <a:pPr eaLnBrk="1" hangingPunct="1">
              <a:spcBef>
                <a:spcPct val="0"/>
              </a:spcBef>
              <a:buClrTx/>
              <a:buFontTx/>
              <a:buNone/>
            </a:pPr>
            <a:endParaRPr lang="en-US" altLang="en-US" sz="1400" b="1" dirty="0"/>
          </a:p>
          <a:p>
            <a:pPr eaLnBrk="1" hangingPunct="1">
              <a:spcBef>
                <a:spcPct val="0"/>
              </a:spcBef>
              <a:buClrTx/>
              <a:buFontTx/>
              <a:buNone/>
            </a:pPr>
            <a:r>
              <a:rPr lang="en-US" altLang="en-US" sz="1400" dirty="0"/>
              <a:t>Right-click the publication and select </a:t>
            </a:r>
            <a:r>
              <a:rPr lang="en-US" altLang="en-US" sz="1400" b="1" dirty="0"/>
              <a:t>Schedule</a:t>
            </a:r>
          </a:p>
          <a:p>
            <a:pPr eaLnBrk="1" hangingPunct="1">
              <a:spcBef>
                <a:spcPct val="0"/>
              </a:spcBef>
              <a:buClrTx/>
              <a:buFontTx/>
              <a:buNone/>
            </a:pPr>
            <a:endParaRPr lang="en-US" altLang="en-US" sz="1400" dirty="0"/>
          </a:p>
          <a:p>
            <a:pPr eaLnBrk="1" hangingPunct="1">
              <a:spcBef>
                <a:spcPct val="0"/>
              </a:spcBef>
              <a:buClrTx/>
              <a:buFontTx/>
              <a:buNone/>
            </a:pPr>
            <a:r>
              <a:rPr lang="en-US" altLang="en-US" sz="1400" dirty="0"/>
              <a:t>Click </a:t>
            </a:r>
            <a:r>
              <a:rPr lang="en-US" altLang="en-US" sz="1400" b="1" dirty="0"/>
              <a:t>Prompts</a:t>
            </a:r>
            <a:r>
              <a:rPr lang="en-US" altLang="en-US" sz="1400" dirty="0"/>
              <a:t>:</a:t>
            </a:r>
          </a:p>
          <a:p>
            <a:pPr lvl="1" eaLnBrk="1" hangingPunct="1">
              <a:spcBef>
                <a:spcPct val="0"/>
              </a:spcBef>
              <a:buClrTx/>
              <a:buFont typeface="Times New Roman" panose="02020603050405020304" pitchFamily="18" charset="0"/>
              <a:buNone/>
            </a:pPr>
            <a:r>
              <a:rPr lang="en-US" altLang="en-US" sz="1400" dirty="0"/>
              <a:t>Click the first </a:t>
            </a:r>
            <a:r>
              <a:rPr lang="en-US" altLang="en-US" sz="1400" b="1" dirty="0"/>
              <a:t>Modify</a:t>
            </a:r>
            <a:r>
              <a:rPr lang="en-US" altLang="en-US" sz="1400" dirty="0"/>
              <a:t>, select the Submission Date/Business Area in the prompts window, moving it to the right pane, and click </a:t>
            </a:r>
            <a:r>
              <a:rPr lang="en-US" altLang="en-US" sz="1400" b="1" dirty="0"/>
              <a:t>Apply</a:t>
            </a:r>
          </a:p>
          <a:p>
            <a:pPr lvl="1" eaLnBrk="1" hangingPunct="1">
              <a:spcBef>
                <a:spcPct val="0"/>
              </a:spcBef>
              <a:buClrTx/>
              <a:buFont typeface="Times New Roman" panose="02020603050405020304" pitchFamily="18" charset="0"/>
              <a:buNone/>
            </a:pPr>
            <a:r>
              <a:rPr lang="en-US" altLang="en-US" sz="1400" dirty="0"/>
              <a:t>Click the second </a:t>
            </a:r>
            <a:r>
              <a:rPr lang="en-US" altLang="en-US" sz="1400" b="1" dirty="0"/>
              <a:t>Modify</a:t>
            </a:r>
            <a:r>
              <a:rPr lang="en-US" altLang="en-US" sz="1400" dirty="0"/>
              <a:t>, select the Business Area in the prompts window, moving it to the right pane, and click </a:t>
            </a:r>
            <a:r>
              <a:rPr lang="en-US" altLang="en-US" sz="1400" b="1" dirty="0"/>
              <a:t>Apply</a:t>
            </a:r>
          </a:p>
          <a:p>
            <a:pPr lvl="1" eaLnBrk="1" hangingPunct="1">
              <a:spcBef>
                <a:spcPct val="0"/>
              </a:spcBef>
              <a:buClrTx/>
              <a:buFontTx/>
              <a:buNone/>
            </a:pPr>
            <a:r>
              <a:rPr lang="en-US" altLang="en-US" sz="1400" dirty="0"/>
              <a:t>If the prompt did not get applied (Business Area selection does not appear by the Modify button), click </a:t>
            </a:r>
            <a:r>
              <a:rPr lang="en-US" altLang="en-US" sz="1400" b="1" dirty="0"/>
              <a:t>Formats </a:t>
            </a:r>
            <a:r>
              <a:rPr lang="en-US" altLang="en-US" sz="1400" dirty="0"/>
              <a:t>(Do not change settings) and then go back to </a:t>
            </a:r>
            <a:r>
              <a:rPr lang="en-US" altLang="en-US" sz="1400" b="1" dirty="0"/>
              <a:t>Prompts</a:t>
            </a:r>
            <a:r>
              <a:rPr lang="en-US" altLang="en-US" sz="1400" dirty="0"/>
              <a:t> to set the second prompt</a:t>
            </a:r>
          </a:p>
          <a:p>
            <a:pPr lvl="1" eaLnBrk="1" hangingPunct="1">
              <a:spcBef>
                <a:spcPct val="0"/>
              </a:spcBef>
              <a:buClrTx/>
              <a:buFontTx/>
              <a:buNone/>
            </a:pPr>
            <a:endParaRPr lang="en-US" altLang="en-US" sz="1400" b="1" dirty="0"/>
          </a:p>
          <a:p>
            <a:pPr eaLnBrk="1" hangingPunct="1">
              <a:spcBef>
                <a:spcPct val="0"/>
              </a:spcBef>
              <a:buClrTx/>
              <a:buFontTx/>
              <a:buNone/>
            </a:pPr>
            <a:r>
              <a:rPr lang="en-US" altLang="en-US" sz="1400" dirty="0"/>
              <a:t>Click </a:t>
            </a:r>
            <a:r>
              <a:rPr lang="en-US" altLang="en-US" sz="1400" b="1" dirty="0"/>
              <a:t>Dynamic Recipients</a:t>
            </a:r>
            <a:r>
              <a:rPr lang="en-US" altLang="en-US" sz="1400" dirty="0"/>
              <a:t>:</a:t>
            </a:r>
          </a:p>
          <a:p>
            <a:pPr lvl="1" eaLnBrk="1" hangingPunct="1">
              <a:spcBef>
                <a:spcPct val="0"/>
              </a:spcBef>
              <a:buClrTx/>
              <a:buFontTx/>
              <a:buNone/>
            </a:pPr>
            <a:r>
              <a:rPr lang="en-US" altLang="en-US" sz="1400" dirty="0"/>
              <a:t>De-select the AM00 business area, moving it out of the Selected pane</a:t>
            </a:r>
          </a:p>
          <a:p>
            <a:pPr lvl="1" eaLnBrk="1" hangingPunct="1">
              <a:spcBef>
                <a:spcPct val="0"/>
              </a:spcBef>
              <a:buClrTx/>
              <a:buFontTx/>
              <a:buNone/>
            </a:pPr>
            <a:r>
              <a:rPr lang="en-US" altLang="en-US" sz="1400" dirty="0"/>
              <a:t>Select the Agency you are scheduling for and move it to the </a:t>
            </a:r>
            <a:r>
              <a:rPr lang="en-US" altLang="en-US" sz="1400" b="1" dirty="0"/>
              <a:t>Selected</a:t>
            </a:r>
            <a:r>
              <a:rPr lang="en-US" altLang="en-US" sz="1400" dirty="0"/>
              <a:t> pane</a:t>
            </a:r>
          </a:p>
          <a:p>
            <a:pPr lvl="1" eaLnBrk="1" hangingPunct="1">
              <a:spcBef>
                <a:spcPct val="0"/>
              </a:spcBef>
              <a:buClrTx/>
              <a:buFont typeface="Times New Roman" panose="02020603050405020304" pitchFamily="18" charset="0"/>
              <a:buNone/>
            </a:pPr>
            <a:r>
              <a:rPr lang="en-US" altLang="en-US" sz="1400" dirty="0"/>
              <a:t>NOTE: DYNAMIC RECIPIENTS MUST BE SELECTED LAST, JUST BEFORE SCHEDULING THE PUBLICATION</a:t>
            </a:r>
          </a:p>
          <a:p>
            <a:pPr eaLnBrk="1" hangingPunct="1">
              <a:spcBef>
                <a:spcPct val="0"/>
              </a:spcBef>
              <a:buClrTx/>
              <a:buFontTx/>
              <a:buNone/>
            </a:pPr>
            <a:endParaRPr lang="en-US" altLang="en-US" sz="1400" dirty="0"/>
          </a:p>
          <a:p>
            <a:pPr eaLnBrk="1" hangingPunct="1">
              <a:spcBef>
                <a:spcPct val="0"/>
              </a:spcBef>
              <a:buClrTx/>
              <a:buFontTx/>
              <a:buNone/>
            </a:pPr>
            <a:r>
              <a:rPr lang="en-US" altLang="en-US" sz="1400" dirty="0"/>
              <a:t>Click </a:t>
            </a:r>
            <a:r>
              <a:rPr lang="en-US" altLang="en-US" sz="1400" b="1" dirty="0"/>
              <a:t>Schedule</a:t>
            </a:r>
          </a:p>
          <a:p>
            <a:pPr eaLnBrk="1" hangingPunct="1">
              <a:spcBef>
                <a:spcPct val="0"/>
              </a:spcBef>
              <a:buClrTx/>
              <a:buFontTx/>
              <a:buNone/>
            </a:pPr>
            <a:endParaRPr lang="en-US" altLang="en-US" sz="1400" dirty="0"/>
          </a:p>
        </p:txBody>
      </p:sp>
      <p:sp>
        <p:nvSpPr>
          <p:cNvPr id="18435" name="Slide Number Placeholder 2" descr="14">
            <a:extLst>
              <a:ext uri="{FF2B5EF4-FFF2-40B4-BE49-F238E27FC236}">
                <a16:creationId xmlns:a16="http://schemas.microsoft.com/office/drawing/2014/main" id="{A8751DAB-DECB-4E77-9460-3A8394EF9DF6}"/>
              </a:ext>
            </a:extLst>
          </p:cNvPr>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fontAlgn="base">
              <a:spcBef>
                <a:spcPct val="0"/>
              </a:spcBef>
              <a:spcAft>
                <a:spcPct val="0"/>
              </a:spcAft>
              <a:buClrTx/>
              <a:buFontTx/>
              <a:buNone/>
            </a:pPr>
            <a:fld id="{7D8DA97E-952B-413F-ACC2-87F219ACF9E1}" type="slidenum">
              <a:rPr lang="en-US" altLang="en-US" smtClean="0"/>
              <a:pPr fontAlgn="base">
                <a:spcBef>
                  <a:spcPct val="0"/>
                </a:spcBef>
                <a:spcAft>
                  <a:spcPct val="0"/>
                </a:spcAft>
                <a:buClrTx/>
                <a:buFontTx/>
                <a:buNone/>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ABS - Submission Spreadsheet Status">
            <a:extLst>
              <a:ext uri="{FF2B5EF4-FFF2-40B4-BE49-F238E27FC236}">
                <a16:creationId xmlns:a16="http://schemas.microsoft.com/office/drawing/2014/main" id="{596A8365-0D4A-4D09-AE71-2969D2DCCD31}"/>
              </a:ext>
            </a:extLst>
          </p:cNvPr>
          <p:cNvSpPr>
            <a:spLocks noGrp="1"/>
          </p:cNvSpPr>
          <p:nvPr>
            <p:ph type="title"/>
          </p:nvPr>
        </p:nvSpPr>
        <p:spPr/>
        <p:txBody>
          <a:bodyPr/>
          <a:lstStyle/>
          <a:p>
            <a:pPr algn="ctr">
              <a:defRPr/>
            </a:pPr>
            <a:r>
              <a:rPr lang="en-US" altLang="en-US" dirty="0"/>
              <a:t>FABS – Submission Spreadsheet Status</a:t>
            </a:r>
          </a:p>
        </p:txBody>
      </p:sp>
      <p:pic>
        <p:nvPicPr>
          <p:cNvPr id="5" name="Content Placeholder 4" descr="FABS- Submission Spreadsheet Status example">
            <a:extLst>
              <a:ext uri="{FF2B5EF4-FFF2-40B4-BE49-F238E27FC236}">
                <a16:creationId xmlns:a16="http://schemas.microsoft.com/office/drawing/2014/main" id="{59DD3D60-09EE-4D2B-86BD-EAF815466732}"/>
              </a:ext>
            </a:extLst>
          </p:cNvPr>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 y="2133600"/>
            <a:ext cx="8582025" cy="3783473"/>
          </a:xfrm>
        </p:spPr>
      </p:pic>
      <p:sp>
        <p:nvSpPr>
          <p:cNvPr id="4" name="Slide Number Placeholder 3">
            <a:extLst>
              <a:ext uri="{FF2B5EF4-FFF2-40B4-BE49-F238E27FC236}">
                <a16:creationId xmlns:a16="http://schemas.microsoft.com/office/drawing/2014/main" id="{9C3FBF2B-3A13-49FA-A545-5A6B573FD828}"/>
              </a:ext>
            </a:extLst>
          </p:cNvPr>
          <p:cNvSpPr>
            <a:spLocks noGrp="1"/>
          </p:cNvSpPr>
          <p:nvPr>
            <p:ph type="sldNum" sz="quarter" idx="10"/>
          </p:nvPr>
        </p:nvSpPr>
        <p:spPr/>
        <p:txBody>
          <a:bodyPr/>
          <a:lstStyle/>
          <a:p>
            <a:pPr>
              <a:defRPr/>
            </a:pPr>
            <a:fld id="{214FB2E9-2FF9-45AB-9032-DEBDB1062069}" type="slidenum">
              <a:rPr lang="en-US" smtClean="0"/>
              <a:pPr>
                <a:defRPr/>
              </a:pPr>
              <a:t>15</a:t>
            </a:fld>
            <a:endParaRPr lang="en-US" dirty="0"/>
          </a:p>
        </p:txBody>
      </p:sp>
    </p:spTree>
    <p:extLst>
      <p:ext uri="{BB962C8B-B14F-4D97-AF65-F5344CB8AC3E}">
        <p14:creationId xmlns:p14="http://schemas.microsoft.com/office/powerpoint/2010/main" val="282902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descr="Questions">
            <a:extLst>
              <a:ext uri="{FF2B5EF4-FFF2-40B4-BE49-F238E27FC236}">
                <a16:creationId xmlns:a16="http://schemas.microsoft.com/office/drawing/2014/main" id="{F0ECD42D-1E82-45CB-ABC1-70FF9B9B57E2}"/>
              </a:ext>
            </a:extLst>
          </p:cNvPr>
          <p:cNvSpPr>
            <a:spLocks noGrp="1" noChangeArrowheads="1"/>
          </p:cNvSpPr>
          <p:nvPr>
            <p:ph type="title"/>
          </p:nvPr>
        </p:nvSpPr>
        <p:spPr/>
        <p:txBody>
          <a:bodyPr/>
          <a:lstStyle/>
          <a:p>
            <a:pPr eaLnBrk="1" hangingPunct="1"/>
            <a:r>
              <a:rPr lang="en-US" altLang="en-US"/>
              <a:t>Questions ?</a:t>
            </a:r>
          </a:p>
        </p:txBody>
      </p:sp>
      <p:pic>
        <p:nvPicPr>
          <p:cNvPr id="20484" name="Picture 6" descr="Questions">
            <a:extLst>
              <a:ext uri="{FF2B5EF4-FFF2-40B4-BE49-F238E27FC236}">
                <a16:creationId xmlns:a16="http://schemas.microsoft.com/office/drawing/2014/main" id="{FD520224-80FD-44F8-848C-FCAC9D90BB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8475" y="2533650"/>
            <a:ext cx="3209925"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Slide Number Placeholder 2" descr="16">
            <a:extLst>
              <a:ext uri="{FF2B5EF4-FFF2-40B4-BE49-F238E27FC236}">
                <a16:creationId xmlns:a16="http://schemas.microsoft.com/office/drawing/2014/main" id="{F0CEE1D4-6338-420E-8B46-F90098CF8AE2}"/>
              </a:ext>
            </a:extLst>
          </p:cNvPr>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fontAlgn="base">
              <a:spcBef>
                <a:spcPct val="0"/>
              </a:spcBef>
              <a:spcAft>
                <a:spcPct val="0"/>
              </a:spcAft>
              <a:buClrTx/>
              <a:buFontTx/>
              <a:buNone/>
            </a:pPr>
            <a:fld id="{891F5C51-26C6-4D66-8DE2-03A13CBAA99D}" type="slidenum">
              <a:rPr lang="en-US" altLang="en-US" smtClean="0"/>
              <a:pPr fontAlgn="base">
                <a:spcBef>
                  <a:spcPct val="0"/>
                </a:spcBef>
                <a:spcAft>
                  <a:spcPct val="0"/>
                </a:spcAft>
                <a:buClrTx/>
                <a:buFontTx/>
                <a:buNone/>
              </a:pPr>
              <a:t>16</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DATA ACT">
            <a:extLst>
              <a:ext uri="{FF2B5EF4-FFF2-40B4-BE49-F238E27FC236}">
                <a16:creationId xmlns:a16="http://schemas.microsoft.com/office/drawing/2014/main" id="{87CA84E5-3EAA-4AFA-8748-080463EA984B}"/>
              </a:ext>
            </a:extLst>
          </p:cNvPr>
          <p:cNvSpPr>
            <a:spLocks noGrp="1"/>
          </p:cNvSpPr>
          <p:nvPr>
            <p:ph type="title"/>
          </p:nvPr>
        </p:nvSpPr>
        <p:spPr/>
        <p:txBody>
          <a:bodyPr/>
          <a:lstStyle/>
          <a:p>
            <a:r>
              <a:rPr lang="en-US" dirty="0"/>
              <a:t>                 DATA ACT</a:t>
            </a:r>
          </a:p>
        </p:txBody>
      </p:sp>
      <p:graphicFrame>
        <p:nvGraphicFramePr>
          <p:cNvPr id="5" name="Content Placeholder 1" descr="DATA Act - Digital Accountability and Transparency Act of 2014 is a law that aims to make information on federal expenditures more easily accessible and transparent. &#10;">
            <a:extLst>
              <a:ext uri="{FF2B5EF4-FFF2-40B4-BE49-F238E27FC236}">
                <a16:creationId xmlns:a16="http://schemas.microsoft.com/office/drawing/2014/main" id="{969F0860-2EE4-483C-B3AB-61159D3E4137}"/>
              </a:ext>
            </a:extLst>
          </p:cNvPr>
          <p:cNvGraphicFramePr>
            <a:graphicFrameLocks noGrp="1"/>
          </p:cNvGraphicFramePr>
          <p:nvPr>
            <p:ph idx="1"/>
            <p:extLst>
              <p:ext uri="{D42A27DB-BD31-4B8C-83A1-F6EECF244321}">
                <p14:modId xmlns:p14="http://schemas.microsoft.com/office/powerpoint/2010/main" val="1542994146"/>
              </p:ext>
            </p:extLst>
          </p:nvPr>
        </p:nvGraphicFramePr>
        <p:xfrm>
          <a:off x="271463" y="1698625"/>
          <a:ext cx="8582025" cy="466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081F51E-679A-44B8-A7CA-1EBE07A9E095}"/>
              </a:ext>
            </a:extLst>
          </p:cNvPr>
          <p:cNvSpPr>
            <a:spLocks noGrp="1"/>
          </p:cNvSpPr>
          <p:nvPr>
            <p:ph type="sldNum" sz="quarter" idx="10"/>
          </p:nvPr>
        </p:nvSpPr>
        <p:spPr/>
        <p:txBody>
          <a:bodyPr/>
          <a:lstStyle/>
          <a:p>
            <a:pPr>
              <a:defRPr/>
            </a:pPr>
            <a:fld id="{214FB2E9-2FF9-45AB-9032-DEBDB1062069}" type="slidenum">
              <a:rPr lang="en-US" smtClean="0"/>
              <a:pPr>
                <a:defRPr/>
              </a:pPr>
              <a:t>2</a:t>
            </a:fld>
            <a:endParaRPr lang="en-US" dirty="0"/>
          </a:p>
        </p:txBody>
      </p:sp>
    </p:spTree>
    <p:extLst>
      <p:ext uri="{BB962C8B-B14F-4D97-AF65-F5344CB8AC3E}">
        <p14:creationId xmlns:p14="http://schemas.microsoft.com/office/powerpoint/2010/main" val="3390395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BAF0A2D0-3C60-4FD5-9371-C2E0A6B2B136}"/>
              </a:ext>
            </a:extLst>
          </p:cNvPr>
          <p:cNvSpPr>
            <a:spLocks noGrp="1" noChangeArrowheads="1"/>
          </p:cNvSpPr>
          <p:nvPr>
            <p:ph type="title"/>
          </p:nvPr>
        </p:nvSpPr>
        <p:spPr/>
        <p:txBody>
          <a:bodyPr/>
          <a:lstStyle/>
          <a:p>
            <a:pPr algn="ctr"/>
            <a:r>
              <a:rPr lang="en-US" altLang="en-US"/>
              <a:t>Data Act Reporting Segments </a:t>
            </a:r>
          </a:p>
        </p:txBody>
      </p:sp>
      <p:graphicFrame>
        <p:nvGraphicFramePr>
          <p:cNvPr id="2" name="Content Placeholder 1" descr="Data Act Reporting Segments">
            <a:extLst>
              <a:ext uri="{FF2B5EF4-FFF2-40B4-BE49-F238E27FC236}">
                <a16:creationId xmlns:a16="http://schemas.microsoft.com/office/drawing/2014/main" id="{40E68D5D-99EA-4CED-A1C4-53F4C24DD42E}"/>
              </a:ext>
            </a:extLst>
          </p:cNvPr>
          <p:cNvGraphicFramePr>
            <a:graphicFrameLocks noGrp="1"/>
          </p:cNvGraphicFramePr>
          <p:nvPr>
            <p:ph idx="1"/>
            <p:extLst>
              <p:ext uri="{D42A27DB-BD31-4B8C-83A1-F6EECF244321}">
                <p14:modId xmlns:p14="http://schemas.microsoft.com/office/powerpoint/2010/main" val="2576985300"/>
              </p:ext>
            </p:extLst>
          </p:nvPr>
        </p:nvGraphicFramePr>
        <p:xfrm>
          <a:off x="271463" y="1698625"/>
          <a:ext cx="8582025" cy="466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8D41368C-5C4B-437D-9F3C-E00400AF6ED8}"/>
              </a:ext>
            </a:extLst>
          </p:cNvPr>
          <p:cNvSpPr>
            <a:spLocks noGrp="1"/>
          </p:cNvSpPr>
          <p:nvPr>
            <p:ph type="sldNum" sz="quarter" idx="10"/>
          </p:nvPr>
        </p:nvSpPr>
        <p:spPr/>
        <p:txBody>
          <a:bodyPr/>
          <a:lstStyle/>
          <a:p>
            <a:pPr>
              <a:defRPr/>
            </a:pPr>
            <a:fld id="{104FDEFB-8AD9-4260-B07C-626A4946113A}"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descr="DATA ACT">
            <a:extLst>
              <a:ext uri="{FF2B5EF4-FFF2-40B4-BE49-F238E27FC236}">
                <a16:creationId xmlns:a16="http://schemas.microsoft.com/office/drawing/2014/main" id="{DB0B071C-1927-4819-8AF5-03D279E0499B}"/>
              </a:ext>
            </a:extLst>
          </p:cNvPr>
          <p:cNvSpPr>
            <a:spLocks noGrp="1" noChangeArrowheads="1"/>
          </p:cNvSpPr>
          <p:nvPr>
            <p:ph type="title"/>
          </p:nvPr>
        </p:nvSpPr>
        <p:spPr/>
        <p:txBody>
          <a:bodyPr/>
          <a:lstStyle/>
          <a:p>
            <a:pPr algn="ctr"/>
            <a:r>
              <a:rPr lang="en-US" altLang="en-US"/>
              <a:t>DATA ACT</a:t>
            </a:r>
          </a:p>
        </p:txBody>
      </p:sp>
      <p:sp>
        <p:nvSpPr>
          <p:cNvPr id="8196" name="TextBox 4" descr="DATA Act D2 Process Overview">
            <a:extLst>
              <a:ext uri="{FF2B5EF4-FFF2-40B4-BE49-F238E27FC236}">
                <a16:creationId xmlns:a16="http://schemas.microsoft.com/office/drawing/2014/main" id="{72D9E83F-87A1-4BC8-936E-00C940AEDDB8}"/>
              </a:ext>
            </a:extLst>
          </p:cNvPr>
          <p:cNvSpPr txBox="1">
            <a:spLocks noChangeArrowheads="1"/>
          </p:cNvSpPr>
          <p:nvPr/>
        </p:nvSpPr>
        <p:spPr bwMode="auto">
          <a:xfrm>
            <a:off x="1143000" y="312420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a:spcBef>
                <a:spcPct val="0"/>
              </a:spcBef>
              <a:buClrTx/>
              <a:buFontTx/>
              <a:buNone/>
            </a:pPr>
            <a:r>
              <a:rPr lang="en-US" altLang="en-US" sz="3600" b="1">
                <a:solidFill>
                  <a:srgbClr val="195481"/>
                </a:solidFill>
              </a:rPr>
              <a:t>DATA Act – D2 Process Overview</a:t>
            </a:r>
          </a:p>
        </p:txBody>
      </p:sp>
      <p:sp>
        <p:nvSpPr>
          <p:cNvPr id="3" name="Slide Number Placeholder 2" descr="4">
            <a:extLst>
              <a:ext uri="{FF2B5EF4-FFF2-40B4-BE49-F238E27FC236}">
                <a16:creationId xmlns:a16="http://schemas.microsoft.com/office/drawing/2014/main" id="{556D87F3-B586-4BAB-B5EA-59510401D2A0}"/>
              </a:ext>
            </a:extLst>
          </p:cNvPr>
          <p:cNvSpPr>
            <a:spLocks noGrp="1"/>
          </p:cNvSpPr>
          <p:nvPr>
            <p:ph type="sldNum" sz="quarter" idx="10"/>
          </p:nvPr>
        </p:nvSpPr>
        <p:spPr/>
        <p:txBody>
          <a:bodyPr/>
          <a:lstStyle/>
          <a:p>
            <a:pPr>
              <a:defRPr/>
            </a:pPr>
            <a:fld id="{385BB93E-5B6B-4ACC-90F9-D81FEB61F544}"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descr="d2 process schedule key dates">
            <a:extLst>
              <a:ext uri="{FF2B5EF4-FFF2-40B4-BE49-F238E27FC236}">
                <a16:creationId xmlns:a16="http://schemas.microsoft.com/office/drawing/2014/main" id="{0AD1C242-2695-449F-8193-59B87E094B1D}"/>
              </a:ext>
            </a:extLst>
          </p:cNvPr>
          <p:cNvSpPr>
            <a:spLocks noGrp="1" noChangeArrowheads="1"/>
          </p:cNvSpPr>
          <p:nvPr>
            <p:ph type="title"/>
          </p:nvPr>
        </p:nvSpPr>
        <p:spPr>
          <a:xfrm>
            <a:off x="1600200" y="304800"/>
            <a:ext cx="7086600" cy="1143000"/>
          </a:xfrm>
        </p:spPr>
        <p:txBody>
          <a:bodyPr/>
          <a:lstStyle/>
          <a:p>
            <a:r>
              <a:rPr lang="en-US" altLang="en-US"/>
              <a:t>D2 Process Schedule Key Dates </a:t>
            </a:r>
          </a:p>
        </p:txBody>
      </p:sp>
      <p:graphicFrame>
        <p:nvGraphicFramePr>
          <p:cNvPr id="2" name="Diagram 1" descr="D2 Process Schedule Key Dates:&#10;First semi monthly processing and second semi monthly processing">
            <a:extLst>
              <a:ext uri="{FF2B5EF4-FFF2-40B4-BE49-F238E27FC236}">
                <a16:creationId xmlns:a16="http://schemas.microsoft.com/office/drawing/2014/main" id="{4CAA9895-3747-4B61-B99C-459598A19452}"/>
              </a:ext>
            </a:extLst>
          </p:cNvPr>
          <p:cNvGraphicFramePr/>
          <p:nvPr>
            <p:extLst>
              <p:ext uri="{D42A27DB-BD31-4B8C-83A1-F6EECF244321}">
                <p14:modId xmlns:p14="http://schemas.microsoft.com/office/powerpoint/2010/main" val="68096170"/>
              </p:ext>
            </p:extLst>
          </p:nvPr>
        </p:nvGraphicFramePr>
        <p:xfrm>
          <a:off x="457200" y="1828800"/>
          <a:ext cx="8610600" cy="4246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3B8E200-37D9-4D9C-B905-8FC1EF7AF7B5}"/>
              </a:ext>
            </a:extLst>
          </p:cNvPr>
          <p:cNvSpPr>
            <a:spLocks noGrp="1" noChangeArrowheads="1"/>
          </p:cNvSpPr>
          <p:nvPr>
            <p:ph type="title"/>
          </p:nvPr>
        </p:nvSpPr>
        <p:spPr/>
        <p:txBody>
          <a:bodyPr/>
          <a:lstStyle/>
          <a:p>
            <a:pPr algn="ctr"/>
            <a:r>
              <a:rPr lang="en-US" altLang="en-US"/>
              <a:t>D2 Inbound Data</a:t>
            </a:r>
          </a:p>
        </p:txBody>
      </p:sp>
      <p:graphicFrame>
        <p:nvGraphicFramePr>
          <p:cNvPr id="10244" name="Content Placeholder 4" descr="D2 inbound data">
            <a:extLst>
              <a:ext uri="{FF2B5EF4-FFF2-40B4-BE49-F238E27FC236}">
                <a16:creationId xmlns:a16="http://schemas.microsoft.com/office/drawing/2014/main" id="{03B430BD-36FE-4EB1-AA72-13FB210E0BB6}"/>
              </a:ext>
            </a:extLst>
          </p:cNvPr>
          <p:cNvGraphicFramePr>
            <a:graphicFrameLocks noGrp="1" noChangeAspect="1"/>
          </p:cNvGraphicFramePr>
          <p:nvPr>
            <p:ph idx="1"/>
            <p:extLst>
              <p:ext uri="{D42A27DB-BD31-4B8C-83A1-F6EECF244321}">
                <p14:modId xmlns:p14="http://schemas.microsoft.com/office/powerpoint/2010/main" val="2242995480"/>
              </p:ext>
            </p:extLst>
          </p:nvPr>
        </p:nvGraphicFramePr>
        <p:xfrm>
          <a:off x="381000" y="2971800"/>
          <a:ext cx="8077200" cy="1828800"/>
        </p:xfrm>
        <a:graphic>
          <a:graphicData uri="http://schemas.openxmlformats.org/presentationml/2006/ole">
            <mc:AlternateContent xmlns:mc="http://schemas.openxmlformats.org/markup-compatibility/2006">
              <mc:Choice xmlns:v="urn:schemas-microsoft-com:vml" Requires="v">
                <p:oleObj spid="_x0000_s10250" name="Visio" r:id="rId3" imgW="5227397" imgH="1005912" progId="Visio.Drawing.15">
                  <p:embed/>
                </p:oleObj>
              </mc:Choice>
              <mc:Fallback>
                <p:oleObj name="Visio" r:id="rId3" imgW="5227397" imgH="1005912" progId="Visio.Drawing.15">
                  <p:embed/>
                  <p:pic>
                    <p:nvPicPr>
                      <p:cNvPr id="0" name="Content Placeholder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9718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sp>
        <p:nvSpPr>
          <p:cNvPr id="4" name="Slide Number Placeholder 3">
            <a:extLst>
              <a:ext uri="{FF2B5EF4-FFF2-40B4-BE49-F238E27FC236}">
                <a16:creationId xmlns:a16="http://schemas.microsoft.com/office/drawing/2014/main" id="{FC026577-C0BB-46D9-805B-041499EB4ACA}"/>
              </a:ext>
            </a:extLst>
          </p:cNvPr>
          <p:cNvSpPr>
            <a:spLocks noGrp="1"/>
          </p:cNvSpPr>
          <p:nvPr>
            <p:ph type="sldNum" sz="quarter" idx="10"/>
          </p:nvPr>
        </p:nvSpPr>
        <p:spPr/>
        <p:txBody>
          <a:bodyPr/>
          <a:lstStyle/>
          <a:p>
            <a:pPr>
              <a:defRPr/>
            </a:pPr>
            <a:fld id="{7759D51B-1C8B-4C4D-A363-80496EE5330E}"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descr="step 3: processing agency files in PB7">
            <a:extLst>
              <a:ext uri="{FF2B5EF4-FFF2-40B4-BE49-F238E27FC236}">
                <a16:creationId xmlns:a16="http://schemas.microsoft.com/office/drawing/2014/main" id="{BE740B7F-EB85-4253-A575-B03D1D5C3FAC}"/>
              </a:ext>
            </a:extLst>
          </p:cNvPr>
          <p:cNvSpPr>
            <a:spLocks noGrp="1" noChangeArrowheads="1"/>
          </p:cNvSpPr>
          <p:nvPr>
            <p:ph type="title"/>
          </p:nvPr>
        </p:nvSpPr>
        <p:spPr/>
        <p:txBody>
          <a:bodyPr/>
          <a:lstStyle/>
          <a:p>
            <a:r>
              <a:rPr lang="en-US" altLang="en-US"/>
              <a:t>STEP 3: Processing Agency Files in PB7 </a:t>
            </a:r>
            <a:r>
              <a:rPr lang="en-US" altLang="en-US" sz="1800"/>
              <a:t>Continued…..</a:t>
            </a:r>
            <a:endParaRPr lang="en-US" altLang="en-US"/>
          </a:p>
        </p:txBody>
      </p:sp>
      <p:sp>
        <p:nvSpPr>
          <p:cNvPr id="4" name="TextBox 3" descr="Pre-Validation program ZDATA_ACT_FILE_VALIDATION, processes the files from DATA_ACT/inbound&#10;Folder.&#10;&#10;Pre-Validation program processes multiple files&#10;After processing multiple files, &#10;If the files pass the pre-validation, files will be left in the DATA_ACT/inbound for further processing&#10;If the files fail the pre-validation, bad files will be moved to DATA_ACT/bad_D2 folder along with error log&#10;Program sends email to the respective agency POC and to the team along with error log, agency needs to fix the issue identified in the error log and resend the failed file again for re processing&#10;Further follow-up from the team may be required to re process the failed files&#10;If the Agency Code is not part of the inbound file, process chain fails. Inbound file must have agency code part of the file name&#10;">
            <a:extLst>
              <a:ext uri="{FF2B5EF4-FFF2-40B4-BE49-F238E27FC236}">
                <a16:creationId xmlns:a16="http://schemas.microsoft.com/office/drawing/2014/main" id="{2F44EA44-45D4-4EF8-9724-5795DFB6E9C0}"/>
              </a:ext>
            </a:extLst>
          </p:cNvPr>
          <p:cNvSpPr txBox="1"/>
          <p:nvPr/>
        </p:nvSpPr>
        <p:spPr>
          <a:xfrm>
            <a:off x="179388" y="1828800"/>
            <a:ext cx="8610600" cy="5754688"/>
          </a:xfrm>
          <a:prstGeom prst="rect">
            <a:avLst/>
          </a:prstGeom>
          <a:noFill/>
        </p:spPr>
        <p:txBody>
          <a:bodyPr>
            <a:spAutoFit/>
          </a:bodyPr>
          <a:lstStyle/>
          <a:p>
            <a:pPr eaLnBrk="1" fontAlgn="auto" hangingPunct="1">
              <a:spcBef>
                <a:spcPts val="0"/>
              </a:spcBef>
              <a:spcAft>
                <a:spcPts val="0"/>
              </a:spcAft>
              <a:defRPr/>
            </a:pPr>
            <a:r>
              <a:rPr lang="en-US" sz="1400" dirty="0"/>
              <a:t>Pre-Validation program </a:t>
            </a:r>
            <a:r>
              <a:rPr lang="en-US" sz="1400" b="1" dirty="0"/>
              <a:t>ZDATA_ACT_FILE_VALIDATION, </a:t>
            </a:r>
            <a:r>
              <a:rPr lang="en-US" sz="1400" dirty="0"/>
              <a:t>processes the files from </a:t>
            </a:r>
            <a:r>
              <a:rPr lang="en-US" sz="1400" b="1" dirty="0"/>
              <a:t>DATA_ACT/inbound</a:t>
            </a:r>
            <a:endParaRPr lang="en-US" sz="1400" dirty="0">
              <a:latin typeface="+mn-lt"/>
            </a:endParaRPr>
          </a:p>
          <a:p>
            <a:pPr eaLnBrk="1" fontAlgn="auto" hangingPunct="1">
              <a:spcBef>
                <a:spcPts val="0"/>
              </a:spcBef>
              <a:spcAft>
                <a:spcPts val="0"/>
              </a:spcAft>
              <a:defRPr/>
            </a:pPr>
            <a:r>
              <a:rPr lang="en-US" sz="1400" dirty="0">
                <a:latin typeface="+mn-lt"/>
              </a:rPr>
              <a:t>Folder.</a:t>
            </a:r>
          </a:p>
          <a:p>
            <a:pPr eaLnBrk="1" fontAlgn="auto" hangingPunct="1">
              <a:spcBef>
                <a:spcPts val="0"/>
              </a:spcBef>
              <a:spcAft>
                <a:spcPts val="0"/>
              </a:spcAft>
              <a:defRPr/>
            </a:pPr>
            <a:endParaRPr lang="en-US" sz="1400" dirty="0">
              <a:latin typeface="+mn-lt"/>
            </a:endParaRPr>
          </a:p>
          <a:p>
            <a:pPr marL="342900" indent="-342900" eaLnBrk="1" fontAlgn="auto" hangingPunct="1">
              <a:spcBef>
                <a:spcPts val="0"/>
              </a:spcBef>
              <a:spcAft>
                <a:spcPts val="0"/>
              </a:spcAft>
              <a:buFont typeface="+mj-lt"/>
              <a:buAutoNum type="arabicPeriod"/>
              <a:defRPr/>
            </a:pPr>
            <a:r>
              <a:rPr lang="en-US" sz="1550" dirty="0">
                <a:latin typeface="+mn-lt"/>
              </a:rPr>
              <a:t>Pre-Validation program processes multiple files</a:t>
            </a:r>
          </a:p>
          <a:p>
            <a:pPr marL="342900" indent="-342900" eaLnBrk="1" fontAlgn="auto" hangingPunct="1">
              <a:spcBef>
                <a:spcPts val="0"/>
              </a:spcBef>
              <a:spcAft>
                <a:spcPts val="0"/>
              </a:spcAft>
              <a:buFont typeface="+mj-lt"/>
              <a:buAutoNum type="arabicPeriod"/>
              <a:defRPr/>
            </a:pPr>
            <a:r>
              <a:rPr lang="en-US" sz="1550" dirty="0">
                <a:latin typeface="+mn-lt"/>
              </a:rPr>
              <a:t>After processing multiple files, </a:t>
            </a:r>
          </a:p>
          <a:p>
            <a:pPr marL="800100" lvl="1" indent="-342900" eaLnBrk="1" fontAlgn="auto" hangingPunct="1">
              <a:spcBef>
                <a:spcPts val="0"/>
              </a:spcBef>
              <a:spcAft>
                <a:spcPts val="0"/>
              </a:spcAft>
              <a:buFont typeface="+mj-lt"/>
              <a:buAutoNum type="arabicPeriod"/>
              <a:defRPr/>
            </a:pPr>
            <a:r>
              <a:rPr lang="en-US" sz="1550" dirty="0">
                <a:latin typeface="+mn-lt"/>
              </a:rPr>
              <a:t>If the files pass the pre-validation, files will be left in the </a:t>
            </a:r>
            <a:r>
              <a:rPr lang="en-US" sz="1550" b="1" dirty="0">
                <a:latin typeface="+mn-lt"/>
              </a:rPr>
              <a:t>DATA_ACT/inbound </a:t>
            </a:r>
            <a:r>
              <a:rPr lang="en-US" sz="1550" dirty="0">
                <a:latin typeface="+mn-lt"/>
              </a:rPr>
              <a:t>for further processing</a:t>
            </a:r>
          </a:p>
          <a:p>
            <a:pPr marL="800100" lvl="1" indent="-342900" eaLnBrk="1" fontAlgn="auto" hangingPunct="1">
              <a:spcBef>
                <a:spcPts val="0"/>
              </a:spcBef>
              <a:spcAft>
                <a:spcPts val="0"/>
              </a:spcAft>
              <a:buFont typeface="+mj-lt"/>
              <a:buAutoNum type="arabicPeriod"/>
              <a:defRPr/>
            </a:pPr>
            <a:r>
              <a:rPr lang="en-US" sz="1550" dirty="0">
                <a:latin typeface="+mn-lt"/>
              </a:rPr>
              <a:t>If the files fail the pre-validation, bad files will be moved to </a:t>
            </a:r>
            <a:r>
              <a:rPr lang="en-US" sz="1550" b="1" dirty="0">
                <a:latin typeface="+mn-lt"/>
              </a:rPr>
              <a:t>DATA_ACT/bad_D2 </a:t>
            </a:r>
            <a:r>
              <a:rPr lang="en-US" sz="1550" dirty="0">
                <a:latin typeface="+mn-lt"/>
              </a:rPr>
              <a:t>folder along with error log</a:t>
            </a:r>
          </a:p>
          <a:p>
            <a:pPr marL="800100" lvl="1" indent="-342900" eaLnBrk="1" fontAlgn="auto" hangingPunct="1">
              <a:spcBef>
                <a:spcPts val="0"/>
              </a:spcBef>
              <a:spcAft>
                <a:spcPts val="0"/>
              </a:spcAft>
              <a:buFont typeface="+mj-lt"/>
              <a:buAutoNum type="arabicPeriod"/>
              <a:defRPr/>
            </a:pPr>
            <a:r>
              <a:rPr lang="en-US" sz="1550" dirty="0">
                <a:latin typeface="+mn-lt"/>
              </a:rPr>
              <a:t>Program sends email to the respective agency POC and to the team along with error log, agency needs to fix the issue identified in the error log and resend the failed file again for re processing</a:t>
            </a:r>
          </a:p>
          <a:p>
            <a:pPr marL="800100" lvl="1" indent="-342900" eaLnBrk="1" fontAlgn="auto" hangingPunct="1">
              <a:spcBef>
                <a:spcPts val="0"/>
              </a:spcBef>
              <a:spcAft>
                <a:spcPts val="0"/>
              </a:spcAft>
              <a:buFont typeface="+mj-lt"/>
              <a:buAutoNum type="arabicPeriod"/>
              <a:defRPr/>
            </a:pPr>
            <a:r>
              <a:rPr lang="en-US" sz="1550" dirty="0">
                <a:latin typeface="+mn-lt"/>
              </a:rPr>
              <a:t>Further follow-up from the team may be required to re process the failed files</a:t>
            </a:r>
          </a:p>
          <a:p>
            <a:pPr marL="800100" lvl="1" indent="-342900" eaLnBrk="1" fontAlgn="auto" hangingPunct="1">
              <a:spcBef>
                <a:spcPts val="0"/>
              </a:spcBef>
              <a:spcAft>
                <a:spcPts val="0"/>
              </a:spcAft>
              <a:buFont typeface="+mj-lt"/>
              <a:buAutoNum type="arabicPeriod"/>
              <a:defRPr/>
            </a:pPr>
            <a:r>
              <a:rPr lang="en-US" sz="1550" dirty="0">
                <a:latin typeface="+mn-lt"/>
              </a:rPr>
              <a:t>If the Agency Code is not part of the inbound file, process chain fails. Inbound file must have agency code part of the file name</a:t>
            </a:r>
          </a:p>
          <a:p>
            <a:pPr marL="342900" indent="-342900" eaLnBrk="1" fontAlgn="auto" hangingPunct="1">
              <a:spcBef>
                <a:spcPts val="0"/>
              </a:spcBef>
              <a:spcAft>
                <a:spcPts val="0"/>
              </a:spcAft>
              <a:buFont typeface="+mj-lt"/>
              <a:buAutoNum type="arabicPeriod"/>
              <a:defRPr/>
            </a:pPr>
            <a:endParaRPr lang="en-US" sz="1400" dirty="0"/>
          </a:p>
          <a:p>
            <a:pPr eaLnBrk="1" fontAlgn="auto" hangingPunct="1">
              <a:spcBef>
                <a:spcPts val="0"/>
              </a:spcBef>
              <a:spcAft>
                <a:spcPts val="0"/>
              </a:spcAft>
              <a:defRPr/>
            </a:pPr>
            <a:r>
              <a:rPr lang="en-US" sz="1400" dirty="0"/>
              <a:t>	</a:t>
            </a:r>
          </a:p>
          <a:p>
            <a:pPr marL="342900" indent="-342900" eaLnBrk="1" fontAlgn="auto" hangingPunct="1">
              <a:spcBef>
                <a:spcPts val="0"/>
              </a:spcBef>
              <a:spcAft>
                <a:spcPts val="0"/>
              </a:spcAft>
              <a:buFontTx/>
              <a:buAutoNum type="arabicPeriod"/>
              <a:defRPr/>
            </a:pPr>
            <a:endParaRPr lang="en-US" sz="1400" dirty="0"/>
          </a:p>
          <a:p>
            <a:pPr marL="342900" indent="-342900" eaLnBrk="1" fontAlgn="auto" hangingPunct="1">
              <a:spcBef>
                <a:spcPts val="0"/>
              </a:spcBef>
              <a:spcAft>
                <a:spcPts val="0"/>
              </a:spcAft>
              <a:buFontTx/>
              <a:buAutoNum type="arabicPeriod"/>
              <a:defRPr/>
            </a:pPr>
            <a:endParaRPr lang="en-US" sz="1400" dirty="0"/>
          </a:p>
          <a:p>
            <a:pPr marL="342900" indent="-342900" eaLnBrk="1" fontAlgn="auto" hangingPunct="1">
              <a:spcBef>
                <a:spcPts val="0"/>
              </a:spcBef>
              <a:spcAft>
                <a:spcPts val="0"/>
              </a:spcAft>
              <a:buFontTx/>
              <a:buAutoNum type="arabicPeriod"/>
              <a:defRPr/>
            </a:pPr>
            <a:endParaRPr lang="en-US" sz="1400" dirty="0"/>
          </a:p>
          <a:p>
            <a:pPr marL="342900" indent="-342900" eaLnBrk="1" fontAlgn="auto" hangingPunct="1">
              <a:spcBef>
                <a:spcPts val="0"/>
              </a:spcBef>
              <a:spcAft>
                <a:spcPts val="0"/>
              </a:spcAft>
              <a:buFontTx/>
              <a:buAutoNum type="arabicPeriod"/>
              <a:defRPr/>
            </a:pPr>
            <a:endParaRPr lang="en-US" sz="1400" dirty="0"/>
          </a:p>
          <a:p>
            <a:pPr marL="342900" indent="-342900" eaLnBrk="1" fontAlgn="auto" hangingPunct="1">
              <a:spcBef>
                <a:spcPts val="0"/>
              </a:spcBef>
              <a:spcAft>
                <a:spcPts val="0"/>
              </a:spcAft>
              <a:buFont typeface="+mj-lt"/>
              <a:buAutoNum type="arabicPeriod"/>
              <a:defRPr/>
            </a:pPr>
            <a:endParaRPr lang="en-US" sz="1400" dirty="0"/>
          </a:p>
          <a:p>
            <a:pPr marL="342900" indent="-342900" eaLnBrk="1" fontAlgn="auto" hangingPunct="1">
              <a:spcBef>
                <a:spcPts val="0"/>
              </a:spcBef>
              <a:spcAft>
                <a:spcPts val="0"/>
              </a:spcAft>
              <a:buFont typeface="+mj-lt"/>
              <a:buAutoNum type="arabicPeriod"/>
              <a:defRPr/>
            </a:pPr>
            <a:endParaRPr lang="en-US" sz="1400" dirty="0">
              <a:latin typeface="+mn-lt"/>
            </a:endParaRPr>
          </a:p>
          <a:p>
            <a:pPr eaLnBrk="1" fontAlgn="auto" hangingPunct="1">
              <a:spcBef>
                <a:spcPts val="0"/>
              </a:spcBef>
              <a:spcAft>
                <a:spcPts val="0"/>
              </a:spcAft>
              <a:defRPr/>
            </a:pPr>
            <a:endParaRPr lang="en-US" sz="1400" dirty="0">
              <a:latin typeface="+mn-lt"/>
            </a:endParaRPr>
          </a:p>
          <a:p>
            <a:pPr marL="342900" indent="-342900" eaLnBrk="1" fontAlgn="auto" hangingPunct="1">
              <a:spcBef>
                <a:spcPts val="0"/>
              </a:spcBef>
              <a:spcAft>
                <a:spcPts val="0"/>
              </a:spcAft>
              <a:buFontTx/>
              <a:buAutoNum type="arabicPeriod"/>
              <a:defRPr/>
            </a:pPr>
            <a:endParaRPr lang="en-US" sz="1400" dirty="0">
              <a:latin typeface="+mn-lt"/>
            </a:endParaRPr>
          </a:p>
        </p:txBody>
      </p:sp>
      <p:sp>
        <p:nvSpPr>
          <p:cNvPr id="3" name="Slide Number Placeholder 2" descr="7">
            <a:extLst>
              <a:ext uri="{FF2B5EF4-FFF2-40B4-BE49-F238E27FC236}">
                <a16:creationId xmlns:a16="http://schemas.microsoft.com/office/drawing/2014/main" id="{6FB4595F-C9E8-4BF5-BB8A-DBAD37F2E943}"/>
              </a:ext>
            </a:extLst>
          </p:cNvPr>
          <p:cNvSpPr>
            <a:spLocks noGrp="1"/>
          </p:cNvSpPr>
          <p:nvPr>
            <p:ph type="sldNum" sz="quarter" idx="10"/>
          </p:nvPr>
        </p:nvSpPr>
        <p:spPr/>
        <p:txBody>
          <a:bodyPr/>
          <a:lstStyle/>
          <a:p>
            <a:pPr>
              <a:defRPr/>
            </a:pPr>
            <a:fld id="{F46AA469-6813-4570-A158-FE1B1F8B3279}"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Agency Files on BW Server">
            <a:extLst>
              <a:ext uri="{FF2B5EF4-FFF2-40B4-BE49-F238E27FC236}">
                <a16:creationId xmlns:a16="http://schemas.microsoft.com/office/drawing/2014/main" id="{08E18A66-E1B3-4AFD-AEF2-AFA040256EF9}"/>
              </a:ext>
            </a:extLst>
          </p:cNvPr>
          <p:cNvSpPr>
            <a:spLocks noGrp="1"/>
          </p:cNvSpPr>
          <p:nvPr>
            <p:ph type="title"/>
          </p:nvPr>
        </p:nvSpPr>
        <p:spPr/>
        <p:txBody>
          <a:bodyPr/>
          <a:lstStyle/>
          <a:p>
            <a:r>
              <a:rPr lang="en-US" dirty="0"/>
              <a:t>Agency Files On BW Server</a:t>
            </a:r>
          </a:p>
        </p:txBody>
      </p:sp>
      <p:sp>
        <p:nvSpPr>
          <p:cNvPr id="5" name="TextBox 3" descr="INBound Files">
            <a:extLst>
              <a:ext uri="{FF2B5EF4-FFF2-40B4-BE49-F238E27FC236}">
                <a16:creationId xmlns:a16="http://schemas.microsoft.com/office/drawing/2014/main" id="{682E0169-61FF-4F2E-A955-CBCD70ABD5D0}"/>
              </a:ext>
            </a:extLst>
          </p:cNvPr>
          <p:cNvSpPr txBox="1">
            <a:spLocks noGrp="1" noChangeArrowheads="1"/>
          </p:cNvSpPr>
          <p:nvPr>
            <p:ph idx="1"/>
          </p:nvPr>
        </p:nvSpPr>
        <p:spPr bwMode="auto">
          <a:xfrm>
            <a:off x="271463" y="1698625"/>
            <a:ext cx="8415337"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pPr>
            <a:r>
              <a:rPr lang="en-US" altLang="en-US" b="1" u="sng" dirty="0"/>
              <a:t>INBOUND FILES</a:t>
            </a:r>
          </a:p>
        </p:txBody>
      </p:sp>
      <p:sp>
        <p:nvSpPr>
          <p:cNvPr id="6" name="TextBox 5" descr="Agencies send the file to the Drop Box, from the drop box files are transferred to BW Server by PI Team. If the files are missing on the BW Server, contact PI team&#10;&#10;On the BW Server the files to be processed are stored in &#10; /sapmnt/PB7/EAIData/INT/DATA_ACT/inbound&#10;&#10;After a file is processed the file in the original format is stored in &#10; /sapmnt/PB7/EAIData/INT/DATA_ACT/archive&#10;&#10;Each agency file is processed through a validation program (ZDATA_ACT_FILE_VALIDATION) and if a file is bad, it is moved to /sapmnt/PB7/EAIData/INT/DATA_ACT/bad_D2 directory&#10;">
            <a:extLst>
              <a:ext uri="{FF2B5EF4-FFF2-40B4-BE49-F238E27FC236}">
                <a16:creationId xmlns:a16="http://schemas.microsoft.com/office/drawing/2014/main" id="{17502A06-5FF2-4E88-BCA1-D13D400778B7}"/>
              </a:ext>
            </a:extLst>
          </p:cNvPr>
          <p:cNvSpPr txBox="1"/>
          <p:nvPr/>
        </p:nvSpPr>
        <p:spPr>
          <a:xfrm>
            <a:off x="381000" y="2057400"/>
            <a:ext cx="8382000" cy="3063875"/>
          </a:xfrm>
          <a:prstGeom prst="rect">
            <a:avLst/>
          </a:prstGeom>
          <a:noFill/>
        </p:spPr>
        <p:txBody>
          <a:bodyPr>
            <a:spAutoFit/>
          </a:bodyPr>
          <a:lstStyle/>
          <a:p>
            <a:pPr eaLnBrk="1" fontAlgn="auto" hangingPunct="1">
              <a:spcBef>
                <a:spcPts val="0"/>
              </a:spcBef>
              <a:spcAft>
                <a:spcPts val="0"/>
              </a:spcAft>
              <a:defRPr/>
            </a:pPr>
            <a:r>
              <a:rPr lang="en-US" sz="1500" dirty="0">
                <a:latin typeface="+mn-lt"/>
                <a:cs typeface="Calibri" panose="020F0502020204030204" pitchFamily="34" charset="0"/>
              </a:rPr>
              <a:t>Agencies send the file to the Drop Box, from the drop box files are transferred to BW Server by PI Team. If the files are missing on the BW Server, contact PI team</a:t>
            </a:r>
          </a:p>
          <a:p>
            <a:pPr marL="285750" indent="-285750" eaLnBrk="1" fontAlgn="auto" hangingPunct="1">
              <a:spcBef>
                <a:spcPts val="0"/>
              </a:spcBef>
              <a:spcAft>
                <a:spcPts val="0"/>
              </a:spcAft>
              <a:buFont typeface="Arial" panose="020B0604020202020204" pitchFamily="34" charset="0"/>
              <a:buChar char="•"/>
              <a:defRPr/>
            </a:pPr>
            <a:endParaRPr lang="en-US" sz="1500" dirty="0">
              <a:latin typeface="+mn-lt"/>
              <a:cs typeface="Calibri" panose="020F0502020204030204" pitchFamily="34" charset="0"/>
            </a:endParaRPr>
          </a:p>
          <a:p>
            <a:pPr marL="342900" indent="-342900" eaLnBrk="1" fontAlgn="auto" hangingPunct="1">
              <a:spcBef>
                <a:spcPts val="0"/>
              </a:spcBef>
              <a:spcAft>
                <a:spcPts val="0"/>
              </a:spcAft>
              <a:buFont typeface="Arial" panose="020B0604020202020204" pitchFamily="34" charset="0"/>
              <a:buChar char="•"/>
              <a:defRPr/>
            </a:pPr>
            <a:r>
              <a:rPr lang="en-US" sz="1500" dirty="0">
                <a:latin typeface="+mn-lt"/>
                <a:cs typeface="Calibri" panose="020F0502020204030204" pitchFamily="34" charset="0"/>
              </a:rPr>
              <a:t>On the BW Server the files to be processed are stored in </a:t>
            </a:r>
          </a:p>
          <a:p>
            <a:pPr eaLnBrk="1" fontAlgn="auto" hangingPunct="1">
              <a:spcBef>
                <a:spcPts val="0"/>
              </a:spcBef>
              <a:spcAft>
                <a:spcPts val="0"/>
              </a:spcAft>
              <a:defRPr/>
            </a:pPr>
            <a:r>
              <a:rPr lang="en-US" sz="1500" dirty="0">
                <a:latin typeface="+mn-lt"/>
                <a:cs typeface="Calibri" panose="020F0502020204030204" pitchFamily="34" charset="0"/>
              </a:rPr>
              <a:t>	/</a:t>
            </a:r>
            <a:r>
              <a:rPr lang="en-US" sz="1500" dirty="0" err="1">
                <a:latin typeface="+mn-lt"/>
                <a:cs typeface="Calibri" panose="020F0502020204030204" pitchFamily="34" charset="0"/>
              </a:rPr>
              <a:t>sapmnt</a:t>
            </a:r>
            <a:r>
              <a:rPr lang="en-US" sz="1500" dirty="0">
                <a:latin typeface="+mn-lt"/>
                <a:cs typeface="Calibri" panose="020F0502020204030204" pitchFamily="34" charset="0"/>
              </a:rPr>
              <a:t>/PB7/</a:t>
            </a:r>
            <a:r>
              <a:rPr lang="en-US" sz="1500" dirty="0" err="1">
                <a:latin typeface="+mn-lt"/>
                <a:cs typeface="Calibri" panose="020F0502020204030204" pitchFamily="34" charset="0"/>
              </a:rPr>
              <a:t>EAIData</a:t>
            </a:r>
            <a:r>
              <a:rPr lang="en-US" sz="1500" dirty="0">
                <a:latin typeface="+mn-lt"/>
                <a:cs typeface="Calibri" panose="020F0502020204030204" pitchFamily="34" charset="0"/>
              </a:rPr>
              <a:t>/INT/DATA_ACT/inbound</a:t>
            </a:r>
          </a:p>
          <a:p>
            <a:pPr marL="285750" indent="-285750" eaLnBrk="1" fontAlgn="auto" hangingPunct="1">
              <a:spcBef>
                <a:spcPts val="0"/>
              </a:spcBef>
              <a:spcAft>
                <a:spcPts val="0"/>
              </a:spcAft>
              <a:buFont typeface="Arial" panose="020B0604020202020204" pitchFamily="34" charset="0"/>
              <a:buChar char="•"/>
              <a:defRPr/>
            </a:pPr>
            <a:endParaRPr lang="en-US" sz="1500" dirty="0">
              <a:latin typeface="+mn-lt"/>
              <a:cs typeface="Calibri" panose="020F0502020204030204" pitchFamily="34" charset="0"/>
            </a:endParaRPr>
          </a:p>
          <a:p>
            <a:pPr marL="342900" indent="-342900" eaLnBrk="1" fontAlgn="auto" hangingPunct="1">
              <a:spcBef>
                <a:spcPts val="0"/>
              </a:spcBef>
              <a:spcAft>
                <a:spcPts val="0"/>
              </a:spcAft>
              <a:buFont typeface="Arial" panose="020B0604020202020204" pitchFamily="34" charset="0"/>
              <a:buChar char="•"/>
              <a:defRPr/>
            </a:pPr>
            <a:r>
              <a:rPr lang="en-US" sz="1500" dirty="0">
                <a:latin typeface="+mn-lt"/>
                <a:cs typeface="Calibri" panose="020F0502020204030204" pitchFamily="34" charset="0"/>
              </a:rPr>
              <a:t>After a file is processed the file in the original format is stored in </a:t>
            </a:r>
          </a:p>
          <a:p>
            <a:pPr lvl="1" eaLnBrk="1" fontAlgn="auto" hangingPunct="1">
              <a:spcBef>
                <a:spcPts val="0"/>
              </a:spcBef>
              <a:spcAft>
                <a:spcPts val="0"/>
              </a:spcAft>
              <a:defRPr/>
            </a:pPr>
            <a:r>
              <a:rPr lang="en-US" sz="1500" dirty="0">
                <a:latin typeface="+mn-lt"/>
                <a:cs typeface="Calibri" panose="020F0502020204030204" pitchFamily="34" charset="0"/>
              </a:rPr>
              <a:t>	/</a:t>
            </a:r>
            <a:r>
              <a:rPr lang="en-US" sz="1500" dirty="0" err="1">
                <a:latin typeface="+mn-lt"/>
                <a:cs typeface="Calibri" panose="020F0502020204030204" pitchFamily="34" charset="0"/>
              </a:rPr>
              <a:t>sapmnt</a:t>
            </a:r>
            <a:r>
              <a:rPr lang="en-US" sz="1500" dirty="0">
                <a:latin typeface="+mn-lt"/>
                <a:cs typeface="Calibri" panose="020F0502020204030204" pitchFamily="34" charset="0"/>
              </a:rPr>
              <a:t>/PB7/</a:t>
            </a:r>
            <a:r>
              <a:rPr lang="en-US" sz="1500" dirty="0" err="1">
                <a:latin typeface="+mn-lt"/>
                <a:cs typeface="Calibri" panose="020F0502020204030204" pitchFamily="34" charset="0"/>
              </a:rPr>
              <a:t>EAIData</a:t>
            </a:r>
            <a:r>
              <a:rPr lang="en-US" sz="1500" dirty="0">
                <a:latin typeface="+mn-lt"/>
                <a:cs typeface="Calibri" panose="020F0502020204030204" pitchFamily="34" charset="0"/>
              </a:rPr>
              <a:t>/INT/DATA_ACT/archive</a:t>
            </a:r>
          </a:p>
          <a:p>
            <a:pPr lvl="1" eaLnBrk="1" fontAlgn="auto" hangingPunct="1">
              <a:spcBef>
                <a:spcPts val="0"/>
              </a:spcBef>
              <a:spcAft>
                <a:spcPts val="0"/>
              </a:spcAft>
              <a:defRPr/>
            </a:pPr>
            <a:endParaRPr lang="en-US" sz="1500" dirty="0">
              <a:latin typeface="+mn-lt"/>
              <a:cs typeface="Calibri" panose="020F0502020204030204" pitchFamily="34" charset="0"/>
            </a:endParaRPr>
          </a:p>
          <a:p>
            <a:pPr eaLnBrk="1" fontAlgn="auto" hangingPunct="1">
              <a:spcBef>
                <a:spcPts val="0"/>
              </a:spcBef>
              <a:spcAft>
                <a:spcPts val="0"/>
              </a:spcAft>
              <a:defRPr/>
            </a:pPr>
            <a:r>
              <a:rPr lang="en-US" sz="1500" dirty="0">
                <a:latin typeface="+mn-lt"/>
                <a:cs typeface="Calibri" panose="020F0502020204030204" pitchFamily="34" charset="0"/>
              </a:rPr>
              <a:t>Each agency file is processed through a validation program (ZDATA_ACT_FILE_VALIDATION) and if a file is bad, it is moved to /</a:t>
            </a:r>
            <a:r>
              <a:rPr lang="en-US" sz="1500" dirty="0" err="1">
                <a:latin typeface="+mn-lt"/>
                <a:cs typeface="Calibri" panose="020F0502020204030204" pitchFamily="34" charset="0"/>
              </a:rPr>
              <a:t>sapmnt</a:t>
            </a:r>
            <a:r>
              <a:rPr lang="en-US" sz="1500" dirty="0">
                <a:latin typeface="+mn-lt"/>
                <a:cs typeface="Calibri" panose="020F0502020204030204" pitchFamily="34" charset="0"/>
              </a:rPr>
              <a:t>/PB7/</a:t>
            </a:r>
            <a:r>
              <a:rPr lang="en-US" sz="1500" dirty="0" err="1">
                <a:latin typeface="+mn-lt"/>
                <a:cs typeface="Calibri" panose="020F0502020204030204" pitchFamily="34" charset="0"/>
              </a:rPr>
              <a:t>EAIData</a:t>
            </a:r>
            <a:r>
              <a:rPr lang="en-US" sz="1500" dirty="0">
                <a:latin typeface="+mn-lt"/>
                <a:cs typeface="Calibri" panose="020F0502020204030204" pitchFamily="34" charset="0"/>
              </a:rPr>
              <a:t>/INT/DATA_ACT/bad_D2 directory</a:t>
            </a:r>
          </a:p>
          <a:p>
            <a:pPr lvl="1" eaLnBrk="1" fontAlgn="auto" hangingPunct="1">
              <a:spcBef>
                <a:spcPts val="0"/>
              </a:spcBef>
              <a:spcAft>
                <a:spcPts val="0"/>
              </a:spcAft>
              <a:defRPr/>
            </a:pPr>
            <a:endParaRPr lang="en-US" sz="1400" dirty="0">
              <a:latin typeface="Calibri" panose="020F0502020204030204" pitchFamily="34" charset="0"/>
            </a:endParaRPr>
          </a:p>
          <a:p>
            <a:pPr eaLnBrk="1" fontAlgn="auto" hangingPunct="1">
              <a:spcBef>
                <a:spcPts val="0"/>
              </a:spcBef>
              <a:spcAft>
                <a:spcPts val="0"/>
              </a:spcAft>
              <a:defRPr/>
            </a:pPr>
            <a:endParaRPr lang="en-US" sz="1400" dirty="0">
              <a:latin typeface="Calibri" panose="020F0502020204030204" pitchFamily="34" charset="0"/>
            </a:endParaRPr>
          </a:p>
        </p:txBody>
      </p:sp>
      <p:sp>
        <p:nvSpPr>
          <p:cNvPr id="7" name="TextBox 5" descr="outbound files">
            <a:extLst>
              <a:ext uri="{FF2B5EF4-FFF2-40B4-BE49-F238E27FC236}">
                <a16:creationId xmlns:a16="http://schemas.microsoft.com/office/drawing/2014/main" id="{6383FB8E-37CE-458A-82C1-E9B21B5A74CA}"/>
              </a:ext>
            </a:extLst>
          </p:cNvPr>
          <p:cNvSpPr txBox="1">
            <a:spLocks noChangeArrowheads="1"/>
          </p:cNvSpPr>
          <p:nvPr/>
        </p:nvSpPr>
        <p:spPr bwMode="auto">
          <a:xfrm>
            <a:off x="381000" y="4724400"/>
            <a:ext cx="2236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pPr>
            <a:r>
              <a:rPr lang="en-US" altLang="en-US" b="1" u="sng" dirty="0"/>
              <a:t>OUTBOUND FILES</a:t>
            </a:r>
          </a:p>
        </p:txBody>
      </p:sp>
      <p:sp>
        <p:nvSpPr>
          <p:cNvPr id="8" name="TextBox 6" descr="The file to be sent are stored in : &#10;/sapmnt/PB7/EAIData/INT/DATA_ACT/TRES/ outbound/holding directory&#10;Once the file is submitted to FABS the file should be moved &#10;From : /sapmnt/PB7/EAIData/INT/DATA_ACT/TRES/outbound/holding&#10;To : /sapmnt/PB7/EAIData/INT/DATA_ACT/TRES/outbound/submitted&#10;">
            <a:extLst>
              <a:ext uri="{FF2B5EF4-FFF2-40B4-BE49-F238E27FC236}">
                <a16:creationId xmlns:a16="http://schemas.microsoft.com/office/drawing/2014/main" id="{B4FA808E-258A-4038-8BA2-C1602969628D}"/>
              </a:ext>
            </a:extLst>
          </p:cNvPr>
          <p:cNvSpPr txBox="1">
            <a:spLocks noChangeArrowheads="1"/>
          </p:cNvSpPr>
          <p:nvPr/>
        </p:nvSpPr>
        <p:spPr bwMode="auto">
          <a:xfrm>
            <a:off x="381000" y="5181600"/>
            <a:ext cx="8382000" cy="128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9900"/>
              </a:buClr>
              <a:buFont typeface="Wingdings" panose="05000000000000000000" pitchFamily="2" charset="2"/>
              <a:buChar char="§"/>
              <a:defRPr>
                <a:solidFill>
                  <a:schemeClr val="tx1"/>
                </a:solidFill>
                <a:latin typeface="Arial" panose="020B0604020202020204" pitchFamily="34" charset="0"/>
              </a:defRPr>
            </a:lvl1pPr>
            <a:lvl2pPr marL="742950" indent="-285750">
              <a:spcBef>
                <a:spcPct val="20000"/>
              </a:spcBef>
              <a:buClr>
                <a:srgbClr val="CC9900"/>
              </a:buClr>
              <a:buFont typeface="Times New Roman" panose="02020603050405020304" pitchFamily="18" charset="0"/>
              <a:buChar char="–"/>
              <a:defRPr sz="1600">
                <a:solidFill>
                  <a:schemeClr val="tx1"/>
                </a:solidFill>
                <a:latin typeface="Arial" panose="020B0604020202020204" pitchFamily="34" charset="0"/>
              </a:defRPr>
            </a:lvl2pPr>
            <a:lvl3pPr marL="11430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3pPr>
            <a:lvl4pPr marL="1600200" indent="-228600">
              <a:spcBef>
                <a:spcPct val="20000"/>
              </a:spcBef>
              <a:buClr>
                <a:srgbClr val="CC9900"/>
              </a:buClr>
              <a:buFont typeface="Times New Roman" panose="02020603050405020304" pitchFamily="18" charset="0"/>
              <a:buChar char="–"/>
              <a:defRPr sz="1400">
                <a:solidFill>
                  <a:schemeClr val="tx1"/>
                </a:solidFill>
                <a:latin typeface="Arial" panose="020B0604020202020204" pitchFamily="34" charset="0"/>
              </a:defRPr>
            </a:lvl4pPr>
            <a:lvl5pPr marL="2057400" indent="-228600">
              <a:spcBef>
                <a:spcPct val="20000"/>
              </a:spcBef>
              <a:buClr>
                <a:srgbClr val="CC9900"/>
              </a:buClr>
              <a:buFont typeface="Wingdings" panose="05000000000000000000" pitchFamily="2" charset="2"/>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CC9900"/>
              </a:buClr>
              <a:buFont typeface="Wingdings" panose="05000000000000000000" pitchFamily="2" charset="2"/>
              <a:buChar char="§"/>
              <a:defRPr sz="1400">
                <a:solidFill>
                  <a:schemeClr val="tx1"/>
                </a:solidFill>
                <a:latin typeface="Arial" panose="020B0604020202020204" pitchFamily="34" charset="0"/>
              </a:defRPr>
            </a:lvl9pPr>
          </a:lstStyle>
          <a:p>
            <a:pPr eaLnBrk="1" hangingPunct="1">
              <a:spcBef>
                <a:spcPct val="0"/>
              </a:spcBef>
              <a:buClrTx/>
              <a:buFontTx/>
              <a:buNone/>
              <a:defRPr/>
            </a:pPr>
            <a:r>
              <a:rPr lang="en-US" altLang="en-US" sz="1550" dirty="0">
                <a:latin typeface="+mn-lt"/>
                <a:cs typeface="Calibri" panose="020F0502020204030204" pitchFamily="34" charset="0"/>
              </a:rPr>
              <a:t>The file to be sent are stored in : </a:t>
            </a:r>
          </a:p>
          <a:p>
            <a:pPr eaLnBrk="1" hangingPunct="1">
              <a:spcBef>
                <a:spcPct val="0"/>
              </a:spcBef>
              <a:buClrTx/>
              <a:buFontTx/>
              <a:buNone/>
              <a:defRPr/>
            </a:pPr>
            <a:r>
              <a:rPr lang="en-US" altLang="en-US" sz="1550" b="1" dirty="0">
                <a:latin typeface="+mn-lt"/>
                <a:cs typeface="Calibri" panose="020F0502020204030204" pitchFamily="34" charset="0"/>
              </a:rPr>
              <a:t>/</a:t>
            </a:r>
            <a:r>
              <a:rPr lang="en-US" altLang="en-US" sz="1550" b="1" dirty="0" err="1">
                <a:latin typeface="+mn-lt"/>
                <a:cs typeface="Calibri" panose="020F0502020204030204" pitchFamily="34" charset="0"/>
              </a:rPr>
              <a:t>sapmnt</a:t>
            </a:r>
            <a:r>
              <a:rPr lang="en-US" altLang="en-US" sz="1550" b="1" dirty="0">
                <a:latin typeface="+mn-lt"/>
                <a:cs typeface="Calibri" panose="020F0502020204030204" pitchFamily="34" charset="0"/>
              </a:rPr>
              <a:t>/PB7/</a:t>
            </a:r>
            <a:r>
              <a:rPr lang="en-US" altLang="en-US" sz="1550" b="1" dirty="0" err="1">
                <a:latin typeface="+mn-lt"/>
                <a:cs typeface="Calibri" panose="020F0502020204030204" pitchFamily="34" charset="0"/>
              </a:rPr>
              <a:t>EAIData</a:t>
            </a:r>
            <a:r>
              <a:rPr lang="en-US" altLang="en-US" sz="1550" b="1" dirty="0">
                <a:latin typeface="+mn-lt"/>
                <a:cs typeface="Calibri" panose="020F0502020204030204" pitchFamily="34" charset="0"/>
              </a:rPr>
              <a:t>/INT/DATA_ACT/TRES/ outbound/holding</a:t>
            </a:r>
            <a:r>
              <a:rPr lang="en-US" altLang="en-US" sz="1550" dirty="0">
                <a:latin typeface="+mn-lt"/>
                <a:cs typeface="Calibri" panose="020F0502020204030204" pitchFamily="34" charset="0"/>
              </a:rPr>
              <a:t> directory</a:t>
            </a:r>
          </a:p>
          <a:p>
            <a:pPr eaLnBrk="1" hangingPunct="1">
              <a:spcBef>
                <a:spcPct val="0"/>
              </a:spcBef>
              <a:buClrTx/>
              <a:buFontTx/>
              <a:buNone/>
              <a:defRPr/>
            </a:pPr>
            <a:r>
              <a:rPr lang="en-US" altLang="en-US" sz="1550" dirty="0">
                <a:latin typeface="+mn-lt"/>
                <a:cs typeface="Calibri" panose="020F0502020204030204" pitchFamily="34" charset="0"/>
              </a:rPr>
              <a:t>Once the file is submitted to FABS the file should be moved </a:t>
            </a:r>
          </a:p>
          <a:p>
            <a:pPr eaLnBrk="1" hangingPunct="1">
              <a:spcBef>
                <a:spcPct val="0"/>
              </a:spcBef>
              <a:buClrTx/>
              <a:buFontTx/>
              <a:buNone/>
              <a:defRPr/>
            </a:pPr>
            <a:r>
              <a:rPr lang="en-US" altLang="en-US" sz="1550" dirty="0">
                <a:latin typeface="+mn-lt"/>
                <a:cs typeface="Calibri" panose="020F0502020204030204" pitchFamily="34" charset="0"/>
              </a:rPr>
              <a:t>From : /</a:t>
            </a:r>
            <a:r>
              <a:rPr lang="en-US" altLang="en-US" sz="1550" dirty="0" err="1">
                <a:latin typeface="+mn-lt"/>
                <a:cs typeface="Calibri" panose="020F0502020204030204" pitchFamily="34" charset="0"/>
              </a:rPr>
              <a:t>sapmnt</a:t>
            </a:r>
            <a:r>
              <a:rPr lang="en-US" altLang="en-US" sz="1550" dirty="0">
                <a:latin typeface="+mn-lt"/>
                <a:cs typeface="Calibri" panose="020F0502020204030204" pitchFamily="34" charset="0"/>
              </a:rPr>
              <a:t>/PB7/</a:t>
            </a:r>
            <a:r>
              <a:rPr lang="en-US" altLang="en-US" sz="1550" dirty="0" err="1">
                <a:latin typeface="+mn-lt"/>
                <a:cs typeface="Calibri" panose="020F0502020204030204" pitchFamily="34" charset="0"/>
              </a:rPr>
              <a:t>EAIData</a:t>
            </a:r>
            <a:r>
              <a:rPr lang="en-US" altLang="en-US" sz="1550" dirty="0">
                <a:latin typeface="+mn-lt"/>
                <a:cs typeface="Calibri" panose="020F0502020204030204" pitchFamily="34" charset="0"/>
              </a:rPr>
              <a:t>/INT/DATA_ACT/TRES/outbound/holding</a:t>
            </a:r>
          </a:p>
          <a:p>
            <a:pPr eaLnBrk="1" hangingPunct="1">
              <a:spcBef>
                <a:spcPct val="0"/>
              </a:spcBef>
              <a:buClrTx/>
              <a:buFontTx/>
              <a:buNone/>
              <a:defRPr/>
            </a:pPr>
            <a:r>
              <a:rPr lang="en-US" altLang="en-US" sz="1550" dirty="0">
                <a:latin typeface="+mn-lt"/>
                <a:cs typeface="Calibri" panose="020F0502020204030204" pitchFamily="34" charset="0"/>
              </a:rPr>
              <a:t>To : /</a:t>
            </a:r>
            <a:r>
              <a:rPr lang="en-US" altLang="en-US" sz="1550" dirty="0" err="1">
                <a:latin typeface="+mn-lt"/>
                <a:cs typeface="Calibri" panose="020F0502020204030204" pitchFamily="34" charset="0"/>
              </a:rPr>
              <a:t>sapmnt</a:t>
            </a:r>
            <a:r>
              <a:rPr lang="en-US" altLang="en-US" sz="1550" dirty="0">
                <a:latin typeface="+mn-lt"/>
                <a:cs typeface="Calibri" panose="020F0502020204030204" pitchFamily="34" charset="0"/>
              </a:rPr>
              <a:t>/PB7/</a:t>
            </a:r>
            <a:r>
              <a:rPr lang="en-US" altLang="en-US" sz="1550" dirty="0" err="1">
                <a:latin typeface="+mn-lt"/>
                <a:cs typeface="Calibri" panose="020F0502020204030204" pitchFamily="34" charset="0"/>
              </a:rPr>
              <a:t>EAIData</a:t>
            </a:r>
            <a:r>
              <a:rPr lang="en-US" altLang="en-US" sz="1550" dirty="0">
                <a:latin typeface="+mn-lt"/>
                <a:cs typeface="Calibri" panose="020F0502020204030204" pitchFamily="34" charset="0"/>
              </a:rPr>
              <a:t>/INT/DATA_ACT/TRES/outbound/submitted</a:t>
            </a:r>
          </a:p>
        </p:txBody>
      </p:sp>
      <p:sp>
        <p:nvSpPr>
          <p:cNvPr id="4" name="Slide Number Placeholder 3" descr="8">
            <a:extLst>
              <a:ext uri="{FF2B5EF4-FFF2-40B4-BE49-F238E27FC236}">
                <a16:creationId xmlns:a16="http://schemas.microsoft.com/office/drawing/2014/main" id="{2499DB9C-7B4E-4355-B94C-15A7C50F47ED}"/>
              </a:ext>
            </a:extLst>
          </p:cNvPr>
          <p:cNvSpPr>
            <a:spLocks noGrp="1"/>
          </p:cNvSpPr>
          <p:nvPr>
            <p:ph type="sldNum" sz="quarter" idx="10"/>
          </p:nvPr>
        </p:nvSpPr>
        <p:spPr/>
        <p:txBody>
          <a:bodyPr/>
          <a:lstStyle/>
          <a:p>
            <a:pPr>
              <a:defRPr/>
            </a:pPr>
            <a:fld id="{214FB2E9-2FF9-45AB-9032-DEBDB1062069}" type="slidenum">
              <a:rPr lang="en-US" smtClean="0"/>
              <a:pPr>
                <a:defRPr/>
              </a:pPr>
              <a:t>8</a:t>
            </a:fld>
            <a:endParaRPr lang="en-US" dirty="0"/>
          </a:p>
        </p:txBody>
      </p:sp>
    </p:spTree>
    <p:extLst>
      <p:ext uri="{BB962C8B-B14F-4D97-AF65-F5344CB8AC3E}">
        <p14:creationId xmlns:p14="http://schemas.microsoft.com/office/powerpoint/2010/main" val="4122720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descr="On-going Production Supoort of D2">
            <a:extLst>
              <a:ext uri="{FF2B5EF4-FFF2-40B4-BE49-F238E27FC236}">
                <a16:creationId xmlns:a16="http://schemas.microsoft.com/office/drawing/2014/main" id="{A20D384E-58CB-404E-AE67-6A71A1BB0C3D}"/>
              </a:ext>
            </a:extLst>
          </p:cNvPr>
          <p:cNvSpPr>
            <a:spLocks noGrp="1" noChangeArrowheads="1"/>
          </p:cNvSpPr>
          <p:nvPr>
            <p:ph type="title"/>
          </p:nvPr>
        </p:nvSpPr>
        <p:spPr>
          <a:xfrm>
            <a:off x="1676400" y="228600"/>
            <a:ext cx="7010400" cy="1219200"/>
          </a:xfrm>
        </p:spPr>
        <p:txBody>
          <a:bodyPr/>
          <a:lstStyle/>
          <a:p>
            <a:r>
              <a:rPr lang="en-US" altLang="en-US" dirty="0"/>
              <a:t>On-going Production </a:t>
            </a:r>
            <a:r>
              <a:rPr lang="en-US" altLang="en-US" dirty="0" err="1"/>
              <a:t>Supoort</a:t>
            </a:r>
            <a:r>
              <a:rPr lang="en-US" altLang="en-US" dirty="0"/>
              <a:t> of D2 </a:t>
            </a:r>
          </a:p>
        </p:txBody>
      </p:sp>
      <p:graphicFrame>
        <p:nvGraphicFramePr>
          <p:cNvPr id="3" name="Table 2" descr="&quot;&quot;">
            <a:extLst>
              <a:ext uri="{FF2B5EF4-FFF2-40B4-BE49-F238E27FC236}">
                <a16:creationId xmlns:a16="http://schemas.microsoft.com/office/drawing/2014/main" id="{0D7BA012-253B-427A-9651-ACA1EF1BBDDB}"/>
              </a:ext>
            </a:extLst>
          </p:cNvPr>
          <p:cNvGraphicFramePr>
            <a:graphicFrameLocks noGrp="1"/>
          </p:cNvGraphicFramePr>
          <p:nvPr>
            <p:extLst>
              <p:ext uri="{D42A27DB-BD31-4B8C-83A1-F6EECF244321}">
                <p14:modId xmlns:p14="http://schemas.microsoft.com/office/powerpoint/2010/main" val="4195380418"/>
              </p:ext>
            </p:extLst>
          </p:nvPr>
        </p:nvGraphicFramePr>
        <p:xfrm>
          <a:off x="672859" y="1880558"/>
          <a:ext cx="7623415" cy="4732659"/>
        </p:xfrm>
        <a:graphic>
          <a:graphicData uri="http://schemas.openxmlformats.org/drawingml/2006/table">
            <a:tbl>
              <a:tblPr firstRow="1"/>
              <a:tblGrid>
                <a:gridCol w="7623415">
                  <a:extLst>
                    <a:ext uri="{9D8B030D-6E8A-4147-A177-3AD203B41FA5}">
                      <a16:colId xmlns:a16="http://schemas.microsoft.com/office/drawing/2014/main" val="495983066"/>
                    </a:ext>
                  </a:extLst>
                </a:gridCol>
              </a:tblGrid>
              <a:tr h="210058">
                <a:tc>
                  <a:txBody>
                    <a:bodyPr/>
                    <a:lstStyle/>
                    <a:p>
                      <a:pPr algn="l" fontAlgn="b"/>
                      <a:endParaRPr lang="en-US" sz="1100" b="1" i="0" u="none" strike="noStrike" dirty="0">
                        <a:solidFill>
                          <a:srgbClr val="000000"/>
                        </a:solidFill>
                        <a:effectLst/>
                        <a:latin typeface="Calibri" panose="020F0502020204030204" pitchFamily="34" charset="0"/>
                      </a:endParaRPr>
                    </a:p>
                  </a:txBody>
                  <a:tcPr marL="6350" marR="6350" marT="6349" marB="0" anchor="b">
                    <a:lnL>
                      <a:noFill/>
                    </a:lnL>
                    <a:lnR>
                      <a:noFill/>
                    </a:lnR>
                    <a:lnT>
                      <a:noFill/>
                    </a:lnT>
                    <a:lnB>
                      <a:noFill/>
                    </a:lnB>
                  </a:tcPr>
                </a:tc>
                <a:extLst>
                  <a:ext uri="{0D108BD9-81ED-4DB2-BD59-A6C34878D82A}">
                    <a16:rowId xmlns:a16="http://schemas.microsoft.com/office/drawing/2014/main" val="4135749689"/>
                  </a:ext>
                </a:extLst>
              </a:tr>
              <a:tr h="362993">
                <a:tc>
                  <a:txBody>
                    <a:bodyPr/>
                    <a:lstStyle/>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Execute D2 On Demand Process Chain Per Agency Request </a:t>
                      </a:r>
                    </a:p>
                  </a:txBody>
                  <a:tcPr marL="6350" marR="6350" marT="6349" marB="0" anchor="b">
                    <a:lnL>
                      <a:noFill/>
                    </a:lnL>
                    <a:lnR>
                      <a:noFill/>
                    </a:lnR>
                    <a:lnT>
                      <a:noFill/>
                    </a:lnT>
                    <a:lnB>
                      <a:noFill/>
                    </a:lnB>
                  </a:tcPr>
                </a:tc>
                <a:extLst>
                  <a:ext uri="{0D108BD9-81ED-4DB2-BD59-A6C34878D82A}">
                    <a16:rowId xmlns:a16="http://schemas.microsoft.com/office/drawing/2014/main" val="3039174728"/>
                  </a:ext>
                </a:extLst>
              </a:tr>
              <a:tr h="362993">
                <a:tc>
                  <a:txBody>
                    <a:bodyPr/>
                    <a:lstStyle/>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Submit Request CRM Extract to PI Team </a:t>
                      </a:r>
                    </a:p>
                  </a:txBody>
                  <a:tcPr marL="6350" marR="6350" marT="6349" marB="0" anchor="b">
                    <a:lnL>
                      <a:noFill/>
                    </a:lnL>
                    <a:lnR>
                      <a:noFill/>
                    </a:lnR>
                    <a:lnT>
                      <a:noFill/>
                    </a:lnT>
                    <a:lnB>
                      <a:noFill/>
                    </a:lnB>
                  </a:tcPr>
                </a:tc>
                <a:extLst>
                  <a:ext uri="{0D108BD9-81ED-4DB2-BD59-A6C34878D82A}">
                    <a16:rowId xmlns:a16="http://schemas.microsoft.com/office/drawing/2014/main" val="3389755846"/>
                  </a:ext>
                </a:extLst>
              </a:tr>
              <a:tr h="732506">
                <a:tc>
                  <a:txBody>
                    <a:bodyPr/>
                    <a:lstStyle/>
                    <a:p>
                      <a:pPr marL="285750" indent="-285750" algn="l" fontAlgn="b">
                        <a:buFont typeface="Wingdings" panose="05000000000000000000" pitchFamily="2" charset="2"/>
                        <a:buChar char="§"/>
                      </a:pPr>
                      <a:endParaRPr lang="en-US" sz="1600" b="1" i="0" u="none" strike="noStrike" dirty="0">
                        <a:solidFill>
                          <a:srgbClr val="000000"/>
                        </a:solidFill>
                        <a:effectLst/>
                        <a:latin typeface="Calibri" panose="020F0502020204030204" pitchFamily="34" charset="0"/>
                      </a:endParaRPr>
                    </a:p>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Trouble Shoot D2 Inbound Issues and Assist Agency With Problem Identification and Resolution</a:t>
                      </a:r>
                    </a:p>
                  </a:txBody>
                  <a:tcPr marL="6350" marR="6350" marT="6349" marB="0" anchor="b">
                    <a:lnL>
                      <a:noFill/>
                    </a:lnL>
                    <a:lnR>
                      <a:noFill/>
                    </a:lnR>
                    <a:lnT>
                      <a:noFill/>
                    </a:lnT>
                    <a:lnB>
                      <a:noFill/>
                    </a:lnB>
                  </a:tcPr>
                </a:tc>
                <a:extLst>
                  <a:ext uri="{0D108BD9-81ED-4DB2-BD59-A6C34878D82A}">
                    <a16:rowId xmlns:a16="http://schemas.microsoft.com/office/drawing/2014/main" val="1203799253"/>
                  </a:ext>
                </a:extLst>
              </a:tr>
              <a:tr h="732506">
                <a:tc>
                  <a:txBody>
                    <a:bodyPr/>
                    <a:lstStyle/>
                    <a:p>
                      <a:pPr marL="285750" indent="-285750" algn="l" fontAlgn="b">
                        <a:buFont typeface="Wingdings" panose="05000000000000000000" pitchFamily="2" charset="2"/>
                        <a:buChar char="§"/>
                      </a:pPr>
                      <a:endParaRPr lang="en-US" sz="1600" b="1" i="0" u="none" strike="noStrike" dirty="0">
                        <a:solidFill>
                          <a:srgbClr val="000000"/>
                        </a:solidFill>
                        <a:effectLst/>
                        <a:latin typeface="Calibri" panose="020F0502020204030204" pitchFamily="34" charset="0"/>
                      </a:endParaRPr>
                    </a:p>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Review and Constantly Monitor D2 Processing as Inbound Files are Processed and Archived in the USDA DATA_ACT Repository </a:t>
                      </a:r>
                    </a:p>
                  </a:txBody>
                  <a:tcPr marL="6350" marR="6350" marT="6349" marB="0" anchor="b">
                    <a:lnL>
                      <a:noFill/>
                    </a:lnL>
                    <a:lnR>
                      <a:noFill/>
                    </a:lnR>
                    <a:lnT>
                      <a:noFill/>
                    </a:lnT>
                    <a:lnB>
                      <a:noFill/>
                    </a:lnB>
                  </a:tcPr>
                </a:tc>
                <a:extLst>
                  <a:ext uri="{0D108BD9-81ED-4DB2-BD59-A6C34878D82A}">
                    <a16:rowId xmlns:a16="http://schemas.microsoft.com/office/drawing/2014/main" val="3577070612"/>
                  </a:ext>
                </a:extLst>
              </a:tr>
              <a:tr h="490438">
                <a:tc>
                  <a:txBody>
                    <a:bodyPr/>
                    <a:lstStyle/>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Report D2 File Inbound Format Issues to Agencies and Assist with Resolution as Needed</a:t>
                      </a:r>
                    </a:p>
                  </a:txBody>
                  <a:tcPr marL="6350" marR="6350" marT="6349" marB="0" anchor="b">
                    <a:lnL>
                      <a:noFill/>
                    </a:lnL>
                    <a:lnR>
                      <a:noFill/>
                    </a:lnR>
                    <a:lnT>
                      <a:noFill/>
                    </a:lnT>
                    <a:lnB>
                      <a:noFill/>
                    </a:lnB>
                  </a:tcPr>
                </a:tc>
                <a:extLst>
                  <a:ext uri="{0D108BD9-81ED-4DB2-BD59-A6C34878D82A}">
                    <a16:rowId xmlns:a16="http://schemas.microsoft.com/office/drawing/2014/main" val="1422389104"/>
                  </a:ext>
                </a:extLst>
              </a:tr>
              <a:tr h="362993">
                <a:tc>
                  <a:txBody>
                    <a:bodyPr/>
                    <a:lstStyle/>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Report D2 Errors and D2 Certification Outcomes to Agencies </a:t>
                      </a:r>
                    </a:p>
                  </a:txBody>
                  <a:tcPr marL="6350" marR="6350" marT="6349" marB="0" anchor="b">
                    <a:lnL>
                      <a:noFill/>
                    </a:lnL>
                    <a:lnR>
                      <a:noFill/>
                    </a:lnR>
                    <a:lnT>
                      <a:noFill/>
                    </a:lnT>
                    <a:lnB>
                      <a:noFill/>
                    </a:lnB>
                  </a:tcPr>
                </a:tc>
                <a:extLst>
                  <a:ext uri="{0D108BD9-81ED-4DB2-BD59-A6C34878D82A}">
                    <a16:rowId xmlns:a16="http://schemas.microsoft.com/office/drawing/2014/main" val="316902993"/>
                  </a:ext>
                </a:extLst>
              </a:tr>
              <a:tr h="362993">
                <a:tc>
                  <a:txBody>
                    <a:bodyPr/>
                    <a:lstStyle/>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Publish Files to the US Treasury Site Following Inhouse Processing </a:t>
                      </a:r>
                    </a:p>
                  </a:txBody>
                  <a:tcPr marL="6350" marR="6350" marT="6349" marB="0" anchor="b">
                    <a:lnL>
                      <a:noFill/>
                    </a:lnL>
                    <a:lnR>
                      <a:noFill/>
                    </a:lnR>
                    <a:lnT>
                      <a:noFill/>
                    </a:lnT>
                    <a:lnB>
                      <a:noFill/>
                    </a:lnB>
                  </a:tcPr>
                </a:tc>
                <a:extLst>
                  <a:ext uri="{0D108BD9-81ED-4DB2-BD59-A6C34878D82A}">
                    <a16:rowId xmlns:a16="http://schemas.microsoft.com/office/drawing/2014/main" val="3023525496"/>
                  </a:ext>
                </a:extLst>
              </a:tr>
              <a:tr h="732506">
                <a:tc>
                  <a:txBody>
                    <a:bodyPr/>
                    <a:lstStyle/>
                    <a:p>
                      <a:pPr marL="285750" indent="-285750" algn="l" fontAlgn="b">
                        <a:buFont typeface="Wingdings" panose="05000000000000000000" pitchFamily="2" charset="2"/>
                        <a:buChar char="§"/>
                      </a:pPr>
                      <a:endParaRPr lang="en-US" sz="1600" b="1" i="0" u="none" strike="noStrike" dirty="0">
                        <a:solidFill>
                          <a:srgbClr val="000000"/>
                        </a:solidFill>
                        <a:effectLst/>
                        <a:latin typeface="Calibri" panose="020F0502020204030204" pitchFamily="34" charset="0"/>
                      </a:endParaRPr>
                    </a:p>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Attend ERB, CCB, and TCCB Meeting to Field Questions From Change Management Team</a:t>
                      </a:r>
                    </a:p>
                  </a:txBody>
                  <a:tcPr marL="6350" marR="6350" marT="6349" marB="0" anchor="b">
                    <a:lnL>
                      <a:noFill/>
                    </a:lnL>
                    <a:lnR>
                      <a:noFill/>
                    </a:lnR>
                    <a:lnT>
                      <a:noFill/>
                    </a:lnT>
                    <a:lnB>
                      <a:noFill/>
                    </a:lnB>
                  </a:tcPr>
                </a:tc>
                <a:extLst>
                  <a:ext uri="{0D108BD9-81ED-4DB2-BD59-A6C34878D82A}">
                    <a16:rowId xmlns:a16="http://schemas.microsoft.com/office/drawing/2014/main" val="3301317672"/>
                  </a:ext>
                </a:extLst>
              </a:tr>
              <a:tr h="362993">
                <a:tc>
                  <a:txBody>
                    <a:bodyPr/>
                    <a:lstStyle/>
                    <a:p>
                      <a:pPr marL="285750" indent="-285750" algn="l" fontAlgn="b">
                        <a:buFont typeface="Wingdings" panose="05000000000000000000" pitchFamily="2" charset="2"/>
                        <a:buChar char="§"/>
                      </a:pPr>
                      <a:r>
                        <a:rPr lang="en-US" sz="1600" b="1" i="0" u="none" strike="noStrike" dirty="0">
                          <a:solidFill>
                            <a:srgbClr val="000000"/>
                          </a:solidFill>
                          <a:effectLst/>
                          <a:latin typeface="Calibri" panose="020F0502020204030204" pitchFamily="34" charset="0"/>
                        </a:rPr>
                        <a:t>Create Appropriate Service Tickets as Needed to Track D2 Issues </a:t>
                      </a:r>
                    </a:p>
                  </a:txBody>
                  <a:tcPr marL="6350" marR="6350" marT="6349" marB="0" anchor="b">
                    <a:lnL>
                      <a:noFill/>
                    </a:lnL>
                    <a:lnR>
                      <a:noFill/>
                    </a:lnR>
                    <a:lnT>
                      <a:noFill/>
                    </a:lnT>
                    <a:lnB>
                      <a:noFill/>
                    </a:lnB>
                  </a:tcPr>
                </a:tc>
                <a:extLst>
                  <a:ext uri="{0D108BD9-81ED-4DB2-BD59-A6C34878D82A}">
                    <a16:rowId xmlns:a16="http://schemas.microsoft.com/office/drawing/2014/main" val="1746644045"/>
                  </a:ext>
                </a:extLst>
              </a:tr>
            </a:tbl>
          </a:graphicData>
        </a:graphic>
      </p:graphicFrame>
    </p:spTree>
  </p:cSld>
  <p:clrMapOvr>
    <a:masterClrMapping/>
  </p:clrMapOvr>
</p:sld>
</file>

<file path=ppt/theme/theme1.xml><?xml version="1.0" encoding="utf-8"?>
<a:theme xmlns:a="http://schemas.openxmlformats.org/drawingml/2006/main" name="Accenture SnowBoarder-Full Brand">
  <a:themeElements>
    <a:clrScheme name="Custom 2">
      <a:dk1>
        <a:srgbClr val="000000"/>
      </a:dk1>
      <a:lt1>
        <a:srgbClr val="FFFFFF"/>
      </a:lt1>
      <a:dk2>
        <a:srgbClr val="336633"/>
      </a:dk2>
      <a:lt2>
        <a:srgbClr val="C0C0C0"/>
      </a:lt2>
      <a:accent1>
        <a:srgbClr val="336633"/>
      </a:accent1>
      <a:accent2>
        <a:srgbClr val="336666"/>
      </a:accent2>
      <a:accent3>
        <a:srgbClr val="70B7B7"/>
      </a:accent3>
      <a:accent4>
        <a:srgbClr val="000000"/>
      </a:accent4>
      <a:accent5>
        <a:srgbClr val="ADB8AD"/>
      </a:accent5>
      <a:accent6>
        <a:srgbClr val="2D5C5C"/>
      </a:accent6>
      <a:hlink>
        <a:srgbClr val="990033"/>
      </a:hlink>
      <a:folHlink>
        <a:srgbClr val="666633"/>
      </a:folHlink>
    </a:clrScheme>
    <a:fontScheme name="Accenture SnowBoarder-Full Br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80000"/>
          </a:lnSpc>
          <a:spcBef>
            <a:spcPct val="0"/>
          </a:spcBef>
          <a:spcAft>
            <a:spcPct val="0"/>
          </a:spcAft>
          <a:buClrTx/>
          <a:buSzTx/>
          <a:buFontTx/>
          <a:buNone/>
          <a:tabLst/>
          <a:defRPr kumimoji="0" sz="3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8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Arial" charset="0"/>
          </a:defRPr>
        </a:defPPr>
      </a:lstStyle>
    </a:lnDef>
  </a:objectDefaults>
  <a:extraClrSchemeLst>
    <a:extraClrScheme>
      <a:clrScheme name="Accenture SnowBoarder-Full Brand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Accenture SnowBoarder-Full Brand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Accenture SnowBoarder-Full Brand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Accenture SnowBoarder-Full Brand 4">
        <a:dk1>
          <a:srgbClr val="000000"/>
        </a:dk1>
        <a:lt1>
          <a:srgbClr val="FFFFFF"/>
        </a:lt1>
        <a:dk2>
          <a:srgbClr val="F8F8F8"/>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34613</TotalTime>
  <Words>1302</Words>
  <Application>Microsoft Office PowerPoint</Application>
  <PresentationFormat>On-screen Show (4:3)</PresentationFormat>
  <Paragraphs>171</Paragraphs>
  <Slides>16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Times New Roman</vt:lpstr>
      <vt:lpstr>Wingdings</vt:lpstr>
      <vt:lpstr>Accenture SnowBoarder-Full Brand</vt:lpstr>
      <vt:lpstr>Visio</vt:lpstr>
      <vt:lpstr>Financial Management Services</vt:lpstr>
      <vt:lpstr>                 DATA ACT</vt:lpstr>
      <vt:lpstr>Data Act Reporting Segments </vt:lpstr>
      <vt:lpstr>DATA ACT</vt:lpstr>
      <vt:lpstr>D2 Process Schedule Key Dates </vt:lpstr>
      <vt:lpstr>D2 Inbound Data</vt:lpstr>
      <vt:lpstr>STEP 3: Processing Agency Files in PB7 Continued…..</vt:lpstr>
      <vt:lpstr>Agency Files On BW Server</vt:lpstr>
      <vt:lpstr>On-going Production Supoort of D2 </vt:lpstr>
      <vt:lpstr>Check List for D2 Processing</vt:lpstr>
      <vt:lpstr>Processing Agency Files in PB7</vt:lpstr>
      <vt:lpstr>DATA ACT Archive </vt:lpstr>
      <vt:lpstr>STEP 4: Publication of Error Report</vt:lpstr>
      <vt:lpstr>STEP 5: Publication of Certification Report</vt:lpstr>
      <vt:lpstr>FABS – Submission Spreadsheet Status</vt:lpstr>
      <vt:lpstr>Questions ?</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D2 - PowerPoint Presentation 2020</dc:title>
  <dc:creator>John, Alex</dc:creator>
  <cp:lastModifiedBy>Erminger, Wyatt - OCFO</cp:lastModifiedBy>
  <cp:revision>708</cp:revision>
  <dcterms:created xsi:type="dcterms:W3CDTF">2015-05-06T10:30:47Z</dcterms:created>
  <dcterms:modified xsi:type="dcterms:W3CDTF">2020-06-25T19:19:16Z</dcterms:modified>
</cp:coreProperties>
</file>