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1"/>
    <p:sldMasterId id="2147483669" r:id="rId2"/>
  </p:sldMasterIdLst>
  <p:notesMasterIdLst>
    <p:notesMasterId r:id="rId15"/>
  </p:notesMasterIdLst>
  <p:handoutMasterIdLst>
    <p:handoutMasterId r:id="rId16"/>
  </p:handoutMasterIdLst>
  <p:sldIdLst>
    <p:sldId id="258" r:id="rId3"/>
    <p:sldId id="301" r:id="rId4"/>
    <p:sldId id="303" r:id="rId5"/>
    <p:sldId id="304" r:id="rId6"/>
    <p:sldId id="305" r:id="rId7"/>
    <p:sldId id="306" r:id="rId8"/>
    <p:sldId id="307" r:id="rId9"/>
    <p:sldId id="308" r:id="rId10"/>
    <p:sldId id="311" r:id="rId11"/>
    <p:sldId id="309" r:id="rId12"/>
    <p:sldId id="312" r:id="rId13"/>
    <p:sldId id="31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3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9" autoAdjust="0"/>
    <p:restoredTop sz="95872" autoAdjust="0"/>
  </p:normalViewPr>
  <p:slideViewPr>
    <p:cSldViewPr snapToGrid="0">
      <p:cViewPr varScale="1">
        <p:scale>
          <a:sx n="59" d="100"/>
          <a:sy n="59" d="100"/>
        </p:scale>
        <p:origin x="88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3036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88C0CA9-4095-4D52-BE7D-CAE1BAEACD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F588E3-1BA0-44CD-8719-5BFF1D96B1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31C97-F8B6-46B6-9831-927E9B7C4A40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AE1262-4C13-418E-98D0-0A5D854C6B4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65DABE-DECD-4B23-A850-D8EFA671DA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048A0-514C-4597-837D-BB64D6921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48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192DB-AF1B-4B3B-98A6-014609D062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F15AD-3CF9-4EE5-B642-CF1E422A9B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471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8F15AD-3CF9-4EE5-B642-CF1E422A9B2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511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8F15AD-3CF9-4EE5-B642-CF1E422A9B2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117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CF89B-1A0E-4219-BB4B-6BA14FD5B2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3064" y="2185582"/>
            <a:ext cx="5252936" cy="1243418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8A402F-0872-4D62-961E-296E4D0FC8E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3063" y="3429000"/>
            <a:ext cx="5252937" cy="70731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Sub-title</a:t>
            </a:r>
          </a:p>
        </p:txBody>
      </p:sp>
    </p:spTree>
    <p:extLst>
      <p:ext uri="{BB962C8B-B14F-4D97-AF65-F5344CB8AC3E}">
        <p14:creationId xmlns:p14="http://schemas.microsoft.com/office/powerpoint/2010/main" val="1931293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D6BDA-32CA-4232-8083-8B33872C9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499" y="355398"/>
            <a:ext cx="9696045" cy="7632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38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309E64-5104-4790-B49A-B4DF6CBC1A0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275945" y="1405731"/>
            <a:ext cx="10515600" cy="404653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1200"/>
              </a:spcAft>
              <a:defRPr/>
            </a:lvl1pPr>
            <a:lvl2pPr>
              <a:lnSpc>
                <a:spcPct val="100000"/>
              </a:lnSpc>
              <a:spcAft>
                <a:spcPts val="1200"/>
              </a:spcAft>
              <a:defRPr/>
            </a:lvl2pPr>
            <a:lvl3pPr>
              <a:lnSpc>
                <a:spcPct val="100000"/>
              </a:lnSpc>
              <a:spcAft>
                <a:spcPts val="1200"/>
              </a:spcAft>
              <a:defRPr/>
            </a:lvl3pPr>
            <a:lvl4pPr>
              <a:lnSpc>
                <a:spcPct val="100000"/>
              </a:lnSpc>
              <a:spcAft>
                <a:spcPts val="1200"/>
              </a:spcAft>
              <a:defRPr/>
            </a:lvl4pPr>
            <a:lvl5pPr>
              <a:lnSpc>
                <a:spcPct val="100000"/>
              </a:lnSpc>
              <a:spcAft>
                <a:spcPts val="120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5669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A9BAE79-D311-4901-9ACF-C673993808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671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249AF1B-5CBC-4D65-9B75-305DDF7F2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845"/>
            <a:ext cx="1965938" cy="1085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536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nfc.usda.gov/ClientServices/HR_Payroll/PayRais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Annual.PayRaise@usda.go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90E10-C7DC-4F60-9E21-7F2DC34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043" y="2235200"/>
            <a:ext cx="6445188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2025 Annual Pay Raise Kickoff Meeting</a:t>
            </a:r>
            <a:br>
              <a:rPr lang="en-US" dirty="0"/>
            </a:br>
            <a:r>
              <a:rPr lang="en-US" sz="4400" dirty="0"/>
              <a:t>Project #76401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A9E828-1571-44CB-A492-354E45EAD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7564" y="5211192"/>
            <a:ext cx="3719744" cy="790113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US" sz="4500" dirty="0"/>
              <a:t>Customer Presentation</a:t>
            </a:r>
            <a:br>
              <a:rPr lang="en-US" sz="4500" dirty="0"/>
            </a:br>
            <a:r>
              <a:rPr lang="en-US" sz="4500" dirty="0"/>
              <a:t>November 20, 2024</a:t>
            </a:r>
          </a:p>
          <a:p>
            <a:endParaRPr lang="en-US" dirty="0"/>
          </a:p>
          <a:p>
            <a:pPr algn="l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841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032C7-385C-AB2A-01D0-E27D93DFC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335" y="355398"/>
            <a:ext cx="9872209" cy="763283"/>
          </a:xfrm>
        </p:spPr>
        <p:txBody>
          <a:bodyPr/>
          <a:lstStyle/>
          <a:p>
            <a:r>
              <a:rPr lang="en-US" b="1" dirty="0"/>
              <a:t>Annual Pay Raise Processing ALERTS 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6F30F-6209-AFFB-E483-3ADEA7EBBDD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72143" y="1251857"/>
            <a:ext cx="11252918" cy="5475514"/>
          </a:xfrm>
        </p:spPr>
        <p:txBody>
          <a:bodyPr>
            <a:normAutofit lnSpcReduction="10000"/>
          </a:bodyPr>
          <a:lstStyle/>
          <a:p>
            <a:pPr marL="685800">
              <a:lnSpc>
                <a:spcPct val="110000"/>
              </a:lnSpc>
              <a:spcBef>
                <a:spcPts val="500"/>
              </a:spcBef>
            </a:pPr>
            <a:r>
              <a:rPr lang="en-US" dirty="0"/>
              <a:t>System access (</a:t>
            </a:r>
            <a:r>
              <a:rPr lang="en-US" i="1" dirty="0"/>
              <a:t>other than pay raise testing</a:t>
            </a:r>
            <a:r>
              <a:rPr lang="en-US" dirty="0"/>
              <a:t>) needs to be addressed </a:t>
            </a:r>
            <a:r>
              <a:rPr lang="en-US" b="1" i="1" u="sng" dirty="0"/>
              <a:t>BEFORE</a:t>
            </a:r>
            <a:r>
              <a:rPr lang="en-US" dirty="0"/>
              <a:t> the January 2025 submission deadline. </a:t>
            </a:r>
          </a:p>
          <a:p>
            <a:pPr marL="1371600" lvl="1" indent="-457200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US" dirty="0"/>
              <a:t>This includes ancillary systems such as TMGT, ServiceNow, etc.  </a:t>
            </a:r>
          </a:p>
          <a:p>
            <a:pPr marL="685800">
              <a:lnSpc>
                <a:spcPct val="110000"/>
              </a:lnSpc>
              <a:spcBef>
                <a:spcPts val="500"/>
              </a:spcBef>
            </a:pPr>
            <a:r>
              <a:rPr lang="en-US" dirty="0">
                <a:effectLst/>
                <a:ea typeface="Times New Roman" panose="02020603050405020304" pitchFamily="18" charset="0"/>
              </a:rPr>
              <a:t>NFC will </a:t>
            </a:r>
            <a:r>
              <a:rPr lang="en-US" u="sng" dirty="0">
                <a:effectLst/>
                <a:ea typeface="Times New Roman" panose="02020603050405020304" pitchFamily="18" charset="0"/>
              </a:rPr>
              <a:t>not</a:t>
            </a:r>
            <a:r>
              <a:rPr lang="en-US" dirty="0">
                <a:effectLst/>
                <a:ea typeface="Times New Roman" panose="02020603050405020304" pitchFamily="18" charset="0"/>
              </a:rPr>
              <a:t> reformat data for any Agencies.  </a:t>
            </a:r>
          </a:p>
          <a:p>
            <a:pPr marL="1371600" lvl="1" indent="-457200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ea typeface="Times New Roman" panose="02020603050405020304" pitchFamily="18" charset="0"/>
              </a:rPr>
              <a:t>Improperly formatted data will </a:t>
            </a:r>
            <a:r>
              <a:rPr lang="en-US" u="sng" dirty="0">
                <a:effectLst/>
                <a:ea typeface="Times New Roman" panose="02020603050405020304" pitchFamily="18" charset="0"/>
              </a:rPr>
              <a:t>not</a:t>
            </a:r>
            <a:r>
              <a:rPr lang="en-US" dirty="0">
                <a:effectLst/>
                <a:ea typeface="Times New Roman" panose="02020603050405020304" pitchFamily="18" charset="0"/>
              </a:rPr>
              <a:t> be processed and will be returned to the submitter for correction and resubmission.   </a:t>
            </a:r>
          </a:p>
          <a:p>
            <a:pPr marL="685800">
              <a:lnSpc>
                <a:spcPct val="110000"/>
              </a:lnSpc>
              <a:spcBef>
                <a:spcPts val="500"/>
              </a:spcBef>
            </a:pPr>
            <a:r>
              <a:rPr lang="en-US" dirty="0">
                <a:effectLst/>
                <a:ea typeface="Times New Roman" panose="02020603050405020304" pitchFamily="18" charset="0"/>
              </a:rPr>
              <a:t>NFC will </a:t>
            </a:r>
            <a:r>
              <a:rPr lang="en-US" u="sng" dirty="0">
                <a:effectLst/>
                <a:ea typeface="Times New Roman" panose="02020603050405020304" pitchFamily="18" charset="0"/>
              </a:rPr>
              <a:t>only</a:t>
            </a:r>
            <a:r>
              <a:rPr lang="en-US" dirty="0">
                <a:effectLst/>
                <a:ea typeface="Times New Roman" panose="02020603050405020304" pitchFamily="18" charset="0"/>
              </a:rPr>
              <a:t> process pay adjustments for employees who are active as of the end of Pay Period 26-202</a:t>
            </a:r>
            <a:r>
              <a:rPr lang="en-US" dirty="0">
                <a:ea typeface="Times New Roman" panose="02020603050405020304" pitchFamily="18" charset="0"/>
              </a:rPr>
              <a:t>4</a:t>
            </a:r>
            <a:r>
              <a:rPr lang="en-US" dirty="0">
                <a:effectLst/>
                <a:ea typeface="Times New Roman" panose="02020603050405020304" pitchFamily="18" charset="0"/>
              </a:rPr>
              <a:t>.  </a:t>
            </a:r>
          </a:p>
          <a:p>
            <a:pPr marL="1371600" lvl="1" indent="-457200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ea typeface="Times New Roman" panose="02020603050405020304" pitchFamily="18" charset="0"/>
              </a:rPr>
              <a:t>New hires will </a:t>
            </a:r>
            <a:r>
              <a:rPr lang="en-US" u="sng" dirty="0">
                <a:effectLst/>
                <a:ea typeface="Times New Roman" panose="02020603050405020304" pitchFamily="18" charset="0"/>
              </a:rPr>
              <a:t>not</a:t>
            </a:r>
            <a:r>
              <a:rPr lang="en-US" dirty="0">
                <a:effectLst/>
                <a:ea typeface="Times New Roman" panose="02020603050405020304" pitchFamily="18" charset="0"/>
              </a:rPr>
              <a:t> be in this population since they are automatically included for the pay increase.</a:t>
            </a:r>
            <a:endParaRPr lang="en-US" dirty="0">
              <a:ea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49119C-E2D8-3DAD-2CC8-6EE064D669AB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5D26BD4-AAD3-4F56-B3E9-07AADB66B399}" type="slidenum">
              <a:rPr lang="en-US" smtClean="0"/>
              <a:pPr algn="r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699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032C7-385C-AB2A-01D0-E27D93DFC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549" y="355398"/>
            <a:ext cx="9835995" cy="763283"/>
          </a:xfrm>
        </p:spPr>
        <p:txBody>
          <a:bodyPr/>
          <a:lstStyle/>
          <a:p>
            <a:r>
              <a:rPr lang="en-US" b="1" dirty="0"/>
              <a:t>Annual Pay Raise Processing ALERTS 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6F30F-6209-AFFB-E483-3ADEA7EBBDD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72143" y="1251856"/>
            <a:ext cx="11352507" cy="5469619"/>
          </a:xfrm>
        </p:spPr>
        <p:txBody>
          <a:bodyPr>
            <a:normAutofit fontScale="25000" lnSpcReduction="20000"/>
          </a:bodyPr>
          <a:lstStyle/>
          <a:p>
            <a:pPr marL="685800">
              <a:lnSpc>
                <a:spcPct val="110000"/>
              </a:lnSpc>
              <a:spcBef>
                <a:spcPts val="500"/>
              </a:spcBef>
            </a:pPr>
            <a:r>
              <a:rPr lang="en-US" sz="9600" dirty="0">
                <a:effectLst/>
                <a:ea typeface="Calibri" panose="020F0502020204030204" pitchFamily="34" charset="0"/>
              </a:rPr>
              <a:t>Agencies </a:t>
            </a:r>
            <a:r>
              <a:rPr lang="en-US" sz="9600" u="sng" dirty="0">
                <a:effectLst/>
                <a:ea typeface="Calibri" panose="020F0502020204030204" pitchFamily="34" charset="0"/>
              </a:rPr>
              <a:t>must</a:t>
            </a:r>
            <a:r>
              <a:rPr lang="en-US" sz="9600" dirty="0">
                <a:effectLst/>
                <a:ea typeface="Calibri" panose="020F0502020204030204" pitchFamily="34" charset="0"/>
              </a:rPr>
              <a:t> verify this information </a:t>
            </a:r>
            <a:r>
              <a:rPr lang="en-US" sz="9600" b="1" i="1" u="sng" dirty="0">
                <a:effectLst/>
                <a:ea typeface="Calibri" panose="020F0502020204030204" pitchFamily="34" charset="0"/>
              </a:rPr>
              <a:t>BEFORE</a:t>
            </a:r>
            <a:r>
              <a:rPr lang="en-US" sz="9600" dirty="0">
                <a:effectLst/>
                <a:ea typeface="Calibri" panose="020F0502020204030204" pitchFamily="34" charset="0"/>
              </a:rPr>
              <a:t> actions are processed. Agencies with a Certified Performance Appraisal system for their SES or SL/ST will receive the higher salary amount (if TMGT table 005 has the correct Agency/Bureau and sub-level combinations) and the CPAS indicator field has a value of  ‘Y’ to reflect certified.  </a:t>
            </a:r>
          </a:p>
          <a:p>
            <a:pPr marL="685800">
              <a:lnSpc>
                <a:spcPct val="110000"/>
              </a:lnSpc>
              <a:spcBef>
                <a:spcPts val="500"/>
              </a:spcBef>
            </a:pPr>
            <a:r>
              <a:rPr lang="en-US" sz="9600" dirty="0">
                <a:effectLst/>
                <a:ea typeface="Times New Roman" panose="02020603050405020304" pitchFamily="18" charset="0"/>
              </a:rPr>
              <a:t>Agencies should </a:t>
            </a:r>
            <a:r>
              <a:rPr lang="en-US" sz="9600" u="sng" dirty="0">
                <a:effectLst/>
                <a:ea typeface="Times New Roman" panose="02020603050405020304" pitchFamily="18" charset="0"/>
              </a:rPr>
              <a:t>not</a:t>
            </a:r>
            <a:r>
              <a:rPr lang="en-US" sz="9600" dirty="0">
                <a:effectLst/>
                <a:ea typeface="Times New Roman" panose="02020603050405020304" pitchFamily="18" charset="0"/>
              </a:rPr>
              <a:t> perform Rollbacks and HCUPs on the same day</a:t>
            </a:r>
            <a:r>
              <a:rPr lang="en-US" sz="9600" dirty="0">
                <a:ea typeface="Times New Roman" panose="02020603050405020304" pitchFamily="18" charset="0"/>
              </a:rPr>
              <a:t>.</a:t>
            </a:r>
            <a:endParaRPr lang="en-US" sz="9600" dirty="0"/>
          </a:p>
          <a:p>
            <a:pPr marL="685800">
              <a:lnSpc>
                <a:spcPct val="110000"/>
              </a:lnSpc>
              <a:spcBef>
                <a:spcPts val="500"/>
              </a:spcBef>
            </a:pPr>
            <a:r>
              <a:rPr lang="en-US" sz="9600" dirty="0">
                <a:effectLst/>
                <a:ea typeface="Times New Roman" panose="02020603050405020304" pitchFamily="18" charset="0"/>
              </a:rPr>
              <a:t>Agencies should clean-up HCUP packages if there is going to be a future conflict with NOA 894 applying.</a:t>
            </a:r>
            <a:endParaRPr lang="en-US" sz="9600" dirty="0">
              <a:ea typeface="Times New Roman" panose="02020603050405020304" pitchFamily="18" charset="0"/>
            </a:endParaRPr>
          </a:p>
          <a:p>
            <a:pPr marL="68580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sz="9600" dirty="0">
                <a:effectLst/>
                <a:ea typeface="Times New Roman" panose="02020603050405020304" pitchFamily="18" charset="0"/>
              </a:rPr>
              <a:t>Agencies should create separate tickets in ServiceNow regarding TMGT </a:t>
            </a:r>
            <a:r>
              <a:rPr lang="en-US" sz="9600" dirty="0"/>
              <a:t>table updates </a:t>
            </a:r>
            <a:r>
              <a:rPr lang="en-US" sz="9600" i="1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with less than 50 entries</a:t>
            </a:r>
            <a:r>
              <a:rPr lang="en-US" sz="9600" dirty="0">
                <a:effectLst/>
                <a:ea typeface="Times New Roman" panose="02020603050405020304" pitchFamily="18" charset="0"/>
              </a:rPr>
              <a:t> and must select the following options:</a:t>
            </a:r>
          </a:p>
          <a:p>
            <a:pPr lvl="2">
              <a:lnSpc>
                <a:spcPct val="12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8000" dirty="0">
                <a:effectLst/>
                <a:ea typeface="Times New Roman" panose="02020603050405020304" pitchFamily="18" charset="0"/>
              </a:rPr>
              <a:t>Assignment Group must be “GESD_POD_PAPB_QCS”</a:t>
            </a:r>
          </a:p>
          <a:p>
            <a:pPr lvl="2">
              <a:lnSpc>
                <a:spcPct val="12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8000" dirty="0">
                <a:effectLst/>
                <a:ea typeface="Times New Roman" panose="02020603050405020304" pitchFamily="18" charset="0"/>
              </a:rPr>
              <a:t>Select “Create New Request”</a:t>
            </a:r>
          </a:p>
          <a:p>
            <a:pPr lvl="2">
              <a:lnSpc>
                <a:spcPct val="12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8000" dirty="0">
                <a:effectLst/>
                <a:ea typeface="Times New Roman" panose="02020603050405020304" pitchFamily="18" charset="0"/>
              </a:rPr>
              <a:t>Category must be “Table Updates”</a:t>
            </a:r>
          </a:p>
          <a:p>
            <a:pPr lvl="2">
              <a:lnSpc>
                <a:spcPct val="12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8000" dirty="0">
                <a:effectLst/>
                <a:ea typeface="Times New Roman" panose="02020603050405020304" pitchFamily="18" charset="0"/>
              </a:rPr>
              <a:t>Configuration Item must be “TMGT”</a:t>
            </a:r>
            <a:endParaRPr lang="en-US" sz="8000" dirty="0"/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49119C-E2D8-3DAD-2CC8-6EE064D669AB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5D26BD4-AAD3-4F56-B3E9-07AADB66B399}" type="slidenum">
              <a:rPr lang="en-US" smtClean="0"/>
              <a:pPr algn="r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204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FBCC1-93D8-9162-EB3C-1E59785DF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ANY QUESTIONS or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4524F-3EDF-8F3E-D20A-60EEF1C76E4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1000" y="1405730"/>
            <a:ext cx="11410545" cy="4766469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/>
              <a:t>Please review the </a:t>
            </a:r>
            <a:r>
              <a:rPr lang="en-US" sz="2800" b="1" dirty="0">
                <a:ea typeface="Times New Roman" panose="02020603050405020304" pitchFamily="18" charset="0"/>
              </a:rPr>
              <a:t>November 18, 2024, Annual Pay Raise Kickoff Package</a:t>
            </a:r>
            <a:r>
              <a:rPr lang="en-US" sz="2800" b="1" dirty="0"/>
              <a:t>, along with the (14) attachments to ensure that you are aware of the overall annual pay raise process.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000" b="1" u="sng" dirty="0">
              <a:effectLst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b="1" u="sng" dirty="0">
                <a:effectLst/>
                <a:ea typeface="Times New Roman" panose="02020603050405020304" pitchFamily="18" charset="0"/>
              </a:rPr>
              <a:t>NOTE: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 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The contents of the Customer </a:t>
            </a:r>
            <a:r>
              <a:rPr lang="en-US" sz="2400" dirty="0">
                <a:ea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otification and other Annual Pay Raise resources can be viewed online at  </a:t>
            </a:r>
            <a:r>
              <a:rPr lang="en-US" sz="2400" dirty="0">
                <a:effectLst/>
                <a:ea typeface="Times New Roman" panose="02020603050405020304" pitchFamily="18" charset="0"/>
                <a:hlinkClick r:id="rId2"/>
              </a:rPr>
              <a:t>https://nfc.usda.gov/ClientServices/HR_Payroll/PayRaise/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800" b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5C8B78-915D-4330-9F0F-6614CDD83521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5D26BD4-AAD3-4F56-B3E9-07AADB66B399}" type="slidenum">
              <a:rPr lang="en-US" smtClean="0"/>
              <a:pPr algn="r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711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2BE94-E058-4728-8CB9-AC64F700D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2025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/>
              <a:t>Annual Pay Raise Kickoff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E3EE3-006C-DEB7-3EB3-E0F3EB38D4C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39697" y="1405730"/>
            <a:ext cx="11551848" cy="5096871"/>
          </a:xfrm>
        </p:spPr>
        <p:txBody>
          <a:bodyPr/>
          <a:lstStyle/>
          <a:p>
            <a:pPr marL="685800">
              <a:spcBef>
                <a:spcPts val="500"/>
              </a:spcBef>
            </a:pPr>
            <a:r>
              <a:rPr lang="en-US" dirty="0"/>
              <a:t>This presentation includes the following sections:</a:t>
            </a:r>
          </a:p>
          <a:p>
            <a:pPr marL="1143000" lvl="3">
              <a:buFont typeface="Courier New" panose="02070309020205020404" pitchFamily="49" charset="0"/>
              <a:buChar char="o"/>
            </a:pPr>
            <a:r>
              <a:rPr lang="en-US" dirty="0"/>
              <a:t>Customer Notification Highlights</a:t>
            </a:r>
          </a:p>
          <a:p>
            <a:pPr marL="1143000" lvl="3">
              <a:buFont typeface="Courier New" panose="02070309020205020404" pitchFamily="49" charset="0"/>
              <a:buChar char="o"/>
            </a:pPr>
            <a:r>
              <a:rPr lang="en-US" dirty="0"/>
              <a:t>Annual Pay Raise Customer Procedures Overview</a:t>
            </a:r>
          </a:p>
          <a:p>
            <a:pPr marL="1143000" lvl="3">
              <a:buFont typeface="Courier New" panose="02070309020205020404" pitchFamily="49" charset="0"/>
              <a:buChar char="o"/>
            </a:pPr>
            <a:r>
              <a:rPr lang="en-US" dirty="0"/>
              <a:t>Annual Pay Raise Activities TIMELINE – Critical Agency Deadlines</a:t>
            </a:r>
          </a:p>
          <a:p>
            <a:pPr marL="1143000" lvl="3">
              <a:buFont typeface="Courier New" panose="02070309020205020404" pitchFamily="49" charset="0"/>
              <a:buChar char="o"/>
            </a:pPr>
            <a:r>
              <a:rPr lang="en-US" dirty="0"/>
              <a:t>Annual Pay Raise Processing ALERTS</a:t>
            </a:r>
          </a:p>
          <a:p>
            <a:pPr marL="1143000" lvl="3">
              <a:buFont typeface="Courier New" panose="02070309020205020404" pitchFamily="49" charset="0"/>
              <a:buChar char="o"/>
            </a:pPr>
            <a:r>
              <a:rPr lang="en-US" dirty="0"/>
              <a:t>Questions / Comments</a:t>
            </a:r>
          </a:p>
          <a:p>
            <a:pPr marL="0" lvl="1" indent="0">
              <a:buNone/>
            </a:pPr>
            <a:br>
              <a:rPr lang="en-US" sz="2600" b="1" dirty="0"/>
            </a:br>
            <a:r>
              <a:rPr lang="en-US" sz="2600" b="1" u="sng" dirty="0"/>
              <a:t>NOTE:</a:t>
            </a:r>
            <a:r>
              <a:rPr lang="en-US" sz="2600" b="1" dirty="0"/>
              <a:t>  Please ensure that you review the complete November 18, 2024, Annual Pay Raise Kickoff Package, for additional information that is NOT included in this presentation.  </a:t>
            </a:r>
          </a:p>
          <a:p>
            <a:pPr marL="228600" lvl="1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34BA52-D725-8C2F-058D-7487B8C9418A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5D26BD4-AAD3-4F56-B3E9-07AADB66B399}" type="slidenum">
              <a:rPr lang="en-US" smtClean="0"/>
              <a:pPr algn="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30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46C5F-8D0B-244B-14CA-23FB6F2B1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Customer Notification Highlights (1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97510-6AB8-AC80-60FC-3A957728214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95309" y="1405730"/>
            <a:ext cx="11596236" cy="5288983"/>
          </a:xfrm>
        </p:spPr>
        <p:txBody>
          <a:bodyPr>
            <a:normAutofit fontScale="25000" lnSpcReduction="20000"/>
          </a:bodyPr>
          <a:lstStyle/>
          <a:p>
            <a:pPr marL="685800">
              <a:lnSpc>
                <a:spcPct val="110000"/>
              </a:lnSpc>
              <a:spcBef>
                <a:spcPts val="500"/>
              </a:spcBef>
            </a:pPr>
            <a:r>
              <a:rPr lang="en-US" sz="8000" b="1" dirty="0">
                <a:ea typeface="Times New Roman" panose="02020603050405020304" pitchFamily="18" charset="0"/>
              </a:rPr>
              <a:t>The </a:t>
            </a:r>
            <a:r>
              <a:rPr lang="en-US" sz="8000" b="1" dirty="0">
                <a:effectLst/>
                <a:ea typeface="Times New Roman" panose="02020603050405020304" pitchFamily="18" charset="0"/>
              </a:rPr>
              <a:t>deadline for Agencies to submit Annual Pay Raise requirements and Table Management System (TMGT) table updates is </a:t>
            </a:r>
            <a:r>
              <a:rPr lang="en-US" sz="8000" b="1" u="sng" dirty="0">
                <a:ea typeface="Times New Roman" panose="02020603050405020304" pitchFamily="18" charset="0"/>
              </a:rPr>
              <a:t>Fri</a:t>
            </a:r>
            <a:r>
              <a:rPr lang="en-US" sz="8000" b="1" u="sng" dirty="0">
                <a:effectLst/>
                <a:ea typeface="Times New Roman" panose="02020603050405020304" pitchFamily="18" charset="0"/>
              </a:rPr>
              <a:t>day, 01/03/2025 (by noon CST)</a:t>
            </a:r>
            <a:r>
              <a:rPr lang="en-US" sz="8000" b="1" dirty="0">
                <a:effectLst/>
                <a:ea typeface="Times New Roman" panose="02020603050405020304" pitchFamily="18" charset="0"/>
              </a:rPr>
              <a:t>.  There will be </a:t>
            </a:r>
            <a:r>
              <a:rPr lang="en-US" sz="8000" b="1" u="sng" dirty="0">
                <a:effectLst/>
                <a:ea typeface="Times New Roman" panose="02020603050405020304" pitchFamily="18" charset="0"/>
              </a:rPr>
              <a:t>no extensions</a:t>
            </a:r>
            <a:r>
              <a:rPr lang="en-US" sz="8000" b="1" dirty="0">
                <a:effectLst/>
                <a:ea typeface="Times New Roman" panose="02020603050405020304" pitchFamily="18" charset="0"/>
              </a:rPr>
              <a:t>, so please ensure that your Agency approved point(s) of contact (POC) are aware of this critical deadline and plan submissions accordingly. </a:t>
            </a:r>
            <a:endParaRPr lang="en-US" sz="8000" b="1" dirty="0"/>
          </a:p>
          <a:p>
            <a:pPr marL="1143000" lvl="3">
              <a:lnSpc>
                <a:spcPct val="11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7200" dirty="0">
                <a:effectLst/>
                <a:ea typeface="Times New Roman" panose="02020603050405020304" pitchFamily="18" charset="0"/>
              </a:rPr>
              <a:t>Since requirements may differ by pay plan, separate Agency Requirements/ TMGT Tables Forms will be required (i.e., only one pay plan per form is allowed).  </a:t>
            </a:r>
          </a:p>
          <a:p>
            <a:pPr marL="1143000" lvl="3">
              <a:lnSpc>
                <a:spcPct val="11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7200" dirty="0">
                <a:effectLst/>
                <a:ea typeface="Times New Roman" panose="02020603050405020304" pitchFamily="18" charset="0"/>
              </a:rPr>
              <a:t>All unique requirements, specifications, and/or instructions must be clearly stated in the Special Requirements section on the Agency Requirements/TMGT Tables Form, to ensure that each item is properly addressed.</a:t>
            </a:r>
          </a:p>
          <a:p>
            <a:pPr marL="1143000" lvl="3">
              <a:lnSpc>
                <a:spcPct val="11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7200" dirty="0"/>
              <a:t>All TMGT table updates relative to the January </a:t>
            </a:r>
            <a:r>
              <a:rPr lang="en-US" sz="7200" dirty="0">
                <a:effectLst/>
                <a:ea typeface="Times New Roman" panose="02020603050405020304" pitchFamily="18" charset="0"/>
              </a:rPr>
              <a:t>2025</a:t>
            </a:r>
            <a:r>
              <a:rPr lang="en-US" sz="7200" dirty="0"/>
              <a:t> pay increase must be submitted for processing, regardless of whether NFC needs to handle specific Agencies/pay plans in a special manner (i.e., either manual or via batch load).  </a:t>
            </a:r>
          </a:p>
          <a:p>
            <a:pPr marL="1143000" lvl="3">
              <a:lnSpc>
                <a:spcPct val="11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7200" dirty="0">
                <a:ea typeface="Times New Roman" panose="02020603050405020304" pitchFamily="18" charset="0"/>
              </a:rPr>
              <a:t>Test results will be provided to Agencies for verification of </a:t>
            </a:r>
            <a:r>
              <a:rPr lang="en-US" sz="7200" u="sng" dirty="0">
                <a:ea typeface="Times New Roman" panose="02020603050405020304" pitchFamily="18" charset="0"/>
              </a:rPr>
              <a:t>all</a:t>
            </a:r>
            <a:r>
              <a:rPr lang="en-US" sz="7200" dirty="0">
                <a:ea typeface="Times New Roman" panose="02020603050405020304" pitchFamily="18" charset="0"/>
              </a:rPr>
              <a:t> batch loaded tables.  </a:t>
            </a:r>
            <a:r>
              <a:rPr lang="en-US" sz="7200" dirty="0"/>
              <a:t>Agency approved POCs will be notified via email, for verification of Table 029 and Table 098, once table entries have been updated by NFC.  A one-day (i.e., 24-hour) turnaround will be allowed for Agency approvals to be submitted to </a:t>
            </a:r>
            <a:r>
              <a:rPr lang="en-US" sz="7200" dirty="0">
                <a:effectLst/>
                <a:ea typeface="Times New Roman" panose="02020603050405020304" pitchFamily="18" charset="0"/>
              </a:rPr>
              <a:t>the Annual Pay Raise Mailbox, </a:t>
            </a:r>
            <a:r>
              <a:rPr lang="en-US" sz="7200" u="sng" dirty="0">
                <a:solidFill>
                  <a:srgbClr val="000099"/>
                </a:solidFill>
                <a:effectLst/>
                <a:ea typeface="Calibri" panose="020F0502020204030204" pitchFamily="34" charset="0"/>
                <a:hlinkClick r:id="rId2"/>
              </a:rPr>
              <a:t>Annual.PayRaise@usda.gov</a:t>
            </a:r>
            <a:r>
              <a:rPr lang="en-US" sz="7200" dirty="0"/>
              <a:t>.  If corrections are required, Agencies must submit details via the </a:t>
            </a:r>
            <a:r>
              <a:rPr lang="en-US" sz="7200" dirty="0">
                <a:effectLst/>
                <a:ea typeface="Times New Roman" panose="02020603050405020304" pitchFamily="18" charset="0"/>
              </a:rPr>
              <a:t>2025</a:t>
            </a:r>
            <a:r>
              <a:rPr lang="en-US" sz="7200" dirty="0"/>
              <a:t> Annual Pay Raise – Agency Status Report instead.</a:t>
            </a:r>
            <a:endParaRPr lang="en-US" sz="7200" b="1" dirty="0"/>
          </a:p>
          <a:p>
            <a:pPr marL="685800" lvl="2">
              <a:lnSpc>
                <a:spcPct val="14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endParaRPr lang="en-US" sz="72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DDC227-F846-D524-B8A9-8307A4AC1BE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5D26BD4-AAD3-4F56-B3E9-07AADB66B399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887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AF318-263C-EE01-28AA-3C603DF19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Customer Notification Highlights (2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D3B65-EA72-8F2B-DE64-85DF76C9AF2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15686" y="1405731"/>
            <a:ext cx="11475859" cy="5180126"/>
          </a:xfrm>
        </p:spPr>
        <p:txBody>
          <a:bodyPr/>
          <a:lstStyle/>
          <a:p>
            <a:pPr marL="685800">
              <a:spcBef>
                <a:spcPts val="500"/>
              </a:spcBef>
            </a:pPr>
            <a:r>
              <a:rPr lang="en-US" sz="2400" b="1" dirty="0">
                <a:ea typeface="Times New Roman" panose="02020603050405020304" pitchFamily="18" charset="0"/>
              </a:rPr>
              <a:t>R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eview the 2025 Annual Pay Raise – Agency Contacts List to confirm that the individuals identified are Agency approved POCs.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effectLst/>
                <a:ea typeface="Times New Roman" panose="02020603050405020304" pitchFamily="18" charset="0"/>
              </a:rPr>
              <a:t>Only Agency requirements submitted </a:t>
            </a:r>
            <a:r>
              <a:rPr lang="en-US" dirty="0"/>
              <a:t>to the Annual Pay Raise Mailbox </a:t>
            </a:r>
            <a:r>
              <a:rPr lang="en-US" dirty="0">
                <a:effectLst/>
                <a:ea typeface="Times New Roman" panose="02020603050405020304" pitchFamily="18" charset="0"/>
              </a:rPr>
              <a:t>by your Agency approved POCs, using the Agency Requirements/TMGT Tables Form, will be accepted. </a:t>
            </a:r>
          </a:p>
          <a:p>
            <a:pPr marL="685800">
              <a:spcBef>
                <a:spcPts val="500"/>
              </a:spcBef>
            </a:pPr>
            <a:r>
              <a:rPr lang="en-US" sz="2400" b="1" dirty="0">
                <a:effectLst/>
                <a:ea typeface="Calibri" panose="020F0502020204030204" pitchFamily="34" charset="0"/>
              </a:rPr>
              <a:t>To participate in the 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2025</a:t>
            </a:r>
            <a:r>
              <a:rPr lang="en-US" sz="2400" b="1" dirty="0">
                <a:effectLst/>
                <a:ea typeface="Calibri" panose="020F0502020204030204" pitchFamily="34" charset="0"/>
              </a:rPr>
              <a:t> Annual Pay Raise testing phase, use ServiceNow to request security access to the Parallel Environment using AD 3100-P Form, Payroll Personnel Request for Security Access.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effectLst/>
                <a:ea typeface="Calibri" panose="020F0502020204030204" pitchFamily="34" charset="0"/>
              </a:rPr>
              <a:t>Forms must be submitted by Agency Security Officers under the Employee Self-Service Request option. </a:t>
            </a:r>
            <a:endParaRPr lang="en-US" dirty="0">
              <a:ea typeface="Calibri" panose="020F0502020204030204" pitchFamily="34" charset="0"/>
            </a:endParaRPr>
          </a:p>
          <a:p>
            <a:pPr marL="685800">
              <a:spcBef>
                <a:spcPts val="500"/>
              </a:spcBef>
            </a:pPr>
            <a:r>
              <a:rPr lang="en-US" sz="2400" b="1" dirty="0">
                <a:effectLst/>
                <a:ea typeface="Times New Roman" panose="02020603050405020304" pitchFamily="18" charset="0"/>
              </a:rPr>
              <a:t>Project 76401 must be included on all documentation.  See </a:t>
            </a:r>
            <a:r>
              <a:rPr lang="en-US" sz="2400" b="1" dirty="0">
                <a:effectLst/>
                <a:ea typeface="Calibri" panose="020F0502020204030204" pitchFamily="34" charset="0"/>
              </a:rPr>
              <a:t>pages 1 and 2 of 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the 2025 Annual Pay Raise Customer Procedures for additional information.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en-US" sz="2600" dirty="0"/>
          </a:p>
          <a:p>
            <a:pPr lvl="1">
              <a:lnSpc>
                <a:spcPts val="1800"/>
              </a:lnSpc>
              <a:buFont typeface="Courier New" panose="02070309020205020404" pitchFamily="49" charset="0"/>
              <a:buChar char="o"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715CBA-C08A-926B-2252-7F600B7DA580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5D26BD4-AAD3-4F56-B3E9-07AADB66B399}" type="slidenum">
              <a:rPr lang="en-US" smtClean="0"/>
              <a:pPr algn="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926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FEA86-F1AC-D714-6F31-1B9E17F52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Customer Notification Highlights (3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B971F-5363-02AE-37ED-FCD151EEABE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93914" y="1405730"/>
            <a:ext cx="11497631" cy="5096871"/>
          </a:xfrm>
        </p:spPr>
        <p:txBody>
          <a:bodyPr/>
          <a:lstStyle/>
          <a:p>
            <a:pPr marL="685800">
              <a:spcBef>
                <a:spcPts val="500"/>
              </a:spcBef>
            </a:pPr>
            <a:r>
              <a:rPr lang="en-US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Pay increase activities for </a:t>
            </a:r>
            <a:r>
              <a:rPr lang="en-US" b="1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Agency-specific</a:t>
            </a:r>
            <a:r>
              <a:rPr lang="en-US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wage grade employees under the Federal Wage System (FWS) will be accepted on the Agency Requirements/TMGT Tables Form. </a:t>
            </a:r>
            <a:r>
              <a:rPr lang="en-US" b="1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highlight>
                <a:srgbClr val="00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Please </a:t>
            </a: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follow </a:t>
            </a:r>
            <a:r>
              <a:rPr lang="en-US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normal Agency process to submit wage grade pay schedules to NFC for processing for Pay Period (PP) 01-2025. Wage grade pay schedules beginning with W*, H*, K*, and X* should be submitted directly to the Annual Pay Raise Mailbox</a:t>
            </a:r>
            <a:r>
              <a:rPr lang="en-US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Please include project number 78113, 2025 Annual Agencies FWS, in the subject line of all submissions for </a:t>
            </a:r>
            <a:r>
              <a:rPr lang="en-US" sz="2200" b="1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Agency-specific</a:t>
            </a:r>
            <a:r>
              <a:rPr lang="en-US" sz="2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wage grades</a:t>
            </a: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See </a:t>
            </a:r>
            <a:r>
              <a:rPr lang="en-US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page 10 of </a:t>
            </a:r>
            <a:r>
              <a:rPr lang="en-US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2025 Annual Pay Raise Customer Procedures for additional information.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D2DDE1-C56F-3462-A007-351428E226C0}"/>
              </a:ext>
            </a:extLst>
          </p:cNvPr>
          <p:cNvSpPr txBox="1">
            <a:spLocks/>
          </p:cNvSpPr>
          <p:nvPr/>
        </p:nvSpPr>
        <p:spPr>
          <a:xfrm>
            <a:off x="8610600" y="6378122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5D26BD4-AAD3-4F56-B3E9-07AADB66B399}" type="slidenum">
              <a:rPr lang="en-US" smtClean="0"/>
              <a:pPr algn="r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918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1205C-4B5D-B9A4-89D5-1422C3B53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Customer Notification Highlights (4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7A131-2FD6-7194-1879-DC2398DAFE4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15686" y="1405730"/>
            <a:ext cx="11475859" cy="509687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effectLst/>
                <a:ea typeface="Times New Roman" panose="02020603050405020304" pitchFamily="18" charset="0"/>
              </a:rPr>
              <a:t>Training Sessions for Agency-Approved POCs </a:t>
            </a:r>
            <a:r>
              <a:rPr lang="en-US" b="1" u="sng" dirty="0">
                <a:effectLst/>
                <a:ea typeface="Times New Roman" panose="02020603050405020304" pitchFamily="18" charset="0"/>
              </a:rPr>
              <a:t>ONLY</a:t>
            </a:r>
            <a:endParaRPr lang="en-US" b="1" u="sng" dirty="0">
              <a:solidFill>
                <a:srgbClr val="FF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Two training sessions will be conducted </a:t>
            </a:r>
            <a:r>
              <a:rPr lang="en-US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dirty="0">
                <a:effectLst/>
                <a:ea typeface="Times New Roman" panose="02020603050405020304" pitchFamily="18" charset="0"/>
              </a:rPr>
              <a:t> will cover the completion and submission of agency-specific requirements, including agency-specific batch TMGT updates.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b="1" dirty="0">
                <a:ea typeface="Calibri" panose="020F0502020204030204" pitchFamily="34" charset="0"/>
                <a:cs typeface="Calibri" panose="020F0502020204030204" pitchFamily="34" charset="0"/>
              </a:rPr>
              <a:t>The Tuesday, 12/10/2024 session </a:t>
            </a:r>
            <a:r>
              <a:rPr lang="en-US" b="1" u="sng" dirty="0">
                <a:ea typeface="Calibri" panose="020F0502020204030204" pitchFamily="34" charset="0"/>
                <a:cs typeface="Calibri" panose="020F0502020204030204" pitchFamily="34" charset="0"/>
              </a:rPr>
              <a:t>will be recorded </a:t>
            </a:r>
            <a:r>
              <a:rPr lang="en-US" b="1" dirty="0">
                <a:ea typeface="Calibri" panose="020F0502020204030204" pitchFamily="34" charset="0"/>
                <a:cs typeface="Calibri" panose="020F0502020204030204" pitchFamily="34" charset="0"/>
              </a:rPr>
              <a:t>and the Wedn</a:t>
            </a:r>
            <a:r>
              <a:rPr lang="en-US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esday, 12/11/2024 session </a:t>
            </a:r>
            <a:r>
              <a:rPr lang="en-US" b="1" u="sng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will not be recorded</a:t>
            </a:r>
            <a:r>
              <a:rPr lang="en-US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b="1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dirty="0"/>
              <a:t>Agency approved POCs will receive an invitation from CMB via Microsoft Teams, with the option to select one of two sessions being offered.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b="1" dirty="0">
                <a:effectLst/>
                <a:ea typeface="Times New Roman" panose="02020603050405020304" pitchFamily="18" charset="0"/>
              </a:rPr>
              <a:t>Please ensure that your Agency contacts are knowledgeable of NFC’s annual pay raise process and will be the POCs who will be submittin</a:t>
            </a:r>
            <a:r>
              <a:rPr lang="en-US" b="1" dirty="0">
                <a:ea typeface="Times New Roman" panose="02020603050405020304" pitchFamily="18" charset="0"/>
              </a:rPr>
              <a:t>g the forms</a:t>
            </a:r>
            <a:r>
              <a:rPr lang="en-US" b="1" dirty="0">
                <a:effectLst/>
                <a:ea typeface="Times New Roman" panose="02020603050405020304" pitchFamily="18" charset="0"/>
              </a:rPr>
              <a:t>. 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dirty="0">
              <a:highlight>
                <a:srgbClr val="00FFFF"/>
              </a:highlight>
            </a:endParaRPr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DDE0BA-076C-BA0F-8CE6-31F4DC62CCBE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5D26BD4-AAD3-4F56-B3E9-07AADB66B399}" type="slidenum">
              <a:rPr lang="en-US" smtClean="0"/>
              <a:pPr algn="r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177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DC29D-6728-39CF-AFAA-D183E8C41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886" y="355398"/>
            <a:ext cx="10101943" cy="76328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Annual Pay Raise Customer Procedures Overview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6D051-DDF9-635C-3524-61F2322298A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39486" y="1405730"/>
            <a:ext cx="11552059" cy="5096871"/>
          </a:xfrm>
        </p:spPr>
        <p:txBody>
          <a:bodyPr/>
          <a:lstStyle/>
          <a:p>
            <a:pPr lvl="1">
              <a:tabLst>
                <a:tab pos="914400" algn="l"/>
              </a:tabLst>
            </a:pPr>
            <a:r>
              <a:rPr lang="en-US" sz="2800" b="1" dirty="0">
                <a:effectLst/>
                <a:ea typeface="Times New Roman" panose="02020603050405020304" pitchFamily="18" charset="0"/>
              </a:rPr>
              <a:t>Please refer to the customer procedures for the following information:</a:t>
            </a:r>
          </a:p>
          <a:p>
            <a:pPr marL="1143000" lvl="3"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Pay Raise Test Participation (SSN File) Form (See page 3)</a:t>
            </a:r>
          </a:p>
          <a:p>
            <a:pPr marL="1143000" lvl="3"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Agency Status Report (See page 9)</a:t>
            </a:r>
          </a:p>
          <a:p>
            <a:pPr marL="1143000" lvl="3"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Nature of Action Codes and Legal Authority Codes on the Agency Requirements/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TMGT Tables Form (See page 10)</a:t>
            </a:r>
          </a:p>
          <a:p>
            <a:pPr marL="1143000" lvl="3"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Remark Codes on the Agency Requirements/TMGT Tables Form (See page 10)</a:t>
            </a:r>
            <a:endParaRPr lang="en-US" sz="2400" dirty="0">
              <a:ea typeface="Times New Roman" panose="02020603050405020304" pitchFamily="18" charset="0"/>
            </a:endParaRPr>
          </a:p>
          <a:p>
            <a:pPr marL="1143000" lvl="3"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TMGT Table 030 and Table 055 Updates Needed from Agencies (See page 12)</a:t>
            </a:r>
          </a:p>
          <a:p>
            <a:pPr marL="1143000" lvl="3"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Standard Form 50s (SF-50s) will </a:t>
            </a:r>
            <a:r>
              <a:rPr lang="en-US" sz="2400" u="sng" dirty="0">
                <a:effectLst/>
                <a:ea typeface="Times New Roman" panose="02020603050405020304" pitchFamily="18" charset="0"/>
              </a:rPr>
              <a:t>not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be printed (See page 13)</a:t>
            </a:r>
          </a:p>
          <a:p>
            <a:pPr>
              <a:lnSpc>
                <a:spcPct val="100000"/>
              </a:lnSpc>
            </a:pPr>
            <a:endParaRPr lang="en-US" b="1" dirty="0">
              <a:effectLst/>
              <a:ea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buNone/>
            </a:pPr>
            <a:endParaRPr lang="en-US" dirty="0">
              <a:highlight>
                <a:srgbClr val="00FFFF"/>
              </a:highlight>
            </a:endParaRPr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1B11B3-C706-6480-35B2-E46A0704DE56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5D26BD4-AAD3-4F56-B3E9-07AADB66B399}" type="slidenum">
              <a:rPr lang="en-US" smtClean="0"/>
              <a:pPr algn="r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32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E08A8-8816-0B2B-9E24-E5FE21C96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00" y="87083"/>
            <a:ext cx="9696045" cy="76328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/>
              <a:t>Annual Pay Raise Activities TIMELINE- </a:t>
            </a:r>
            <a:br>
              <a:rPr lang="en-US" b="1" dirty="0"/>
            </a:br>
            <a:r>
              <a:rPr lang="en-US" b="1" dirty="0"/>
              <a:t>CRITICAL AGENCY DEADLINES 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94F5C-5AD1-70A3-7FB9-9C3933AC643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37457" y="1503704"/>
            <a:ext cx="11241925" cy="4408209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buNone/>
            </a:pPr>
            <a:r>
              <a:rPr lang="en-US" sz="2400" b="1" i="1" kern="0" dirty="0"/>
              <a:t>12/13</a:t>
            </a:r>
            <a:r>
              <a:rPr lang="en-US" sz="2400" b="1" i="1" kern="0" dirty="0">
                <a:effectLst/>
              </a:rPr>
              <a:t>/2024, </a:t>
            </a:r>
            <a:r>
              <a:rPr lang="en-US" sz="2400" b="1" i="1" kern="0" dirty="0"/>
              <a:t>Friday, the following submissions are due:</a:t>
            </a:r>
          </a:p>
          <a:p>
            <a:pPr lvl="1">
              <a:spcBef>
                <a:spcPts val="0"/>
              </a:spcBef>
            </a:pPr>
            <a:r>
              <a:rPr lang="en-US" sz="2200" kern="0" dirty="0">
                <a:effectLst/>
                <a:ea typeface="Times New Roman" panose="02020603050405020304" pitchFamily="18" charset="0"/>
              </a:rPr>
              <a:t>FINAL Agency Cont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acts List to the Annual Pay Raise Mailbox. </a:t>
            </a:r>
          </a:p>
          <a:p>
            <a:pPr lvl="1">
              <a:spcBef>
                <a:spcPts val="0"/>
              </a:spcBef>
            </a:pPr>
            <a:r>
              <a:rPr lang="en-US" sz="2200" dirty="0">
                <a:effectLst/>
                <a:ea typeface="Times New Roman" panose="02020603050405020304" pitchFamily="18" charset="0"/>
              </a:rPr>
              <a:t>Pay Raise Test Participation (SSN </a:t>
            </a:r>
            <a:r>
              <a:rPr lang="en-US" sz="2200" dirty="0">
                <a:ea typeface="Times New Roman" panose="02020603050405020304" pitchFamily="18" charset="0"/>
              </a:rPr>
              <a:t>File) Form 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to the Annual Pay Raise Mailbox. </a:t>
            </a:r>
          </a:p>
          <a:p>
            <a:pPr lvl="1">
              <a:spcBef>
                <a:spcPts val="0"/>
              </a:spcBef>
            </a:pPr>
            <a:r>
              <a:rPr lang="en-US" sz="2200" dirty="0">
                <a:effectLst/>
                <a:ea typeface="Times New Roman" panose="02020603050405020304" pitchFamily="18" charset="0"/>
              </a:rPr>
              <a:t>Agency Security Access Requests via the ServiceNow portal</a:t>
            </a:r>
            <a:r>
              <a:rPr lang="en-US" sz="2200" dirty="0">
                <a:ea typeface="Times New Roman" panose="02020603050405020304" pitchFamily="18" charset="0"/>
              </a:rPr>
              <a:t>.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2200" dirty="0"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i="1" dirty="0">
                <a:ea typeface="Times New Roman" panose="02020603050405020304" pitchFamily="18" charset="0"/>
              </a:rPr>
              <a:t>01/03/2025, Friday (</a:t>
            </a:r>
            <a:r>
              <a:rPr lang="en-US" sz="2400" b="1" i="1" u="sng" dirty="0">
                <a:ea typeface="Times New Roman" panose="02020603050405020304" pitchFamily="18" charset="0"/>
              </a:rPr>
              <a:t>at 12:00pm CST</a:t>
            </a:r>
            <a:r>
              <a:rPr lang="en-US" sz="2400" b="1" i="1" dirty="0">
                <a:ea typeface="Times New Roman" panose="02020603050405020304" pitchFamily="18" charset="0"/>
              </a:rPr>
              <a:t>), the following submissions are due:</a:t>
            </a:r>
          </a:p>
          <a:p>
            <a:pPr lvl="1">
              <a:spcBef>
                <a:spcPts val="0"/>
              </a:spcBef>
            </a:pPr>
            <a:r>
              <a:rPr lang="en-US" sz="2200" dirty="0">
                <a:ea typeface="Times New Roman" panose="02020603050405020304" pitchFamily="18" charset="0"/>
              </a:rPr>
              <a:t>A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nnual Pay Raise requirements and TMGT updates</a:t>
            </a:r>
            <a:r>
              <a:rPr lang="en-US" sz="2200" dirty="0">
                <a:ea typeface="Times New Roman" panose="02020603050405020304" pitchFamily="18" charset="0"/>
              </a:rPr>
              <a:t>;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submissions by Agency authorized personnel </a:t>
            </a:r>
            <a:r>
              <a:rPr lang="en-US" sz="2200" i="1" u="sng" dirty="0">
                <a:effectLst/>
                <a:ea typeface="Times New Roman" panose="02020603050405020304" pitchFamily="18" charset="0"/>
              </a:rPr>
              <a:t>ONLY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to the Annual Pay Raise Mailbox. </a:t>
            </a:r>
            <a:r>
              <a:rPr lang="en-US" sz="2200" b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u="sng" dirty="0">
                <a:effectLst/>
                <a:ea typeface="Times New Roman" panose="02020603050405020304" pitchFamily="18" charset="0"/>
              </a:rPr>
              <a:t>There will be no extensions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dirty="0">
              <a:effectLst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3AC0B5-CC7B-91BE-A5F7-76730FAD29DB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5D26BD4-AAD3-4F56-B3E9-07AADB66B399}" type="slidenum">
              <a:rPr lang="en-US" smtClean="0"/>
              <a:pPr algn="r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055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E08A8-8816-0B2B-9E24-E5FE21C96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00" y="87083"/>
            <a:ext cx="9696045" cy="76328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/>
              <a:t>Annual Pay Raise Activities TIMELINE- </a:t>
            </a:r>
            <a:br>
              <a:rPr lang="en-US" b="1" dirty="0"/>
            </a:br>
            <a:r>
              <a:rPr lang="en-US" b="1" dirty="0"/>
              <a:t>CRITICAL AGENCY DEADLINES 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94F5C-5AD1-70A3-7FB9-9C3933AC643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37457" y="1503704"/>
            <a:ext cx="11133284" cy="5060058"/>
          </a:xfrm>
        </p:spPr>
        <p:txBody>
          <a:bodyPr>
            <a:normAutofit fontScale="92500" lnSpcReduction="20000"/>
          </a:bodyPr>
          <a:lstStyle/>
          <a:p>
            <a:pPr marL="0" marR="0" indent="0">
              <a:spcBef>
                <a:spcPts val="0"/>
              </a:spcBef>
              <a:buNone/>
            </a:pPr>
            <a:r>
              <a:rPr lang="en-US" b="1" i="1" dirty="0">
                <a:effectLst/>
                <a:ea typeface="Times New Roman" panose="02020603050405020304" pitchFamily="18" charset="0"/>
              </a:rPr>
              <a:t>01/16/2025, Thursday, the following submissions are due:</a:t>
            </a:r>
          </a:p>
          <a:p>
            <a:pPr lvl="1">
              <a:spcBef>
                <a:spcPts val="0"/>
              </a:spcBef>
            </a:pPr>
            <a:r>
              <a:rPr lang="en-US" dirty="0">
                <a:effectLst/>
                <a:ea typeface="Times New Roman" panose="02020603050405020304" pitchFamily="18" charset="0"/>
              </a:rPr>
              <a:t>Agency Status Reports (with approval/findings for the verification of TMGT and </a:t>
            </a:r>
            <a:r>
              <a:rPr lang="en-US" i="1" dirty="0">
                <a:effectLst/>
                <a:ea typeface="Times New Roman" panose="02020603050405020304" pitchFamily="18" charset="0"/>
              </a:rPr>
              <a:t>EmpowHR</a:t>
            </a:r>
            <a:r>
              <a:rPr lang="en-US" dirty="0">
                <a:effectLst/>
                <a:ea typeface="Times New Roman" panose="02020603050405020304" pitchFamily="18" charset="0"/>
              </a:rPr>
              <a:t> table entries) to the Annual Pay Raise Mailbox.</a:t>
            </a:r>
          </a:p>
          <a:p>
            <a:pPr lvl="2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b="1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REMINDER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– Table updates for TMGT Table 030 and Table 055 will </a:t>
            </a:r>
            <a:r>
              <a:rPr lang="en-US" sz="24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be entered by NFC until </a:t>
            </a:r>
            <a:r>
              <a:rPr lang="en-US" sz="2400" i="1" u="sng" dirty="0">
                <a:effectLst/>
                <a:ea typeface="Calibri" panose="020F0502020204030204" pitchFamily="34" charset="0"/>
              </a:rPr>
              <a:t>AFTER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the BEAR process completes on Saturday, 01/18/2025.  Verification of test data can be done at that time for those Agencies that routinely provide updates for these tables.</a:t>
            </a: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2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dirty="0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i="1" dirty="0">
                <a:ea typeface="Times New Roman" panose="02020603050405020304" pitchFamily="18" charset="0"/>
              </a:rPr>
              <a:t>01/17/2025, Friday</a:t>
            </a:r>
            <a:r>
              <a:rPr lang="en-US" b="1" dirty="0">
                <a:ea typeface="Times New Roman" panose="02020603050405020304" pitchFamily="18" charset="0"/>
              </a:rPr>
              <a:t>, </a:t>
            </a:r>
            <a:r>
              <a:rPr lang="en-US" b="1" i="1" dirty="0">
                <a:ea typeface="Times New Roman" panose="02020603050405020304" pitchFamily="18" charset="0"/>
              </a:rPr>
              <a:t>the following submissions are due:</a:t>
            </a:r>
          </a:p>
          <a:p>
            <a:pPr lvl="1">
              <a:spcBef>
                <a:spcPts val="0"/>
              </a:spcBef>
            </a:pPr>
            <a:r>
              <a:rPr lang="en-US" dirty="0">
                <a:effectLst/>
                <a:ea typeface="Times New Roman" panose="02020603050405020304" pitchFamily="18" charset="0"/>
              </a:rPr>
              <a:t>Agency Status Reports (with approval/findings for the verification of TEST PINE Pass 01 data and TEST PAYE Pass 01 data) to the Annual Pay Raise Mailbox. </a:t>
            </a:r>
          </a:p>
          <a:p>
            <a:pPr lvl="2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b="1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REMINDER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>
                <a:ea typeface="Times New Roman" panose="02020603050405020304" pitchFamily="18" charset="0"/>
              </a:rPr>
              <a:t>Agencies should 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lean-up PRODUCTION suspense to ensure pay adjustments for 2025 will process correctly.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dirty="0">
              <a:effectLst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3AC0B5-CC7B-91BE-A5F7-76730FAD29DB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5D26BD4-AAD3-4F56-B3E9-07AADB66B399}" type="slidenum">
              <a:rPr lang="en-US" smtClean="0"/>
              <a:pPr algn="r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32862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1447</Words>
  <Application>Microsoft Office PowerPoint</Application>
  <PresentationFormat>Widescreen</PresentationFormat>
  <Paragraphs>95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Arial</vt:lpstr>
      <vt:lpstr>Calibri</vt:lpstr>
      <vt:lpstr>Courier New</vt:lpstr>
      <vt:lpstr>Times New Roman</vt:lpstr>
      <vt:lpstr>1_Custom Design</vt:lpstr>
      <vt:lpstr>Custom Design</vt:lpstr>
      <vt:lpstr>2025 Annual Pay Raise Kickoff Meeting Project #76401</vt:lpstr>
      <vt:lpstr>2025 Annual Pay Raise Kickoff Meeting</vt:lpstr>
      <vt:lpstr>Customer Notification Highlights (1 of 4)</vt:lpstr>
      <vt:lpstr>Customer Notification Highlights (2 of 4)</vt:lpstr>
      <vt:lpstr>Customer Notification Highlights (3 of 4)</vt:lpstr>
      <vt:lpstr>Customer Notification Highlights (4 of 4)</vt:lpstr>
      <vt:lpstr>Annual Pay Raise Customer Procedures Overview</vt:lpstr>
      <vt:lpstr>Annual Pay Raise Activities TIMELINE-  CRITICAL AGENCY DEADLINES (1 of 2)</vt:lpstr>
      <vt:lpstr>Annual Pay Raise Activities TIMELINE-  CRITICAL AGENCY DEADLINES (2 of 2)</vt:lpstr>
      <vt:lpstr>Annual Pay Raise Processing ALERTS (1 of 2)</vt:lpstr>
      <vt:lpstr>Annual Pay Raise Processing ALERTS (2 of 2)</vt:lpstr>
      <vt:lpstr>ANY QUESTIONS or COMMENTS?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 Annual Pay Raise Kickoff Meeting</dc:title>
  <dc:creator>National Finance Center</dc:creator>
  <cp:lastModifiedBy>Adams, Tasha - OCFO-NFC</cp:lastModifiedBy>
  <cp:revision>32</cp:revision>
  <dcterms:created xsi:type="dcterms:W3CDTF">2023-01-12T16:02:58Z</dcterms:created>
  <dcterms:modified xsi:type="dcterms:W3CDTF">2024-11-18T14:48:11Z</dcterms:modified>
</cp:coreProperties>
</file>