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8" r:id="rId1"/>
  </p:sldMasterIdLst>
  <p:notesMasterIdLst>
    <p:notesMasterId r:id="rId16"/>
  </p:notesMasterIdLst>
  <p:handoutMasterIdLst>
    <p:handoutMasterId r:id="rId17"/>
  </p:handoutMasterIdLst>
  <p:sldIdLst>
    <p:sldId id="346" r:id="rId2"/>
    <p:sldId id="465" r:id="rId3"/>
    <p:sldId id="356" r:id="rId4"/>
    <p:sldId id="351" r:id="rId5"/>
    <p:sldId id="481" r:id="rId6"/>
    <p:sldId id="422" r:id="rId7"/>
    <p:sldId id="424" r:id="rId8"/>
    <p:sldId id="341" r:id="rId9"/>
    <p:sldId id="464" r:id="rId10"/>
    <p:sldId id="463" r:id="rId11"/>
    <p:sldId id="466" r:id="rId12"/>
    <p:sldId id="478" r:id="rId13"/>
    <p:sldId id="479" r:id="rId14"/>
    <p:sldId id="480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990000"/>
    <a:srgbClr val="CBD5EB"/>
    <a:srgbClr val="EAEAEA"/>
    <a:srgbClr val="47547D"/>
    <a:srgbClr val="009900"/>
    <a:srgbClr val="006600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51" autoAdjust="0"/>
    <p:restoredTop sz="92704" autoAdjust="0"/>
  </p:normalViewPr>
  <p:slideViewPr>
    <p:cSldViewPr>
      <p:cViewPr varScale="1">
        <p:scale>
          <a:sx n="62" d="100"/>
          <a:sy n="62" d="100"/>
        </p:scale>
        <p:origin x="122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1962" y="-90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3063804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9578" y="4"/>
            <a:ext cx="3063804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47138"/>
            <a:ext cx="3063804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9578" y="8847138"/>
            <a:ext cx="3063804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8233A8C3-9ABB-41D9-802A-585EBA32FB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4240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>
            <a:lvl1pPr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41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>
            <a:lvl1pPr algn="r"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1" y="4414838"/>
            <a:ext cx="560832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29676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b" anchorCtr="0" compatLnSpc="1">
            <a:prstTxWarp prst="textNoShape">
              <a:avLst/>
            </a:prstTxWarp>
          </a:bodyPr>
          <a:lstStyle>
            <a:lvl1pPr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41" y="8829676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b" anchorCtr="0" compatLnSpc="1">
            <a:prstTxWarp prst="textNoShape">
              <a:avLst/>
            </a:prstTxWarp>
          </a:bodyPr>
          <a:lstStyle>
            <a:lvl1pPr algn="r"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F5125E81-4266-4040-BB55-20874AD8B3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6811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5125E81-4266-4040-BB55-20874AD8B37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5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125E81-4266-4040-BB55-20874AD8B37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125E81-4266-4040-BB55-20874AD8B37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12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November 7,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20691-4379-4593-B082-E8FABDA850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9" descr="usdabmp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219200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8E5AC-F7EE-4997-A5F6-97A18D1867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B042B-A094-492C-B7A0-6884865518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>
                <a:cs typeface="Arial" charset="0"/>
              </a:rPr>
              <a:t>United States Department of Labor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HRLOB Shared Service Center 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>
                <a:cs typeface="Arial" charset="0"/>
              </a:rPr>
              <a:t>United States Department of Labor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HRLOB Shared Service Center 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12B63-BD43-4D59-A178-F00D6D0A62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>
                <a:cs typeface="Arial" charset="0"/>
              </a:rPr>
              <a:t>United States Department of Labor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HRLOB Shared Service Center 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B89A0-98A7-4D25-9177-A247F3356A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60AE6-51A8-4341-938E-2B94F869AC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CD56F-B593-450C-B135-B321405365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45262"/>
            <a:ext cx="4040188" cy="5780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85024"/>
            <a:ext cx="4040188" cy="3570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45262"/>
            <a:ext cx="4041775" cy="578073"/>
          </a:xfrm>
        </p:spPr>
        <p:txBody>
          <a:bodyPr anchor="b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85024"/>
            <a:ext cx="4041775" cy="3570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133F7-B728-4027-89DF-DB6DFF0D15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4D503-DC96-4BEA-B5C0-A07FDB18C4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0E934-C789-48D4-B3AC-7606BFAB63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EEDC6-1B83-4FBE-A74B-07398BC854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C2655-2B39-4B5C-9179-3DD6740825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6C12B63-BD43-4D59-A178-F00D6D0A62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169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</p:txBody>
      </p:sp>
      <p:pic>
        <p:nvPicPr>
          <p:cNvPr id="2055" name="Picture 9" descr="..\..\..\nfclogocolorai.jpg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026145" y="152400"/>
            <a:ext cx="979487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0" y="1143000"/>
            <a:ext cx="9144000" cy="0"/>
          </a:xfrm>
          <a:prstGeom prst="line">
            <a:avLst/>
          </a:prstGeom>
          <a:ln w="69850" cmpd="thickThin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quot;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1238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639762"/>
          </a:xfrm>
        </p:spPr>
        <p:txBody>
          <a:bodyPr/>
          <a:lstStyle/>
          <a:p>
            <a:pPr algn="ctr">
              <a:defRPr/>
            </a:pP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USDA, National Finance Center</a:t>
            </a:r>
            <a:b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PRT Meeting</a:t>
            </a:r>
            <a:b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February 8, 2023</a:t>
            </a:r>
          </a:p>
        </p:txBody>
      </p:sp>
      <p:sp>
        <p:nvSpPr>
          <p:cNvPr id="4099" name="Content Placeholder 2" descr="Payroll/Personnel System (PPS),  &#10; EmpowHR &amp; webTA Statistics&#10;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 algn="ctr">
              <a:buNone/>
            </a:pPr>
            <a:endParaRPr lang="en-US" b="0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sz="3100" b="0" dirty="0"/>
              <a:t>Payroll/Personnel System (PPS),  </a:t>
            </a:r>
          </a:p>
          <a:p>
            <a:pPr algn="ctr">
              <a:buNone/>
            </a:pPr>
            <a:r>
              <a:rPr lang="en-US" sz="3100" b="0" i="1" dirty="0"/>
              <a:t> </a:t>
            </a:r>
            <a:r>
              <a:rPr lang="en-US" sz="3100" b="0" dirty="0"/>
              <a:t>EmpowHR &amp; webTA Statistics</a:t>
            </a:r>
          </a:p>
          <a:p>
            <a:pPr lvl="1">
              <a:buNone/>
            </a:pPr>
            <a:endParaRPr lang="en-US" b="0" dirty="0"/>
          </a:p>
          <a:p>
            <a:pPr lvl="1">
              <a:buFontTx/>
              <a:buNone/>
            </a:pPr>
            <a:endParaRPr lang="en-US" sz="3100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1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7772400" cy="533400"/>
          </a:xfrm>
        </p:spPr>
        <p:txBody>
          <a:bodyPr/>
          <a:lstStyle/>
          <a:p>
            <a:pPr algn="ctr">
              <a:defRPr/>
            </a:pPr>
            <a:r>
              <a:rPr lang="en-US" sz="2800" b="1" i="1" dirty="0">
                <a:solidFill>
                  <a:srgbClr val="C00000"/>
                </a:solidFill>
              </a:rPr>
              <a:t> </a:t>
            </a:r>
            <a:r>
              <a:rPr lang="en-US" sz="2800" b="1" dirty="0">
                <a:solidFill>
                  <a:srgbClr val="C00000"/>
                </a:solidFill>
              </a:rPr>
              <a:t>EmpowHR IR Average Days at Closure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February 8, 2023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5" name="TextBox 4" descr="EmpowHR IR Average Days at Closure&#10;"/>
          <p:cNvSpPr txBox="1"/>
          <p:nvPr/>
        </p:nvSpPr>
        <p:spPr>
          <a:xfrm>
            <a:off x="990600" y="1524000"/>
            <a:ext cx="7696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>
                <a:latin typeface="+mn-lt"/>
              </a:rPr>
              <a:t>EmpowHR IR Average Days at Closure</a:t>
            </a:r>
            <a:endParaRPr lang="en-US" sz="2700" dirty="0">
              <a:latin typeface="+mn-lt"/>
            </a:endParaRPr>
          </a:p>
        </p:txBody>
      </p:sp>
      <p:graphicFrame>
        <p:nvGraphicFramePr>
          <p:cNvPr id="7" name="Table 3" descr="Table to show EmpowHR IR Average Days at Closure Priority Category for August, September, October, November, December, January. Critical: August 0, September 5, October 5, November 0, December 19, January 0. Non Critical: August 20, September 18, October 24, November 6, December 12, January 26. ">
            <a:extLst>
              <a:ext uri="{FF2B5EF4-FFF2-40B4-BE49-F238E27FC236}">
                <a16:creationId xmlns:a16="http://schemas.microsoft.com/office/drawing/2014/main" id="{2B07A5D6-B279-4685-A18F-6443E31A15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059932"/>
              </p:ext>
            </p:extLst>
          </p:nvPr>
        </p:nvGraphicFramePr>
        <p:xfrm>
          <a:off x="900642" y="2748280"/>
          <a:ext cx="7328958" cy="1442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6758">
                  <a:extLst>
                    <a:ext uri="{9D8B030D-6E8A-4147-A177-3AD203B41FA5}">
                      <a16:colId xmlns:a16="http://schemas.microsoft.com/office/drawing/2014/main" val="1109303445"/>
                    </a:ext>
                  </a:extLst>
                </a:gridCol>
                <a:gridCol w="937230">
                  <a:extLst>
                    <a:ext uri="{9D8B030D-6E8A-4147-A177-3AD203B41FA5}">
                      <a16:colId xmlns:a16="http://schemas.microsoft.com/office/drawing/2014/main" val="3882611996"/>
                    </a:ext>
                  </a:extLst>
                </a:gridCol>
                <a:gridCol w="1046994">
                  <a:extLst>
                    <a:ext uri="{9D8B030D-6E8A-4147-A177-3AD203B41FA5}">
                      <a16:colId xmlns:a16="http://schemas.microsoft.com/office/drawing/2014/main" val="3898354966"/>
                    </a:ext>
                  </a:extLst>
                </a:gridCol>
                <a:gridCol w="1046994">
                  <a:extLst>
                    <a:ext uri="{9D8B030D-6E8A-4147-A177-3AD203B41FA5}">
                      <a16:colId xmlns:a16="http://schemas.microsoft.com/office/drawing/2014/main" val="2434676513"/>
                    </a:ext>
                  </a:extLst>
                </a:gridCol>
                <a:gridCol w="1046994">
                  <a:extLst>
                    <a:ext uri="{9D8B030D-6E8A-4147-A177-3AD203B41FA5}">
                      <a16:colId xmlns:a16="http://schemas.microsoft.com/office/drawing/2014/main" val="522763164"/>
                    </a:ext>
                  </a:extLst>
                </a:gridCol>
                <a:gridCol w="1046994">
                  <a:extLst>
                    <a:ext uri="{9D8B030D-6E8A-4147-A177-3AD203B41FA5}">
                      <a16:colId xmlns:a16="http://schemas.microsoft.com/office/drawing/2014/main" val="2785654371"/>
                    </a:ext>
                  </a:extLst>
                </a:gridCol>
                <a:gridCol w="1046994">
                  <a:extLst>
                    <a:ext uri="{9D8B030D-6E8A-4147-A177-3AD203B41FA5}">
                      <a16:colId xmlns:a16="http://schemas.microsoft.com/office/drawing/2014/main" val="37159296"/>
                    </a:ext>
                  </a:extLst>
                </a:gridCol>
              </a:tblGrid>
              <a:tr h="59337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Priority Category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August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September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October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November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December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January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72006905"/>
                  </a:ext>
                </a:extLst>
              </a:tr>
              <a:tr h="4246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Critical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76738030"/>
                  </a:ext>
                </a:extLst>
              </a:tr>
              <a:tr h="4246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Non Critical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71034946"/>
                  </a:ext>
                </a:extLst>
              </a:tr>
            </a:tbl>
          </a:graphicData>
        </a:graphic>
      </p:graphicFrame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2645FB-5B25-4BF7-B559-54A1F963B028}" type="slidenum">
              <a:rPr lang="en-US" sz="1800" smtClean="0">
                <a:latin typeface="+mj-lt"/>
              </a:rPr>
              <a:pPr>
                <a:defRPr/>
              </a:pPr>
              <a:t>10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52400" y="274638"/>
            <a:ext cx="8077200" cy="639762"/>
          </a:xfrm>
        </p:spPr>
        <p:txBody>
          <a:bodyPr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 Completed EmpowHR IR Totals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February 8, 2023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" name="TextBox 6" descr="Completed EmpowHR IR Totals&#10;"/>
          <p:cNvSpPr txBox="1"/>
          <p:nvPr/>
        </p:nvSpPr>
        <p:spPr>
          <a:xfrm>
            <a:off x="1143000" y="152400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n-lt"/>
              </a:rPr>
              <a:t>Completed EmpowHR IR Totals</a:t>
            </a:r>
            <a:endParaRPr lang="en-US" sz="2800" dirty="0">
              <a:latin typeface="+mn-lt"/>
            </a:endParaRPr>
          </a:p>
        </p:txBody>
      </p:sp>
      <p:sp>
        <p:nvSpPr>
          <p:cNvPr id="14339" name="Content Placeholder 10" descr="2023  30&#10;2022  465  &#10;&#10;"/>
          <p:cNvSpPr>
            <a:spLocks noGrp="1"/>
          </p:cNvSpPr>
          <p:nvPr>
            <p:ph idx="1"/>
          </p:nvPr>
        </p:nvSpPr>
        <p:spPr>
          <a:xfrm>
            <a:off x="1143000" y="2209800"/>
            <a:ext cx="7315200" cy="2667000"/>
          </a:xfrm>
        </p:spPr>
        <p:txBody>
          <a:bodyPr/>
          <a:lstStyle/>
          <a:p>
            <a:pPr lvl="1"/>
            <a:r>
              <a:rPr lang="en-US" dirty="0"/>
              <a:t>2023  30</a:t>
            </a:r>
          </a:p>
          <a:p>
            <a:pPr lvl="1"/>
            <a:r>
              <a:rPr lang="en-US" dirty="0"/>
              <a:t>2022  465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11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 descr="webTA IR Statistics"/>
          <p:cNvSpPr>
            <a:spLocks noGrp="1"/>
          </p:cNvSpPr>
          <p:nvPr>
            <p:ph type="title"/>
          </p:nvPr>
        </p:nvSpPr>
        <p:spPr bwMode="auto">
          <a:xfrm>
            <a:off x="152400" y="-76200"/>
            <a:ext cx="8534400" cy="91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webTA IR Statistics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February 8, 2023</a:t>
            </a:r>
          </a:p>
        </p:txBody>
      </p:sp>
      <p:sp>
        <p:nvSpPr>
          <p:cNvPr id="8" name="TextBox 7" descr="webTA IR Summary&#10;">
            <a:extLst>
              <a:ext uri="{FF2B5EF4-FFF2-40B4-BE49-F238E27FC236}">
                <a16:creationId xmlns:a16="http://schemas.microsoft.com/office/drawing/2014/main" id="{83A280F4-05B5-4583-9120-9E92BE98F579}"/>
              </a:ext>
            </a:extLst>
          </p:cNvPr>
          <p:cNvSpPr txBox="1"/>
          <p:nvPr/>
        </p:nvSpPr>
        <p:spPr>
          <a:xfrm>
            <a:off x="1219200" y="15240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+mn-lt"/>
              </a:rPr>
              <a:t>webTA</a:t>
            </a:r>
            <a:r>
              <a:rPr lang="en-US" sz="2800" b="1" dirty="0">
                <a:latin typeface="+mn-lt"/>
              </a:rPr>
              <a:t> IR Summary</a:t>
            </a:r>
            <a:endParaRPr lang="en-US" sz="2800" dirty="0">
              <a:latin typeface="+mn-lt"/>
            </a:endParaRPr>
          </a:p>
        </p:txBody>
      </p:sp>
      <p:graphicFrame>
        <p:nvGraphicFramePr>
          <p:cNvPr id="7" name="Table 3" descr="Table to show webTA IR Summary Number for August, September, October, November, December, January. Beginning Balance: August 22, September 21, October 26, November 30, December 29, January 32. Received: August 6, September 10, October 16, November 4, December 10, January 6. Closed: August 7, September 5, October 12, November 5, December 7, January 8. Ending Balance: August 21, September 26, October 30, November 29, December 32, January 30.&#10;">
            <a:extLst>
              <a:ext uri="{FF2B5EF4-FFF2-40B4-BE49-F238E27FC236}">
                <a16:creationId xmlns:a16="http://schemas.microsoft.com/office/drawing/2014/main" id="{3B4160AE-AF74-44E4-A6A7-84DB7DDF31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073818"/>
              </p:ext>
            </p:extLst>
          </p:nvPr>
        </p:nvGraphicFramePr>
        <p:xfrm>
          <a:off x="996517" y="2514598"/>
          <a:ext cx="7113680" cy="2590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240">
                  <a:extLst>
                    <a:ext uri="{9D8B030D-6E8A-4147-A177-3AD203B41FA5}">
                      <a16:colId xmlns:a16="http://schemas.microsoft.com/office/drawing/2014/main" val="1109303445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3882611996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3898354966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2434676513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522763164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2785654371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37159296"/>
                    </a:ext>
                  </a:extLst>
                </a:gridCol>
              </a:tblGrid>
              <a:tr h="43477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Number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August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September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October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November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December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January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72006905"/>
                  </a:ext>
                </a:extLst>
              </a:tr>
              <a:tr h="6432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Beginning Balance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76738030"/>
                  </a:ext>
                </a:extLst>
              </a:tr>
              <a:tr h="4347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Received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71034946"/>
                  </a:ext>
                </a:extLst>
              </a:tr>
              <a:tr h="434778">
                <a:tc>
                  <a:txBody>
                    <a:bodyPr/>
                    <a:lstStyle/>
                    <a:p>
                      <a:r>
                        <a:rPr lang="en-US" sz="1500" dirty="0"/>
                        <a:t>Closed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97415008"/>
                  </a:ext>
                </a:extLst>
              </a:tr>
              <a:tr h="6432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Ending Balance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66088628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84D4A-21D7-495F-9D32-74593ACD99F5}" type="slidenum">
              <a:rPr lang="en-US" sz="1800" smtClean="0">
                <a:latin typeface="+mj-lt"/>
              </a:rPr>
              <a:pPr>
                <a:defRPr/>
              </a:pPr>
              <a:t>12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 descr="webTA IR - Average Days at Closure"/>
          <p:cNvSpPr>
            <a:spLocks noGrp="1"/>
          </p:cNvSpPr>
          <p:nvPr>
            <p:ph type="title"/>
          </p:nvPr>
        </p:nvSpPr>
        <p:spPr bwMode="auto">
          <a:xfrm>
            <a:off x="152400" y="0"/>
            <a:ext cx="8534400" cy="91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webTA IR - Average Days at Closure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February 8, 2023</a:t>
            </a:r>
          </a:p>
        </p:txBody>
      </p:sp>
      <p:sp>
        <p:nvSpPr>
          <p:cNvPr id="8" name="TextBox 7" descr="webTA IR Average Days at Closure&#10;">
            <a:extLst>
              <a:ext uri="{FF2B5EF4-FFF2-40B4-BE49-F238E27FC236}">
                <a16:creationId xmlns:a16="http://schemas.microsoft.com/office/drawing/2014/main" id="{3C3DD664-F183-449D-877F-6493CE50F991}"/>
              </a:ext>
            </a:extLst>
          </p:cNvPr>
          <p:cNvSpPr txBox="1"/>
          <p:nvPr/>
        </p:nvSpPr>
        <p:spPr>
          <a:xfrm>
            <a:off x="990600" y="1524000"/>
            <a:ext cx="7696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err="1">
                <a:latin typeface="+mn-lt"/>
              </a:rPr>
              <a:t>webTA</a:t>
            </a:r>
            <a:r>
              <a:rPr lang="en-US" sz="2700" b="1" dirty="0">
                <a:latin typeface="+mn-lt"/>
              </a:rPr>
              <a:t> IR Average Days at Closure</a:t>
            </a:r>
            <a:endParaRPr lang="en-US" sz="2700" dirty="0">
              <a:latin typeface="+mn-lt"/>
            </a:endParaRPr>
          </a:p>
        </p:txBody>
      </p:sp>
      <p:graphicFrame>
        <p:nvGraphicFramePr>
          <p:cNvPr id="7" name="Table 3" descr="Table to show webTA IR Average Days at Closure Priority Category for August, September, October, November, December, January. Critical: August 0, September 0, October 0, November 0, December 0, January 0. Non Critical: August 41, September 74, October 5, November 22, December 12, January 72. ">
            <a:extLst>
              <a:ext uri="{FF2B5EF4-FFF2-40B4-BE49-F238E27FC236}">
                <a16:creationId xmlns:a16="http://schemas.microsoft.com/office/drawing/2014/main" id="{4A254A90-0A59-48F5-828F-36CE4548DB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413690"/>
              </p:ext>
            </p:extLst>
          </p:nvPr>
        </p:nvGraphicFramePr>
        <p:xfrm>
          <a:off x="900642" y="2748280"/>
          <a:ext cx="7328958" cy="1442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6758">
                  <a:extLst>
                    <a:ext uri="{9D8B030D-6E8A-4147-A177-3AD203B41FA5}">
                      <a16:colId xmlns:a16="http://schemas.microsoft.com/office/drawing/2014/main" val="1109303445"/>
                    </a:ext>
                  </a:extLst>
                </a:gridCol>
                <a:gridCol w="937230">
                  <a:extLst>
                    <a:ext uri="{9D8B030D-6E8A-4147-A177-3AD203B41FA5}">
                      <a16:colId xmlns:a16="http://schemas.microsoft.com/office/drawing/2014/main" val="3882611996"/>
                    </a:ext>
                  </a:extLst>
                </a:gridCol>
                <a:gridCol w="1046994">
                  <a:extLst>
                    <a:ext uri="{9D8B030D-6E8A-4147-A177-3AD203B41FA5}">
                      <a16:colId xmlns:a16="http://schemas.microsoft.com/office/drawing/2014/main" val="3898354966"/>
                    </a:ext>
                  </a:extLst>
                </a:gridCol>
                <a:gridCol w="1046994">
                  <a:extLst>
                    <a:ext uri="{9D8B030D-6E8A-4147-A177-3AD203B41FA5}">
                      <a16:colId xmlns:a16="http://schemas.microsoft.com/office/drawing/2014/main" val="2434676513"/>
                    </a:ext>
                  </a:extLst>
                </a:gridCol>
                <a:gridCol w="1046994">
                  <a:extLst>
                    <a:ext uri="{9D8B030D-6E8A-4147-A177-3AD203B41FA5}">
                      <a16:colId xmlns:a16="http://schemas.microsoft.com/office/drawing/2014/main" val="522763164"/>
                    </a:ext>
                  </a:extLst>
                </a:gridCol>
                <a:gridCol w="1046994">
                  <a:extLst>
                    <a:ext uri="{9D8B030D-6E8A-4147-A177-3AD203B41FA5}">
                      <a16:colId xmlns:a16="http://schemas.microsoft.com/office/drawing/2014/main" val="2785654371"/>
                    </a:ext>
                  </a:extLst>
                </a:gridCol>
                <a:gridCol w="1046994">
                  <a:extLst>
                    <a:ext uri="{9D8B030D-6E8A-4147-A177-3AD203B41FA5}">
                      <a16:colId xmlns:a16="http://schemas.microsoft.com/office/drawing/2014/main" val="37159296"/>
                    </a:ext>
                  </a:extLst>
                </a:gridCol>
              </a:tblGrid>
              <a:tr h="59337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Priority Category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August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September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October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November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December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January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72006905"/>
                  </a:ext>
                </a:extLst>
              </a:tr>
              <a:tr h="4246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Critical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76738030"/>
                  </a:ext>
                </a:extLst>
              </a:tr>
              <a:tr h="4246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Non Critical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74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71034946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71F9E2-38B9-408A-9CFC-3CA7AF29ADD8}" type="slidenum">
              <a:rPr lang="en-US" sz="1800" smtClean="0">
                <a:latin typeface="+mj-lt"/>
              </a:rPr>
              <a:pPr>
                <a:defRPr/>
              </a:pPr>
              <a:t>13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1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webTA IR Summary 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</a:t>
            </a:r>
            <a:r>
              <a:rPr lang="en-US" sz="2000" b="1">
                <a:solidFill>
                  <a:srgbClr val="C00000"/>
                </a:solidFill>
              </a:rPr>
              <a:t>of February 8, 2023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27651" name="Content Placeholder 2" descr="Completed webTA IR Totals&#10;&#10;2023   8&#10;2022   131&#10;&#10;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Completed webTA IR Totals</a:t>
            </a:r>
          </a:p>
          <a:p>
            <a:pPr lvl="1"/>
            <a:r>
              <a:rPr lang="en-US" dirty="0"/>
              <a:t>2023   8</a:t>
            </a:r>
          </a:p>
          <a:p>
            <a:pPr lvl="1"/>
            <a:r>
              <a:rPr lang="en-US" dirty="0"/>
              <a:t>2022   131</a:t>
            </a:r>
          </a:p>
          <a:p>
            <a:pPr lvl="1">
              <a:buFontTx/>
              <a:buNone/>
            </a:pPr>
            <a:endParaRPr lang="en-US" dirty="0"/>
          </a:p>
          <a:p>
            <a:pPr>
              <a:buFont typeface="Times New Roman" pitchFamily="18" charset="0"/>
              <a:buChar char="―"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endParaRPr lang="en-US" b="1" dirty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288F-7524-4CF1-9B83-99A723BD8D21}" type="slidenum">
              <a:rPr lang="en-US" smtClean="0">
                <a:latin typeface="+mj-lt"/>
              </a:rPr>
              <a:pPr/>
              <a:t>14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639762"/>
          </a:xfrm>
        </p:spPr>
        <p:txBody>
          <a:bodyPr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Software Change Requests (SCR)  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February 8, 2023</a:t>
            </a:r>
          </a:p>
        </p:txBody>
      </p:sp>
      <p:sp>
        <p:nvSpPr>
          <p:cNvPr id="4099" name="Content Placeholder 2" descr="Scheduled Release Summary &#10;&#10;GESD Projects Scheduled&#10; 109 Open Projects Scheduled &#10;&#10;GESD Projects Unscheduled Breakdown By Status&#10;8 Pending (HOLD/RESP)&#10;81 FRD Assigned&#10;321 TBD&#10;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pPr>
              <a:buNone/>
            </a:pPr>
            <a:r>
              <a:rPr lang="en-US" sz="2800" b="1" dirty="0"/>
              <a:t>Scheduled Release Summary </a:t>
            </a:r>
            <a:br>
              <a:rPr lang="en-US" sz="2800" b="1" dirty="0">
                <a:solidFill>
                  <a:srgbClr val="C00000"/>
                </a:solidFill>
              </a:rPr>
            </a:br>
            <a:endParaRPr lang="en-US" sz="2800" dirty="0"/>
          </a:p>
          <a:p>
            <a:r>
              <a:rPr lang="en-US" sz="2600" dirty="0"/>
              <a:t>GESD Projects Scheduled</a:t>
            </a:r>
          </a:p>
          <a:p>
            <a:pPr lvl="1"/>
            <a:r>
              <a:rPr lang="en-US" sz="2600" dirty="0"/>
              <a:t> 109</a:t>
            </a:r>
            <a:r>
              <a:rPr lang="en-US" sz="2600" b="0" dirty="0"/>
              <a:t> Open Projects Scheduled </a:t>
            </a:r>
          </a:p>
          <a:p>
            <a:pPr lvl="1">
              <a:buNone/>
            </a:pPr>
            <a:endParaRPr lang="en-US" sz="2600" b="0" dirty="0"/>
          </a:p>
          <a:p>
            <a:r>
              <a:rPr lang="en-US" sz="2600" dirty="0"/>
              <a:t>GESD Projects Unscheduled Breakdown By Status</a:t>
            </a:r>
          </a:p>
          <a:p>
            <a:pPr lvl="1"/>
            <a:r>
              <a:rPr lang="en-US" sz="2600" b="0" dirty="0"/>
              <a:t> </a:t>
            </a:r>
            <a:r>
              <a:rPr lang="en-US" sz="2600" dirty="0"/>
              <a:t>8</a:t>
            </a:r>
            <a:r>
              <a:rPr lang="en-US" sz="2600" b="0" dirty="0"/>
              <a:t> Pending (HOLD/RESP)</a:t>
            </a:r>
          </a:p>
          <a:p>
            <a:pPr lvl="1"/>
            <a:r>
              <a:rPr lang="en-US" sz="2600" dirty="0"/>
              <a:t>81</a:t>
            </a:r>
            <a:r>
              <a:rPr lang="en-US" sz="2600" b="0" dirty="0"/>
              <a:t> FRD Assigned</a:t>
            </a:r>
          </a:p>
          <a:p>
            <a:pPr lvl="1"/>
            <a:r>
              <a:rPr lang="en-US" sz="2600" dirty="0"/>
              <a:t>321</a:t>
            </a:r>
            <a:r>
              <a:rPr lang="en-US" sz="2600" b="0" dirty="0"/>
              <a:t> TBD</a:t>
            </a:r>
          </a:p>
          <a:p>
            <a:pPr lvl="1">
              <a:buNone/>
            </a:pPr>
            <a:endParaRPr lang="en-US" sz="2600" dirty="0"/>
          </a:p>
          <a:p>
            <a:pPr lvl="1">
              <a:buNone/>
            </a:pPr>
            <a:endParaRPr lang="en-US" b="0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2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639762"/>
          </a:xfrm>
        </p:spPr>
        <p:txBody>
          <a:bodyPr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SCR by LOB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February 8, 2023</a:t>
            </a:r>
          </a:p>
        </p:txBody>
      </p:sp>
      <p:sp>
        <p:nvSpPr>
          <p:cNvPr id="5123" name="Content Placeholder 2" descr="Unscheduled Project Breakdown By Line of Business (LOB)&#10;&#10;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indent="0">
              <a:spcBef>
                <a:spcPts val="0"/>
              </a:spcBef>
              <a:buNone/>
            </a:pPr>
            <a:r>
              <a:rPr lang="en-US" sz="2800" b="1" dirty="0">
                <a:solidFill>
                  <a:schemeClr val="tx1"/>
                </a:solidFill>
              </a:rPr>
              <a:t>         Unscheduled Project Breakdown 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2800" b="1" dirty="0">
                <a:solidFill>
                  <a:schemeClr val="tx1"/>
                </a:solidFill>
              </a:rPr>
              <a:t>            By Line of Business (LOB</a:t>
            </a:r>
            <a:r>
              <a:rPr lang="en-US" sz="2800" b="1" dirty="0"/>
              <a:t>)</a:t>
            </a:r>
            <a:endParaRPr lang="en-US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 descr="Table to show the Unscheduled Project Breakdown by Line of Business (LOB) and Total by LOB.  PPS 241, EmpowHR 41, HRLOB (PPS/EmpowHR) 55, Non-Core 0, webTA 15, Other 131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495654"/>
              </p:ext>
            </p:extLst>
          </p:nvPr>
        </p:nvGraphicFramePr>
        <p:xfrm>
          <a:off x="1752600" y="2743200"/>
          <a:ext cx="5334000" cy="270618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181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28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of Business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 by LOB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531">
                <a:tc>
                  <a:txBody>
                    <a:bodyPr/>
                    <a:lstStyle/>
                    <a:p>
                      <a:r>
                        <a:rPr lang="en-US" i="0" dirty="0"/>
                        <a:t>PPS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241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531">
                <a:tc>
                  <a:txBody>
                    <a:bodyPr/>
                    <a:lstStyle/>
                    <a:p>
                      <a:r>
                        <a:rPr lang="en-US" b="0" i="0" dirty="0"/>
                        <a:t>EmpowHR</a:t>
                      </a:r>
                      <a:r>
                        <a:rPr lang="en-US" b="1" i="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41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531">
                <a:tc>
                  <a:txBody>
                    <a:bodyPr/>
                    <a:lstStyle/>
                    <a:p>
                      <a:r>
                        <a:rPr lang="en-US" i="0" dirty="0"/>
                        <a:t>HRLOB (PPS/</a:t>
                      </a:r>
                      <a:r>
                        <a:rPr lang="en-US" b="0" i="0" dirty="0"/>
                        <a:t>EmpowHR</a:t>
                      </a:r>
                      <a:r>
                        <a:rPr lang="en-US" i="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531">
                <a:tc>
                  <a:txBody>
                    <a:bodyPr/>
                    <a:lstStyle/>
                    <a:p>
                      <a:r>
                        <a:rPr lang="en-US" i="0" dirty="0"/>
                        <a:t>NON-CORE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 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531">
                <a:tc>
                  <a:txBody>
                    <a:bodyPr/>
                    <a:lstStyle/>
                    <a:p>
                      <a:r>
                        <a:rPr lang="en-US" i="0" dirty="0"/>
                        <a:t>webTA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5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Other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131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3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71504-BB33-4D92-8776-1024F50F3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SCR Scheduled Release Summary 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February 8, 2023</a:t>
            </a:r>
            <a:endParaRPr lang="en-US" sz="2000" dirty="0"/>
          </a:p>
        </p:txBody>
      </p:sp>
      <p:sp>
        <p:nvSpPr>
          <p:cNvPr id="7171" name="Content Placeholder 10" descr="Scheduled Release Summary&#10;&#10;CY 2023 Pay Period 06 Projects&#10;17 Projects Scheduled&#10;&#10;CY 2023 Off Release Pay Periods 3-5 Projects&#10;9 Projects Scheduled&#10;&#10;Note - Projects remain open 2 pay periods after implementation&#10;&#10;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038600"/>
          </a:xfrm>
        </p:spPr>
        <p:txBody>
          <a:bodyPr/>
          <a:lstStyle/>
          <a:p>
            <a:pPr lvl="1" algn="ctr">
              <a:buNone/>
            </a:pPr>
            <a:r>
              <a:rPr lang="en-US" b="1" dirty="0"/>
              <a:t>Scheduled Release Summary</a:t>
            </a:r>
          </a:p>
          <a:p>
            <a:pPr lvl="1" algn="ctr">
              <a:buNone/>
            </a:pPr>
            <a:endParaRPr lang="en-US" sz="1800" b="1" dirty="0"/>
          </a:p>
          <a:p>
            <a:pPr lvl="0">
              <a:defRPr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CY 2023 Pay Period 06 Projects</a:t>
            </a:r>
          </a:p>
          <a:p>
            <a:pPr lvl="1"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17 Projects Scheduled</a:t>
            </a:r>
          </a:p>
          <a:p>
            <a:pPr lvl="1">
              <a:defRPr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CY 2023 Off Release Pay Periods 3-5 Projects</a:t>
            </a:r>
          </a:p>
          <a:p>
            <a:pPr lvl="1"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9 Projects Scheduled</a:t>
            </a:r>
          </a:p>
          <a:p>
            <a:pPr marL="800100" lvl="1" indent="-342900">
              <a:defRPr/>
            </a:pP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defRPr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Note - Projects remain open 2 pay periods after implementation</a:t>
            </a:r>
          </a:p>
          <a:p>
            <a:pPr lvl="1"/>
            <a:endParaRPr lang="en-US" b="0" dirty="0"/>
          </a:p>
          <a:p>
            <a:pPr lvl="1"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4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52400" y="152400"/>
            <a:ext cx="8534400" cy="762000"/>
          </a:xfrm>
        </p:spPr>
        <p:txBody>
          <a:bodyPr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Completed SCR Totals 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February 8, 2023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171" name="Content Placeholder 10" descr="Completed SCR Totals&#10;&#10;2023   11&#10;2022   311&#10;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038600"/>
          </a:xfrm>
        </p:spPr>
        <p:txBody>
          <a:bodyPr/>
          <a:lstStyle/>
          <a:p>
            <a:pPr lvl="1">
              <a:buNone/>
            </a:pPr>
            <a:r>
              <a:rPr lang="en-US" b="1" dirty="0"/>
              <a:t>Completed SCR Totals</a:t>
            </a:r>
          </a:p>
          <a:p>
            <a:pPr lvl="1">
              <a:buNone/>
            </a:pPr>
            <a:endParaRPr lang="en-US" sz="1800" b="1" dirty="0"/>
          </a:p>
          <a:p>
            <a:pPr lvl="1"/>
            <a:r>
              <a:rPr lang="en-US" dirty="0"/>
              <a:t>2023   11</a:t>
            </a:r>
          </a:p>
          <a:p>
            <a:pPr lvl="1"/>
            <a:r>
              <a:rPr lang="en-US" b="0" dirty="0"/>
              <a:t>2022   311</a:t>
            </a:r>
            <a:endParaRPr lang="en-US" dirty="0"/>
          </a:p>
          <a:p>
            <a:pPr lvl="1"/>
            <a:endParaRPr lang="en-US" b="0" dirty="0"/>
          </a:p>
          <a:p>
            <a:pPr lvl="1"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5</a:t>
            </a:fld>
            <a:endParaRPr lang="en-U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42644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76962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 Incident Report (IR) Summary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February 8, 2023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9" name="TextBox 8" descr="PPS IR Summary&#10;"/>
          <p:cNvSpPr txBox="1"/>
          <p:nvPr/>
        </p:nvSpPr>
        <p:spPr>
          <a:xfrm>
            <a:off x="1039721" y="14032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j-lt"/>
              </a:rPr>
              <a:t>PPS IR Summary</a:t>
            </a:r>
          </a:p>
        </p:txBody>
      </p:sp>
      <p:graphicFrame>
        <p:nvGraphicFramePr>
          <p:cNvPr id="3" name="Table 3" descr="Table to show PPS IR Summary Number for August, September, October, November, December, January. Beginning Balance: August 101, September 109, October 119, November 118, December 122, January 127. Received: August 136, September 90, October 86, November 88, December 105, January 125. Closed: August 128, September 80, October 87, November 84, December 100, January 127. Ending Balance: August 109, September 119, October 118, November 122, December 127, January 125.&#10;&#10;">
            <a:extLst>
              <a:ext uri="{FF2B5EF4-FFF2-40B4-BE49-F238E27FC236}">
                <a16:creationId xmlns:a16="http://schemas.microsoft.com/office/drawing/2014/main" id="{7302A692-C2BF-48CB-8291-4A890944E5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393145"/>
              </p:ext>
            </p:extLst>
          </p:nvPr>
        </p:nvGraphicFramePr>
        <p:xfrm>
          <a:off x="996517" y="2514598"/>
          <a:ext cx="7113680" cy="2590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240">
                  <a:extLst>
                    <a:ext uri="{9D8B030D-6E8A-4147-A177-3AD203B41FA5}">
                      <a16:colId xmlns:a16="http://schemas.microsoft.com/office/drawing/2014/main" val="1109303445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3882611996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3898354966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2434676513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522763164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2785654371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37159296"/>
                    </a:ext>
                  </a:extLst>
                </a:gridCol>
              </a:tblGrid>
              <a:tr h="43477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Number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August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September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October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November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December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January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72006905"/>
                  </a:ext>
                </a:extLst>
              </a:tr>
              <a:tr h="6432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Beginning Balance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109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76738030"/>
                  </a:ext>
                </a:extLst>
              </a:tr>
              <a:tr h="4347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Received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86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88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71034946"/>
                  </a:ext>
                </a:extLst>
              </a:tr>
              <a:tr h="434778"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Closed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80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87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97415008"/>
                  </a:ext>
                </a:extLst>
              </a:tr>
              <a:tr h="6432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Ending Balance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109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66088628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6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 bwMode="auto">
          <a:xfrm>
            <a:off x="152400" y="274638"/>
            <a:ext cx="8077200" cy="6397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 IR Average Days at Closure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February 8, 2023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" name="TextBox 6" descr="PPS IR Average Days at Closure &#10;"/>
          <p:cNvSpPr txBox="1"/>
          <p:nvPr/>
        </p:nvSpPr>
        <p:spPr>
          <a:xfrm>
            <a:off x="1295400" y="152400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n-lt"/>
              </a:rPr>
              <a:t>PPS IR Average Days at Closure </a:t>
            </a:r>
            <a:endParaRPr lang="en-US" sz="2800" dirty="0">
              <a:latin typeface="+mn-lt"/>
            </a:endParaRPr>
          </a:p>
        </p:txBody>
      </p:sp>
      <p:graphicFrame>
        <p:nvGraphicFramePr>
          <p:cNvPr id="8" name="Table 3" descr="Table to show PPS IR Average Days at Closure Priority Category for August, September, October, November, December, January. Critical: August 13, September 34, October 2, November 18, December 6, January 4. Non Critical: August 7, September 8, October 16, November 7, December 12, January 6. ">
            <a:extLst>
              <a:ext uri="{FF2B5EF4-FFF2-40B4-BE49-F238E27FC236}">
                <a16:creationId xmlns:a16="http://schemas.microsoft.com/office/drawing/2014/main" id="{449E40CA-CB2F-405B-BEA0-84F2EB0054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421806"/>
              </p:ext>
            </p:extLst>
          </p:nvPr>
        </p:nvGraphicFramePr>
        <p:xfrm>
          <a:off x="900642" y="2819400"/>
          <a:ext cx="7328958" cy="1595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6758">
                  <a:extLst>
                    <a:ext uri="{9D8B030D-6E8A-4147-A177-3AD203B41FA5}">
                      <a16:colId xmlns:a16="http://schemas.microsoft.com/office/drawing/2014/main" val="1109303445"/>
                    </a:ext>
                  </a:extLst>
                </a:gridCol>
                <a:gridCol w="937230">
                  <a:extLst>
                    <a:ext uri="{9D8B030D-6E8A-4147-A177-3AD203B41FA5}">
                      <a16:colId xmlns:a16="http://schemas.microsoft.com/office/drawing/2014/main" val="3882611996"/>
                    </a:ext>
                  </a:extLst>
                </a:gridCol>
                <a:gridCol w="1046994">
                  <a:extLst>
                    <a:ext uri="{9D8B030D-6E8A-4147-A177-3AD203B41FA5}">
                      <a16:colId xmlns:a16="http://schemas.microsoft.com/office/drawing/2014/main" val="3898354966"/>
                    </a:ext>
                  </a:extLst>
                </a:gridCol>
                <a:gridCol w="1046994">
                  <a:extLst>
                    <a:ext uri="{9D8B030D-6E8A-4147-A177-3AD203B41FA5}">
                      <a16:colId xmlns:a16="http://schemas.microsoft.com/office/drawing/2014/main" val="2434676513"/>
                    </a:ext>
                  </a:extLst>
                </a:gridCol>
                <a:gridCol w="1046994">
                  <a:extLst>
                    <a:ext uri="{9D8B030D-6E8A-4147-A177-3AD203B41FA5}">
                      <a16:colId xmlns:a16="http://schemas.microsoft.com/office/drawing/2014/main" val="522763164"/>
                    </a:ext>
                  </a:extLst>
                </a:gridCol>
                <a:gridCol w="1046994">
                  <a:extLst>
                    <a:ext uri="{9D8B030D-6E8A-4147-A177-3AD203B41FA5}">
                      <a16:colId xmlns:a16="http://schemas.microsoft.com/office/drawing/2014/main" val="2785654371"/>
                    </a:ext>
                  </a:extLst>
                </a:gridCol>
                <a:gridCol w="1046994">
                  <a:extLst>
                    <a:ext uri="{9D8B030D-6E8A-4147-A177-3AD203B41FA5}">
                      <a16:colId xmlns:a16="http://schemas.microsoft.com/office/drawing/2014/main" val="37159296"/>
                    </a:ext>
                  </a:extLst>
                </a:gridCol>
              </a:tblGrid>
              <a:tr h="65605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Priority Category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August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September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October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November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December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January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72006905"/>
                  </a:ext>
                </a:extLst>
              </a:tr>
              <a:tr h="4695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Critical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76738030"/>
                  </a:ext>
                </a:extLst>
              </a:tr>
              <a:tr h="4695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Non Critical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71034946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7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52400" y="274638"/>
            <a:ext cx="8077200" cy="639762"/>
          </a:xfrm>
        </p:spPr>
        <p:txBody>
          <a:bodyPr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 Completed PPS IR Totals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February 8, 2023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" name="TextBox 6" descr="Completed PPS IR Totals&#10;"/>
          <p:cNvSpPr txBox="1"/>
          <p:nvPr/>
        </p:nvSpPr>
        <p:spPr>
          <a:xfrm>
            <a:off x="1143000" y="152400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n-lt"/>
              </a:rPr>
              <a:t>Completed PPS IR Totals</a:t>
            </a:r>
            <a:endParaRPr lang="en-US" sz="2800" dirty="0">
              <a:latin typeface="+mn-lt"/>
            </a:endParaRPr>
          </a:p>
        </p:txBody>
      </p:sp>
      <p:sp>
        <p:nvSpPr>
          <p:cNvPr id="14339" name="Content Placeholder 10" descr="2023   127&#10;2022   1234 &#10;&#10;"/>
          <p:cNvSpPr>
            <a:spLocks noGrp="1"/>
          </p:cNvSpPr>
          <p:nvPr>
            <p:ph idx="1"/>
          </p:nvPr>
        </p:nvSpPr>
        <p:spPr>
          <a:xfrm>
            <a:off x="1143000" y="2209800"/>
            <a:ext cx="7315200" cy="2667000"/>
          </a:xfrm>
        </p:spPr>
        <p:txBody>
          <a:bodyPr/>
          <a:lstStyle/>
          <a:p>
            <a:pPr lvl="1"/>
            <a:r>
              <a:rPr lang="en-US" dirty="0"/>
              <a:t>2023   127</a:t>
            </a:r>
          </a:p>
          <a:p>
            <a:pPr lvl="1"/>
            <a:r>
              <a:rPr lang="en-US" dirty="0"/>
              <a:t>2022   1234 </a:t>
            </a:r>
          </a:p>
          <a:p>
            <a:pPr lvl="1">
              <a:buNone/>
            </a:pPr>
            <a:endParaRPr lang="en-US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8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639762"/>
          </a:xfrm>
        </p:spPr>
        <p:txBody>
          <a:bodyPr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 EmpowHR IR Summary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February 8, 2023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TextBox 4" descr="EmpowHR IR Summary&#10;"/>
          <p:cNvSpPr txBox="1"/>
          <p:nvPr/>
        </p:nvSpPr>
        <p:spPr>
          <a:xfrm>
            <a:off x="1219200" y="15240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n-lt"/>
              </a:rPr>
              <a:t>EmpowHR IR Summary</a:t>
            </a:r>
            <a:endParaRPr lang="en-US" sz="2800" dirty="0">
              <a:latin typeface="+mn-lt"/>
            </a:endParaRPr>
          </a:p>
        </p:txBody>
      </p:sp>
      <p:graphicFrame>
        <p:nvGraphicFramePr>
          <p:cNvPr id="8" name="Table 3" descr="Table to show EmpowHR IR Summary Number for August, September, October, November, December, January. Beginning Balance: August 40, September 40, October 35, November 32, December 48, January 68. Received: August 37, September 42, October 27, November 32, December 46, January 31. Closed: August 37, September 47, October 30, November 16, December 26, January 30. Ending Balance: August 40, September 35, October 32, November 48, December 68, January 69.&#10;">
            <a:extLst>
              <a:ext uri="{FF2B5EF4-FFF2-40B4-BE49-F238E27FC236}">
                <a16:creationId xmlns:a16="http://schemas.microsoft.com/office/drawing/2014/main" id="{0B27F8B7-7921-4BA0-90DC-699DB40C29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284657"/>
              </p:ext>
            </p:extLst>
          </p:nvPr>
        </p:nvGraphicFramePr>
        <p:xfrm>
          <a:off x="996517" y="2514598"/>
          <a:ext cx="7113680" cy="2590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240">
                  <a:extLst>
                    <a:ext uri="{9D8B030D-6E8A-4147-A177-3AD203B41FA5}">
                      <a16:colId xmlns:a16="http://schemas.microsoft.com/office/drawing/2014/main" val="1109303445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3882611996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3898354966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2434676513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522763164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2785654371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37159296"/>
                    </a:ext>
                  </a:extLst>
                </a:gridCol>
              </a:tblGrid>
              <a:tr h="43477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Number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August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September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October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November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December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January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72006905"/>
                  </a:ext>
                </a:extLst>
              </a:tr>
              <a:tr h="6432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Beginning Balance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76738030"/>
                  </a:ext>
                </a:extLst>
              </a:tr>
              <a:tr h="4347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Received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71034946"/>
                  </a:ext>
                </a:extLst>
              </a:tr>
              <a:tr h="434778">
                <a:tc>
                  <a:txBody>
                    <a:bodyPr/>
                    <a:lstStyle/>
                    <a:p>
                      <a:r>
                        <a:rPr lang="en-US" sz="1500" dirty="0"/>
                        <a:t>Closed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97415008"/>
                  </a:ext>
                </a:extLst>
              </a:tr>
              <a:tr h="6432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Ending Balance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69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66088628"/>
                  </a:ext>
                </a:extLst>
              </a:tr>
            </a:tbl>
          </a:graphicData>
        </a:graphic>
      </p:graphicFrame>
      <p:sp>
        <p:nvSpPr>
          <p:cNvPr id="1843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9ACCC-E1C9-43B5-9B83-EC9E74DE4B13}" type="slidenum">
              <a:rPr lang="en-US" sz="1800" smtClean="0">
                <a:latin typeface="+mj-lt"/>
              </a:rPr>
              <a:pPr>
                <a:defRPr/>
              </a:pPr>
              <a:t>9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15593</TotalTime>
  <Words>539</Words>
  <Application>Microsoft Office PowerPoint</Application>
  <PresentationFormat>On-screen Show (4:3)</PresentationFormat>
  <Paragraphs>265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Times New Roman</vt:lpstr>
      <vt:lpstr>1_Default Design</vt:lpstr>
      <vt:lpstr>USDA, National Finance Center PRT Meeting February 8, 2023</vt:lpstr>
      <vt:lpstr>Software Change Requests (SCR)   as of February 8, 2023</vt:lpstr>
      <vt:lpstr>SCR by LOB as of February 8, 2023</vt:lpstr>
      <vt:lpstr>SCR Scheduled Release Summary  as of February 8, 2023</vt:lpstr>
      <vt:lpstr>Completed SCR Totals  as of February 8, 2023</vt:lpstr>
      <vt:lpstr> Incident Report (IR) Summary as of February 8, 2023</vt:lpstr>
      <vt:lpstr> IR Average Days at Closure as of February 8, 2023</vt:lpstr>
      <vt:lpstr> Completed PPS IR Totals as of February 8, 2023</vt:lpstr>
      <vt:lpstr> EmpowHR IR Summary as of February 8, 2023</vt:lpstr>
      <vt:lpstr> EmpowHR IR Average Days at Closure as of February 8, 2023</vt:lpstr>
      <vt:lpstr> Completed EmpowHR IR Totals as of February 8, 2023</vt:lpstr>
      <vt:lpstr>webTA IR Statistics as of February 8, 2023</vt:lpstr>
      <vt:lpstr>webTA IR - Average Days at Closure as of February 8, 2023</vt:lpstr>
      <vt:lpstr>webTA IR Summary  as of February 8, 2023</vt:lpstr>
    </vt:vector>
  </TitlesOfParts>
  <Company>USDA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USDA, National Finance Center PRT Meeting February 8, 2023</dc:title>
  <dc:subject>Meeting presentation document for August 2016 PRT Meeting.</dc:subject>
  <dc:creator>National Finance Center</dc:creator>
  <cp:keywords/>
  <cp:lastModifiedBy>Adams, Tasha - OCFO</cp:lastModifiedBy>
  <cp:revision>915</cp:revision>
  <cp:lastPrinted>2020-02-04T20:42:27Z</cp:lastPrinted>
  <dcterms:created xsi:type="dcterms:W3CDTF">2006-10-24T17:39:02Z</dcterms:created>
  <dcterms:modified xsi:type="dcterms:W3CDTF">2023-02-10T12:14:49Z</dcterms:modified>
</cp:coreProperties>
</file>