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6"/>
  </p:notesMasterIdLst>
  <p:handoutMasterIdLst>
    <p:handoutMasterId r:id="rId17"/>
  </p:handoutMasterIdLst>
  <p:sldIdLst>
    <p:sldId id="346" r:id="rId2"/>
    <p:sldId id="465" r:id="rId3"/>
    <p:sldId id="356" r:id="rId4"/>
    <p:sldId id="351" r:id="rId5"/>
    <p:sldId id="481" r:id="rId6"/>
    <p:sldId id="422" r:id="rId7"/>
    <p:sldId id="424" r:id="rId8"/>
    <p:sldId id="341" r:id="rId9"/>
    <p:sldId id="464" r:id="rId10"/>
    <p:sldId id="463" r:id="rId11"/>
    <p:sldId id="466" r:id="rId12"/>
    <p:sldId id="478" r:id="rId13"/>
    <p:sldId id="479" r:id="rId14"/>
    <p:sldId id="4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990000"/>
    <a:srgbClr val="CBD5EB"/>
    <a:srgbClr val="EAEAEA"/>
    <a:srgbClr val="47547D"/>
    <a:srgbClr val="009900"/>
    <a:srgbClr val="0066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2704" autoAdjust="0"/>
  </p:normalViewPr>
  <p:slideViewPr>
    <p:cSldViewPr>
      <p:cViewPr varScale="1">
        <p:scale>
          <a:sx n="62" d="100"/>
          <a:sy n="62" d="100"/>
        </p:scale>
        <p:origin x="52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2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4"/>
            <a:ext cx="3063804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47138"/>
            <a:ext cx="3063804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33A8C3-9ABB-41D9-802A-585EBA32F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4838"/>
            <a:ext cx="560832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676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125E81-4266-4040-BB55-20874AD8B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81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125E81-4266-4040-BB55-20874AD8B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0691-4379-4593-B082-E8FABDA85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E5AC-F7EE-4997-A5F6-97A18D18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042B-A094-492C-B7A0-688486551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12B63-BD43-4D59-A178-F00D6D0A62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cs typeface="Arial" charset="0"/>
              </a:rPr>
              <a:t>United States Department of Labor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HRLOB Shared Service Center </a:t>
            </a:r>
            <a:br>
              <a:rPr lang="en-US" sz="1000" dirty="0">
                <a:cs typeface="Arial" charset="0"/>
              </a:rPr>
            </a:br>
            <a:r>
              <a:rPr lang="en-US" sz="1000" dirty="0">
                <a:cs typeface="Arial" charset="0"/>
              </a:rPr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89A0-98A7-4D25-9177-A247F3356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0AE6-51A8-4341-938E-2B94F869A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CD56F-B593-450C-B135-B32140536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133F7-B728-4027-89DF-DB6DFF0D1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D503-DC96-4BEA-B5C0-A07FDB18C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E934-C789-48D4-B3AC-7606BFAB63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C6-1B83-4FBE-A74B-07398BC85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2655-2B39-4B5C-9179-3DD674082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C12B63-BD43-4D59-A178-F00D6D0A6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055" name="Picture 9" descr="..\..\..\nfclogocolorai.jp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26145" y="152400"/>
            <a:ext cx="979487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3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USDA, National Finance Center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PRT Meeting</a:t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February 9, 2022</a:t>
            </a:r>
          </a:p>
        </p:txBody>
      </p:sp>
      <p:sp>
        <p:nvSpPr>
          <p:cNvPr id="4099" name="Content Placeholder 2" descr="Payroll/Personnel System (PPS),  &#10; EmpowHR &amp; webTA Statistics&#10;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3100" b="0" dirty="0"/>
              <a:t>Payroll/Personnel System (PPS),  </a:t>
            </a:r>
          </a:p>
          <a:p>
            <a:pPr algn="ctr">
              <a:buNone/>
            </a:pPr>
            <a:r>
              <a:rPr lang="en-US" sz="3100" b="0" i="1" dirty="0"/>
              <a:t> </a:t>
            </a:r>
            <a:r>
              <a:rPr lang="en-US" sz="3100" b="0" dirty="0"/>
              <a:t>EmpowHR &amp; webTA Statistics</a:t>
            </a:r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sz="31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533400"/>
          </a:xfrm>
        </p:spPr>
        <p:txBody>
          <a:bodyPr/>
          <a:lstStyle/>
          <a:p>
            <a:pPr algn="ctr"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EmpowHR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 descr="EmpowHR IR Average Days at Closure&#10;"/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+mn-lt"/>
              </a:rPr>
              <a:t>EmpowHR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EmpowHR IR Average Days at Closure Priority Category for August, September, October, November, December, January. Critical: August 1, September 1, October 5, November 4, December 4, January 1. Non Critical: August 23, September 31, October 15, November 51, December 48, January 48. ">
            <a:extLst>
              <a:ext uri="{FF2B5EF4-FFF2-40B4-BE49-F238E27FC236}">
                <a16:creationId xmlns:a16="http://schemas.microsoft.com/office/drawing/2014/main" id="{2B07A5D6-B279-4685-A18F-6443E31A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523432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45FB-5B25-4BF7-B559-54A1F963B028}" type="slidenum">
              <a:rPr lang="en-US" sz="1800" smtClean="0">
                <a:latin typeface="+mj-lt"/>
              </a:rPr>
              <a:pPr>
                <a:defRPr/>
              </a:pPr>
              <a:t>10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EmpowHR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EmpowHR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EmpowHR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2  49&#10;2021  481 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2022  49</a:t>
            </a:r>
          </a:p>
          <a:p>
            <a:pPr lvl="1"/>
            <a:r>
              <a:rPr lang="en-US" dirty="0"/>
              <a:t>2021  481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11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 descr="webTA IR Statistics"/>
          <p:cNvSpPr>
            <a:spLocks noGrp="1"/>
          </p:cNvSpPr>
          <p:nvPr>
            <p:ph type="title"/>
          </p:nvPr>
        </p:nvSpPr>
        <p:spPr bwMode="auto">
          <a:xfrm>
            <a:off x="152400" y="-7620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Statistics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</a:p>
        </p:txBody>
      </p:sp>
      <p:sp>
        <p:nvSpPr>
          <p:cNvPr id="8" name="TextBox 7" descr="EmpowHR IR Summary&#10;">
            <a:extLst>
              <a:ext uri="{FF2B5EF4-FFF2-40B4-BE49-F238E27FC236}">
                <a16:creationId xmlns:a16="http://schemas.microsoft.com/office/drawing/2014/main" id="{83A280F4-05B5-4583-9120-9E92BE98F579}"/>
              </a:ext>
            </a:extLst>
          </p:cNvPr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+mn-lt"/>
              </a:rPr>
              <a:t>webTA</a:t>
            </a:r>
            <a:r>
              <a:rPr lang="en-US" sz="2800" b="1" dirty="0">
                <a:latin typeface="+mn-lt"/>
              </a:rPr>
              <a:t>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7" name="Table 3" descr="Table to show webTA IR Summary Number for August, September, October, November, December, January. Beginning Balance: August 43, September 40, October 48, November 46, December 46, January 44. Received: August 3, September 14, October 9, November 12, December 4, January 13. Closed: August 6, September 6, October 11, November 12, December 6, January 26. Ending Balance: August 40, September 48, October 46, November 46, December 44, January 31.&#10;">
            <a:extLst>
              <a:ext uri="{FF2B5EF4-FFF2-40B4-BE49-F238E27FC236}">
                <a16:creationId xmlns:a16="http://schemas.microsoft.com/office/drawing/2014/main" id="{3B4160AE-AF74-44E4-A6A7-84DB7DDF3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87808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84D4A-21D7-495F-9D32-74593ACD99F5}" type="slidenum">
              <a:rPr lang="en-US" sz="1800" smtClean="0">
                <a:latin typeface="+mj-lt"/>
              </a:rPr>
              <a:pPr>
                <a:defRPr/>
              </a:pPr>
              <a:t>12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 descr="webTA IR - Average Days at Closure"/>
          <p:cNvSpPr>
            <a:spLocks noGrp="1"/>
          </p:cNvSpPr>
          <p:nvPr>
            <p:ph type="title"/>
          </p:nvPr>
        </p:nvSpPr>
        <p:spPr bwMode="auto">
          <a:xfrm>
            <a:off x="152400" y="0"/>
            <a:ext cx="8534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-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</a:p>
        </p:txBody>
      </p:sp>
      <p:sp>
        <p:nvSpPr>
          <p:cNvPr id="8" name="TextBox 7" descr="EmpowHR IR Average Days at Closure&#10;">
            <a:extLst>
              <a:ext uri="{FF2B5EF4-FFF2-40B4-BE49-F238E27FC236}">
                <a16:creationId xmlns:a16="http://schemas.microsoft.com/office/drawing/2014/main" id="{3C3DD664-F183-449D-877F-6493CE50F991}"/>
              </a:ext>
            </a:extLst>
          </p:cNvPr>
          <p:cNvSpPr txBox="1"/>
          <p:nvPr/>
        </p:nvSpPr>
        <p:spPr>
          <a:xfrm>
            <a:off x="990600" y="1524000"/>
            <a:ext cx="7696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+mn-lt"/>
              </a:rPr>
              <a:t>webTA</a:t>
            </a:r>
            <a:r>
              <a:rPr lang="en-US" sz="2700" b="1" dirty="0">
                <a:latin typeface="+mn-lt"/>
              </a:rPr>
              <a:t> IR Average Days at Closure</a:t>
            </a:r>
            <a:endParaRPr lang="en-US" sz="2700" dirty="0">
              <a:latin typeface="+mn-lt"/>
            </a:endParaRPr>
          </a:p>
        </p:txBody>
      </p:sp>
      <p:graphicFrame>
        <p:nvGraphicFramePr>
          <p:cNvPr id="7" name="Table 3" descr="Table to show webTA IR Average Days at Closure Priority Category for August, September, October, November, December, January. Critical: August 0, September 0, October 0, November 0, December 1, January 0. Non Critical: August 6, September 6, October 11, November 12, December 5, January 26. ">
            <a:extLst>
              <a:ext uri="{FF2B5EF4-FFF2-40B4-BE49-F238E27FC236}">
                <a16:creationId xmlns:a16="http://schemas.microsoft.com/office/drawing/2014/main" id="{4A254A90-0A59-48F5-828F-36CE4548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901370"/>
              </p:ext>
            </p:extLst>
          </p:nvPr>
        </p:nvGraphicFramePr>
        <p:xfrm>
          <a:off x="900642" y="2748280"/>
          <a:ext cx="7328958" cy="144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5933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24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1F9E2-38B9-408A-9CFC-3CA7AF29ADD8}" type="slidenum">
              <a:rPr lang="en-US" sz="1800" smtClean="0">
                <a:latin typeface="+mj-lt"/>
              </a:rPr>
              <a:pPr>
                <a:defRPr/>
              </a:pPr>
              <a:t>13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webTA IR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</a:p>
        </p:txBody>
      </p:sp>
      <p:sp>
        <p:nvSpPr>
          <p:cNvPr id="27651" name="Content Placeholder 2" descr="Completed webTA IR Totals&#10;&#10;2022   26&#10;2021   149&#10;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Completed webTA IR Totals</a:t>
            </a:r>
          </a:p>
          <a:p>
            <a:pPr lvl="1"/>
            <a:r>
              <a:rPr lang="en-US" dirty="0"/>
              <a:t>2022   26</a:t>
            </a:r>
          </a:p>
          <a:p>
            <a:pPr lvl="1"/>
            <a:r>
              <a:rPr lang="en-US" dirty="0"/>
              <a:t>2021   149</a:t>
            </a:r>
          </a:p>
          <a:p>
            <a:pPr lvl="1">
              <a:buFontTx/>
              <a:buNone/>
            </a:pPr>
            <a:endParaRPr lang="en-US" dirty="0"/>
          </a:p>
          <a:p>
            <a:pPr>
              <a:buFont typeface="Times New Roman" pitchFamily="18" charset="0"/>
              <a:buChar char="―"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288F-7524-4CF1-9B83-99A723BD8D21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Software Change Requests (SCR) 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</a:p>
        </p:txBody>
      </p:sp>
      <p:sp>
        <p:nvSpPr>
          <p:cNvPr id="4099" name="Content Placeholder 2" descr="Scheduled Release Summary &#10;&#10;GESD Projects Scheduled&#10; 14 Open Projects Scheduled &#10;&#10;GESD Projects Unscheduled Breakdown By Status&#10;14 Pending (HOLD/RESP)&#10;143 FRD Assigned&#10;328 TBD&#10;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dirty="0"/>
          </a:p>
          <a:p>
            <a:r>
              <a:rPr lang="en-US" sz="2600" dirty="0"/>
              <a:t>GESD Projects Scheduled</a:t>
            </a:r>
          </a:p>
          <a:p>
            <a:pPr lvl="1"/>
            <a:r>
              <a:rPr lang="en-US" sz="2600" dirty="0"/>
              <a:t> 14</a:t>
            </a:r>
            <a:r>
              <a:rPr lang="en-US" sz="2600" b="0" dirty="0"/>
              <a:t> Open Projects Scheduled </a:t>
            </a:r>
          </a:p>
          <a:p>
            <a:pPr lvl="1">
              <a:buNone/>
            </a:pPr>
            <a:endParaRPr lang="en-US" sz="2600" b="0" dirty="0"/>
          </a:p>
          <a:p>
            <a:r>
              <a:rPr lang="en-US" sz="2600" dirty="0"/>
              <a:t>GESD Projects Unscheduled Breakdown By Status</a:t>
            </a:r>
          </a:p>
          <a:p>
            <a:pPr lvl="1"/>
            <a:r>
              <a:rPr lang="en-US" sz="2600" b="0" dirty="0"/>
              <a:t> 14 Pending (HOLD/RESP)</a:t>
            </a:r>
          </a:p>
          <a:p>
            <a:pPr lvl="1"/>
            <a:r>
              <a:rPr lang="en-US" sz="2600" dirty="0"/>
              <a:t>143</a:t>
            </a:r>
            <a:r>
              <a:rPr lang="en-US" sz="2600" b="0" dirty="0"/>
              <a:t> FRD Assigned</a:t>
            </a:r>
          </a:p>
          <a:p>
            <a:pPr lvl="1"/>
            <a:r>
              <a:rPr lang="en-US" sz="2600" dirty="0"/>
              <a:t>328</a:t>
            </a:r>
            <a:r>
              <a:rPr lang="en-US" sz="2600" b="0" dirty="0"/>
              <a:t> TBD</a:t>
            </a:r>
          </a:p>
          <a:p>
            <a:pPr lvl="1">
              <a:buNone/>
            </a:pPr>
            <a:endParaRPr lang="en-US" sz="2600" dirty="0"/>
          </a:p>
          <a:p>
            <a:pPr lvl="1">
              <a:buNone/>
            </a:pPr>
            <a:endParaRPr lang="en-US" b="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2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SCR by LOB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</a:p>
        </p:txBody>
      </p:sp>
      <p:sp>
        <p:nvSpPr>
          <p:cNvPr id="5123" name="Content Placeholder 2" descr="Unscheduled Project Breakdown         By Line of Business (LOB)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Unscheduled Project Breakdown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</a:rPr>
              <a:t>            By Line of Business (LOB</a:t>
            </a:r>
            <a:r>
              <a:rPr lang="en-US" sz="2800" b="1" dirty="0"/>
              <a:t>)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 descr="Table to show  the Unscheduled Project Breakdown by Line of Business (LOB) and Total by LOB.  PPS 191, EmpowHR 38, HRLOB (PPS/EmpowHR) 29, Non-Core 0, webTA 15, Other 55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5366"/>
              </p:ext>
            </p:extLst>
          </p:nvPr>
        </p:nvGraphicFramePr>
        <p:xfrm>
          <a:off x="1752600" y="2743200"/>
          <a:ext cx="5334000" cy="27061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 of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by 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PPS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b="0" i="0" dirty="0"/>
                        <a:t>EmpowHR</a:t>
                      </a:r>
                      <a:r>
                        <a:rPr lang="en-US" b="1" i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HRLOB (PPS/</a:t>
                      </a:r>
                      <a:r>
                        <a:rPr lang="en-US" b="0" i="0" dirty="0"/>
                        <a:t>EmpowHR</a:t>
                      </a:r>
                      <a:r>
                        <a:rPr lang="en-US" i="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NON-CORE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r>
                        <a:rPr lang="en-US" i="0" dirty="0"/>
                        <a:t>webTA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3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1504-BB33-4D92-8776-1024F50F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SCR Scheduled Release Summary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000" dirty="0"/>
          </a:p>
        </p:txBody>
      </p:sp>
      <p:sp>
        <p:nvSpPr>
          <p:cNvPr id="7171" name="Content Placeholder 10" descr="Scheduled Release Summary&#10;&#10;CY 2022 Pay Period 06 Projects&#10;23 Projects Scheduled&#10;&#10;CY 2022 Off Release Pay Periods 3-5 Projects&#10;16 Projects Scheduled&#10;&#10;Note - Projects remain open 2 pay periods after implementation&#10;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 algn="ctr">
              <a:buNone/>
            </a:pPr>
            <a:r>
              <a:rPr lang="en-US" b="1" dirty="0"/>
              <a:t>Scheduled Release Summary</a:t>
            </a:r>
          </a:p>
          <a:p>
            <a:pPr lvl="1" algn="ctr">
              <a:buNone/>
            </a:pPr>
            <a:endParaRPr lang="en-US" sz="1800" b="1" dirty="0"/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2022 Pay Period 06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23 Projects Scheduled</a:t>
            </a:r>
          </a:p>
          <a:p>
            <a:pPr lvl="1"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 2022 Off Release Pay Periods 3-5 Projects</a:t>
            </a:r>
          </a:p>
          <a:p>
            <a:pPr lvl="1"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 Projects Scheduled</a:t>
            </a:r>
          </a:p>
          <a:p>
            <a:pPr marL="800100" lvl="1" indent="-342900"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Note - Projects remain open 2 pay periods after implementation</a:t>
            </a:r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4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Completed SCR Totals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171" name="Content Placeholder 10" descr="Completed SCR Totals&#10;&#10;2022   11&#10;2021   311&#10;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pPr lvl="1">
              <a:buNone/>
            </a:pPr>
            <a:r>
              <a:rPr lang="en-US" b="1" dirty="0"/>
              <a:t>Completed SCR Totals</a:t>
            </a:r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en-US" dirty="0"/>
              <a:t>2022   11</a:t>
            </a:r>
          </a:p>
          <a:p>
            <a:pPr lvl="1"/>
            <a:r>
              <a:rPr lang="en-US" b="0" dirty="0"/>
              <a:t>2021   311</a:t>
            </a:r>
            <a:endParaRPr lang="en-US" dirty="0"/>
          </a:p>
          <a:p>
            <a:pPr lvl="1"/>
            <a:endParaRPr lang="en-US" b="0" dirty="0"/>
          </a:p>
          <a:p>
            <a:pPr lvl="1"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5</a:t>
            </a:fld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64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69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Incident Report (IR)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 descr="PPS IR Summary&#10;"/>
          <p:cNvSpPr txBox="1"/>
          <p:nvPr/>
        </p:nvSpPr>
        <p:spPr>
          <a:xfrm>
            <a:off x="1039721" y="1403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PPS IR Summary</a:t>
            </a:r>
          </a:p>
        </p:txBody>
      </p:sp>
      <p:graphicFrame>
        <p:nvGraphicFramePr>
          <p:cNvPr id="3" name="Table 3" descr="Table to show PPS IR Summary Number for August, September, October, November, December, January. Beginning Balance: August 72, September 188, October 110, November 109, December 101, January 92. Received: August 127, September 119, October 115, November 104, December 119, January 126. Closed: August 111, September 97, October 116, November 112, December 128, January 113. Ending Balance: August 88, September 110, October 109, November 101, December 92, January 105.&#10;&#10;">
            <a:extLst>
              <a:ext uri="{FF2B5EF4-FFF2-40B4-BE49-F238E27FC236}">
                <a16:creationId xmlns:a16="http://schemas.microsoft.com/office/drawing/2014/main" id="{7302A692-C2BF-48CB-8291-4A890944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11140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116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6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52400" y="274638"/>
            <a:ext cx="80772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 IR Average Days at Closure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PPS IR Average Days at Closure &#10;"/>
          <p:cNvSpPr txBox="1"/>
          <p:nvPr/>
        </p:nvSpPr>
        <p:spPr>
          <a:xfrm>
            <a:off x="1295400" y="1524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PPS IR Average Days at Closure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PPS IR Average Days at Closure Priority Category for August, September, October, November, December, January. Critical: August 2, September 5, October 4, November 5, December 5, January 4. Non Critical: August 11, September 9, October 14, November 10, December 14, January 10. ">
            <a:extLst>
              <a:ext uri="{FF2B5EF4-FFF2-40B4-BE49-F238E27FC236}">
                <a16:creationId xmlns:a16="http://schemas.microsoft.com/office/drawing/2014/main" id="{449E40CA-CB2F-405B-BEA0-84F2EB005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94056"/>
              </p:ext>
            </p:extLst>
          </p:nvPr>
        </p:nvGraphicFramePr>
        <p:xfrm>
          <a:off x="900642" y="2819400"/>
          <a:ext cx="7328958" cy="159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8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93723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46994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656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Priority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69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Non Critical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7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Completed PPS IR Totals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 descr="Completed PPS IR Totals&#10;"/>
          <p:cNvSpPr txBox="1"/>
          <p:nvPr/>
        </p:nvSpPr>
        <p:spPr>
          <a:xfrm>
            <a:off x="1143000" y="15240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Completed PPS IR Totals</a:t>
            </a:r>
            <a:endParaRPr lang="en-US" sz="2800" dirty="0">
              <a:latin typeface="+mn-lt"/>
            </a:endParaRPr>
          </a:p>
        </p:txBody>
      </p:sp>
      <p:sp>
        <p:nvSpPr>
          <p:cNvPr id="14339" name="Content Placeholder 10" descr="2022   113&#10;2021   1438 &#10;&#10;"/>
          <p:cNvSpPr>
            <a:spLocks noGrp="1"/>
          </p:cNvSpPr>
          <p:nvPr>
            <p:ph idx="1"/>
          </p:nvPr>
        </p:nvSpPr>
        <p:spPr>
          <a:xfrm>
            <a:off x="1143000" y="2209800"/>
            <a:ext cx="7315200" cy="2667000"/>
          </a:xfrm>
        </p:spPr>
        <p:txBody>
          <a:bodyPr/>
          <a:lstStyle/>
          <a:p>
            <a:pPr lvl="1"/>
            <a:r>
              <a:rPr lang="en-US" dirty="0"/>
              <a:t>2022   113</a:t>
            </a:r>
          </a:p>
          <a:p>
            <a:pPr lvl="1"/>
            <a:r>
              <a:rPr lang="en-US" dirty="0"/>
              <a:t>2021   1438 </a:t>
            </a:r>
          </a:p>
          <a:p>
            <a:pPr lvl="1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B89A0-98A7-4D25-9177-A247F3356AEE}" type="slidenum">
              <a:rPr lang="en-US" sz="1800" smtClean="0">
                <a:latin typeface="+mj-lt"/>
              </a:rPr>
              <a:pPr>
                <a:defRPr/>
              </a:pPr>
              <a:t>8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 EmpowHR IR Summary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as of February 9, 2022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 descr="EmpowHR IR Summary&#10;"/>
          <p:cNvSpPr txBox="1"/>
          <p:nvPr/>
        </p:nvSpPr>
        <p:spPr>
          <a:xfrm>
            <a:off x="1219200" y="152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EmpowHR IR Summary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Table 3" descr="Table to show EmpowHR IR Summary Number for August, September, October, November, December, January. Beginning Balance: August 81, September 73, October 81, November 74, December 73, January 61. Received: August 32, September 39, October 38, November 35, December 30, January 30. Closed: August 40, September 31, October 45, November 36, December 42, January 49. Ending Balance: August 73, September 81, October 74, November 73, December 61, January 42.&#10;">
            <a:extLst>
              <a:ext uri="{FF2B5EF4-FFF2-40B4-BE49-F238E27FC236}">
                <a16:creationId xmlns:a16="http://schemas.microsoft.com/office/drawing/2014/main" id="{0B27F8B7-7921-4BA0-90DC-699DB40C2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344076"/>
              </p:ext>
            </p:extLst>
          </p:nvPr>
        </p:nvGraphicFramePr>
        <p:xfrm>
          <a:off x="996517" y="2514598"/>
          <a:ext cx="7113680" cy="259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40">
                  <a:extLst>
                    <a:ext uri="{9D8B030D-6E8A-4147-A177-3AD203B41FA5}">
                      <a16:colId xmlns:a16="http://schemas.microsoft.com/office/drawing/2014/main" val="1109303445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8261199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898354966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434676513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522763164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2785654371"/>
                    </a:ext>
                  </a:extLst>
                </a:gridCol>
                <a:gridCol w="1016240">
                  <a:extLst>
                    <a:ext uri="{9D8B030D-6E8A-4147-A177-3AD203B41FA5}">
                      <a16:colId xmlns:a16="http://schemas.microsoft.com/office/drawing/2014/main" val="37159296"/>
                    </a:ext>
                  </a:extLst>
                </a:gridCol>
              </a:tblGrid>
              <a:tr h="434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September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October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November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December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January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006905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Beginning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6738030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Received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034946"/>
                  </a:ext>
                </a:extLst>
              </a:tr>
              <a:tr h="434778">
                <a:tc>
                  <a:txBody>
                    <a:bodyPr/>
                    <a:lstStyle/>
                    <a:p>
                      <a:r>
                        <a:rPr lang="en-US" sz="1500" dirty="0"/>
                        <a:t>Closed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7415008"/>
                  </a:ext>
                </a:extLst>
              </a:tr>
              <a:tr h="64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Ending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6088628"/>
                  </a:ext>
                </a:extLst>
              </a:tr>
            </a:tbl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ACCC-E1C9-43B5-9B83-EC9E74DE4B13}" type="slidenum">
              <a:rPr lang="en-US" sz="1800" smtClean="0">
                <a:latin typeface="+mj-lt"/>
              </a:rPr>
              <a:pPr>
                <a:defRPr/>
              </a:pPr>
              <a:t>9</a:t>
            </a:fld>
            <a:endParaRPr lang="en-US" sz="1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12776</TotalTime>
  <Words>538</Words>
  <Application>Microsoft Office PowerPoint</Application>
  <PresentationFormat>On-screen Show (4:3)</PresentationFormat>
  <Paragraphs>264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1_Default Design</vt:lpstr>
      <vt:lpstr>USDA, National Finance Center PRT Meeting February 9, 2022</vt:lpstr>
      <vt:lpstr>Software Change Requests (SCR)   as of February 9, 2022</vt:lpstr>
      <vt:lpstr>SCR by LOB as of February 9, 2022</vt:lpstr>
      <vt:lpstr>SCR Scheduled Release Summary  as of February 9, 2022</vt:lpstr>
      <vt:lpstr>Completed SCR Totals  as of February 9, 2022</vt:lpstr>
      <vt:lpstr> Incident Report (IR) Summary as of February 9, 2022</vt:lpstr>
      <vt:lpstr> IR Average Days at Closure as of February 9, 2022</vt:lpstr>
      <vt:lpstr> Completed PPS IR Totals as of February 9, 2022</vt:lpstr>
      <vt:lpstr> EmpowHR IR Summary as of February 9, 2022</vt:lpstr>
      <vt:lpstr> EmpowHR IR Average Days at Closure as of February 9, 2022</vt:lpstr>
      <vt:lpstr> Completed EmpowHR IR Totals as of February 9, 2022</vt:lpstr>
      <vt:lpstr>webTA IR Statistics as of February 9, 2022</vt:lpstr>
      <vt:lpstr>webTA IR - Average Days at Closure as of February 9, 2022</vt:lpstr>
      <vt:lpstr>webTA IR Summary  as of February 9, 2022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PRT Meeting Presentation for February 2022 PRT</dc:title>
  <dc:subject>Meeting presentation document for August 2016 PRT Meeting.</dc:subject>
  <dc:creator>National Finance Center</dc:creator>
  <cp:lastModifiedBy>Adams, Tasha - OCFO</cp:lastModifiedBy>
  <cp:revision>905</cp:revision>
  <cp:lastPrinted>2020-02-04T20:42:27Z</cp:lastPrinted>
  <dcterms:created xsi:type="dcterms:W3CDTF">2006-10-24T17:39:02Z</dcterms:created>
  <dcterms:modified xsi:type="dcterms:W3CDTF">2022-02-09T16:22:45Z</dcterms:modified>
</cp:coreProperties>
</file>